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8" r:id="rId5"/>
    <p:sldId id="269" r:id="rId6"/>
    <p:sldId id="270" r:id="rId7"/>
    <p:sldId id="271" r:id="rId8"/>
    <p:sldId id="275" r:id="rId9"/>
    <p:sldId id="276" r:id="rId10"/>
    <p:sldId id="272" r:id="rId11"/>
    <p:sldId id="273" r:id="rId12"/>
    <p:sldId id="266" r:id="rId13"/>
    <p:sldId id="277" r:id="rId14"/>
    <p:sldId id="278" r:id="rId15"/>
    <p:sldId id="267" r:id="rId16"/>
    <p:sldId id="257" r:id="rId17"/>
    <p:sldId id="258" r:id="rId18"/>
    <p:sldId id="259" r:id="rId19"/>
    <p:sldId id="263" r:id="rId20"/>
    <p:sldId id="260" r:id="rId21"/>
    <p:sldId id="261" r:id="rId22"/>
    <p:sldId id="262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ar-S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ar-S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ar-SA" smtClean="0"/>
              <a:t>Click to edit Master text styles</a:t>
            </a:r>
          </a:p>
          <a:p>
            <a:pPr lvl="1"/>
            <a:r>
              <a:rPr lang="ar-SA" smtClean="0"/>
              <a:t>Second level</a:t>
            </a:r>
          </a:p>
          <a:p>
            <a:pPr lvl="2"/>
            <a:r>
              <a:rPr lang="ar-SA" smtClean="0"/>
              <a:t>Third level</a:t>
            </a:r>
          </a:p>
          <a:p>
            <a:pPr lvl="3"/>
            <a:r>
              <a:rPr lang="ar-SA" smtClean="0"/>
              <a:t>Fourth level</a:t>
            </a:r>
          </a:p>
          <a:p>
            <a:pPr lvl="4"/>
            <a:r>
              <a:rPr lang="ar-S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671850"/>
            <a:ext cx="7543800" cy="1735329"/>
          </a:xfrm>
        </p:spPr>
        <p:txBody>
          <a:bodyPr/>
          <a:lstStyle/>
          <a:p>
            <a:pPr algn="ctr"/>
            <a:r>
              <a:rPr lang="ar-SA" sz="6000" dirty="0" smtClean="0"/>
              <a:t>التعريف بالمصارف والمصارف الإسلامية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xmlns="" val="42181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269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rgbClr val="AD0101"/>
                </a:solidFill>
              </a:rPr>
              <a:t>مفهوم المصرف الإسلامي</a:t>
            </a:r>
          </a:p>
          <a:p>
            <a:pPr marL="0" indent="0" algn="r">
              <a:buNone/>
            </a:pPr>
            <a:r>
              <a:rPr lang="ar-SA" sz="3200" b="1" dirty="0" smtClean="0">
                <a:solidFill>
                  <a:srgbClr val="000000"/>
                </a:solidFill>
              </a:rPr>
              <a:t>هي</a:t>
            </a:r>
            <a:r>
              <a:rPr lang="ar-SA" sz="3200" b="1" dirty="0">
                <a:solidFill>
                  <a:srgbClr val="000000"/>
                </a:solidFill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</a:rPr>
              <a:t>مؤسسات  مالية اسلامية تقوم بأداء الخدمات  المصرفية والمالية ، كما تباشر أعمال التمويل والاستثمار في المجالات المختلفة في ضوء قواعد وأحكام  الشريعة الاسلامية</a:t>
            </a:r>
            <a:endParaRPr lang="ar-SA" sz="3200" b="1" dirty="0">
              <a:solidFill>
                <a:srgbClr val="AD0101"/>
              </a:solidFill>
            </a:endParaRPr>
          </a:p>
          <a:p>
            <a:pPr algn="r"/>
            <a:endParaRPr lang="en-US" sz="3600" b="1" dirty="0">
              <a:solidFill>
                <a:srgbClr val="AD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6039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6105"/>
            <a:ext cx="7543800" cy="443891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>
                <a:solidFill>
                  <a:srgbClr val="AD0101"/>
                </a:solidFill>
              </a:rPr>
              <a:t>أ</a:t>
            </a:r>
            <a:r>
              <a:rPr lang="ar-SA" sz="3600" b="1" dirty="0" smtClean="0">
                <a:solidFill>
                  <a:srgbClr val="AD0101"/>
                </a:solidFill>
              </a:rPr>
              <a:t>هداف المصارف الإسلامية </a:t>
            </a:r>
          </a:p>
          <a:p>
            <a:pPr marL="0" indent="0" algn="r">
              <a:buNone/>
            </a:pPr>
            <a:endParaRPr lang="ar-SA" dirty="0"/>
          </a:p>
          <a:p>
            <a:pPr algn="r">
              <a:buFont typeface="Arial"/>
              <a:buChar char="•"/>
            </a:pPr>
            <a:r>
              <a:rPr lang="ar-SA" sz="3200" b="1" dirty="0" smtClean="0"/>
              <a:t> تحديد حقوق والتزامات كافة الأطراف.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الإسهام  في توفير الحماية لموجودات وحقوق المصارف الإسلامية وحقوق الأطراف المختلفة.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الإسهام في رفع الكفاية الإدارية والإنتاجية والإلتزام بهالأهداف الموضوعة والإتزام بالشريعة الإسلامية .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تقديم معلومات مفيدة من خلال التقارير المالية.</a:t>
            </a:r>
          </a:p>
          <a:p>
            <a:pPr algn="r">
              <a:buFont typeface="Arial"/>
              <a:buChar char="•"/>
            </a:pPr>
            <a:endParaRPr lang="ar-SA" dirty="0" smtClean="0"/>
          </a:p>
          <a:p>
            <a:pPr algn="r">
              <a:buFont typeface="Arial"/>
              <a:buChar char="•"/>
            </a:pPr>
            <a:endParaRPr lang="ar-SA" dirty="0"/>
          </a:p>
          <a:p>
            <a:pPr marL="0" indent="0" algn="r">
              <a:buNone/>
            </a:pPr>
            <a:endParaRPr lang="ar-SA" dirty="0" smtClean="0"/>
          </a:p>
          <a:p>
            <a:pPr marL="0" indent="0" algn="r">
              <a:buNone/>
            </a:pPr>
            <a:endParaRPr lang="ar-SA" dirty="0"/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0867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501018"/>
          </a:xfrm>
        </p:spPr>
        <p:txBody>
          <a:bodyPr>
            <a:normAutofit fontScale="25000" lnSpcReduction="20000"/>
          </a:bodyPr>
          <a:lstStyle/>
          <a:p>
            <a:pPr marL="0" indent="0" algn="r">
              <a:buNone/>
            </a:pPr>
            <a:r>
              <a:rPr lang="ar-SA" sz="14400" b="1" dirty="0" smtClean="0">
                <a:solidFill>
                  <a:srgbClr val="AD0101"/>
                </a:solidFill>
              </a:rPr>
              <a:t>وظائف وأنشطة المصارف الإسلامية </a:t>
            </a:r>
          </a:p>
          <a:p>
            <a:pPr marL="0" indent="0" algn="r">
              <a:buNone/>
            </a:pPr>
            <a:r>
              <a:rPr lang="ar-SA" sz="14400" b="1" dirty="0" smtClean="0">
                <a:solidFill>
                  <a:srgbClr val="0000FF"/>
                </a:solidFill>
              </a:rPr>
              <a:t>أولا: في مجال الاستثمار</a:t>
            </a:r>
          </a:p>
          <a:p>
            <a:pPr algn="r">
              <a:buFont typeface="Arial"/>
              <a:buChar char="•"/>
            </a:pPr>
            <a:r>
              <a:rPr lang="ar-SA" sz="12800" b="1" dirty="0" smtClean="0">
                <a:solidFill>
                  <a:srgbClr val="000000"/>
                </a:solidFill>
              </a:rPr>
              <a:t>شراء السلع والمنتجات بهدف البيع نقدا اوبالتقسيط او تأجيرها ، البيع  بالمرابحة، القيام بعمليات الاستيراد والتصدير.</a:t>
            </a:r>
          </a:p>
          <a:p>
            <a:pPr algn="r">
              <a:buFont typeface="Arial"/>
              <a:buChar char="•"/>
            </a:pPr>
            <a:r>
              <a:rPr lang="ar-SA" sz="12800" b="1" dirty="0" smtClean="0">
                <a:solidFill>
                  <a:srgbClr val="000000"/>
                </a:solidFill>
              </a:rPr>
              <a:t>القيام بالاستثمار أو المشاركة أو المضاربة في كافة المشاريع التجاريةوالصناعية والزراعية والعقارية</a:t>
            </a:r>
          </a:p>
          <a:p>
            <a:pPr algn="r">
              <a:buFont typeface="Arial"/>
              <a:buChar char="•"/>
            </a:pPr>
            <a:r>
              <a:rPr lang="ar-SA" sz="12800" b="1" dirty="0" smtClean="0">
                <a:solidFill>
                  <a:srgbClr val="000000"/>
                </a:solidFill>
              </a:rPr>
              <a:t>الاتجار بالمعادن النفيسة، الاسهم،والعملات الأجنبية</a:t>
            </a:r>
          </a:p>
          <a:p>
            <a:pPr algn="r">
              <a:buFont typeface="Arial"/>
              <a:buChar char="•"/>
            </a:pPr>
            <a:r>
              <a:rPr lang="ar-SA" sz="12800" b="1" dirty="0" smtClean="0">
                <a:solidFill>
                  <a:srgbClr val="000000"/>
                </a:solidFill>
              </a:rPr>
              <a:t>دراسات الجدوى الاقتصادية </a:t>
            </a:r>
          </a:p>
          <a:p>
            <a:pPr algn="r">
              <a:buFont typeface="Arial"/>
              <a:buChar char="•"/>
            </a:pPr>
            <a:endParaRPr lang="ar-SA" sz="1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73032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57482"/>
            <a:ext cx="7543800" cy="4627539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ar-SA" sz="3600" b="1" dirty="0">
                <a:solidFill>
                  <a:srgbClr val="0000FF"/>
                </a:solidFill>
              </a:rPr>
              <a:t> ثانيا: في مجال الخدمات المصرفية </a:t>
            </a:r>
          </a:p>
          <a:p>
            <a:pPr marL="0" indent="0" algn="r">
              <a:buNone/>
            </a:pPr>
            <a:endParaRPr lang="ar-SA" sz="3200" b="1" dirty="0">
              <a:solidFill>
                <a:srgbClr val="0000FF"/>
              </a:solidFill>
            </a:endParaRP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قبول الودائع</a:t>
            </a: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تحصيل الشيكات</a:t>
            </a: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تحويل الأموال </a:t>
            </a: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تقديم خطابات الضمان</a:t>
            </a: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فتح اعتمادات </a:t>
            </a: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شراء وحفظ الأوراق المالية الخاصة بالعملاء </a:t>
            </a:r>
          </a:p>
          <a:p>
            <a:pPr algn="r">
              <a:buFont typeface="Arial"/>
              <a:buChar char="•"/>
            </a:pPr>
            <a:r>
              <a:rPr lang="ar-SA" sz="3200" b="1" dirty="0">
                <a:solidFill>
                  <a:schemeClr val="tx1"/>
                </a:solidFill>
              </a:rPr>
              <a:t>حفظ المعادن الثمينة للعملاء</a:t>
            </a:r>
          </a:p>
          <a:p>
            <a:pPr marL="0" indent="0" algn="r">
              <a:buNone/>
            </a:pP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000997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269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>
                <a:solidFill>
                  <a:srgbClr val="0000FF"/>
                </a:solidFill>
              </a:rPr>
              <a:t>ثالثا: في مجال التكافل الاجتماعي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جمع حصيلة الزكاة  المشروعة على رأس مال المصرف والمبالغ المودعة من العملاء وغيرهم وتوزيعها طبقا لمصارفها المشروعة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منح قروض اجتماعية بدون  فوائد 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انشاء صناديق تعاونية للتأمين ضد المخاطر 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مساعدة اليتامى والمساكين والمحتاجين 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المساهمة في حل مشكلة البطالةفي المجتمع</a:t>
            </a:r>
          </a:p>
          <a:p>
            <a:pPr algn="r">
              <a:buFont typeface="Arial"/>
              <a:buChar char="•"/>
            </a:pPr>
            <a:endParaRPr lang="ar-SA" sz="3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92444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85158"/>
            <a:ext cx="6781800" cy="3396488"/>
          </a:xfrm>
        </p:spPr>
        <p:txBody>
          <a:bodyPr>
            <a:normAutofit/>
          </a:bodyPr>
          <a:lstStyle/>
          <a:p>
            <a:pPr algn="r"/>
            <a:r>
              <a:rPr lang="ar-SA" sz="8000" dirty="0" smtClean="0"/>
              <a:t>النظام المحاسبي في المصارف الإسلامية 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xmlns="" val="219237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285895"/>
          </a:xfrm>
        </p:spPr>
        <p:txBody>
          <a:bodyPr>
            <a:normAutofit/>
          </a:bodyPr>
          <a:lstStyle/>
          <a:p>
            <a:endParaRPr lang="ar-SA" b="1" dirty="0" smtClean="0"/>
          </a:p>
          <a:p>
            <a:pPr marL="0" indent="0" algn="r">
              <a:buNone/>
            </a:pPr>
            <a:r>
              <a:rPr lang="ar-SA" sz="3900" b="1" dirty="0" smtClean="0">
                <a:solidFill>
                  <a:srgbClr val="AD0101"/>
                </a:solidFill>
              </a:rPr>
              <a:t>النظام المحاسبي </a:t>
            </a:r>
            <a:r>
              <a:rPr lang="x-none" sz="3900" b="1" dirty="0">
                <a:solidFill>
                  <a:srgbClr val="AD0101"/>
                </a:solidFill>
              </a:rPr>
              <a:t> </a:t>
            </a:r>
            <a:endParaRPr lang="en-GB" sz="3900" dirty="0">
              <a:solidFill>
                <a:srgbClr val="AD0101"/>
              </a:solidFill>
            </a:endParaRPr>
          </a:p>
          <a:p>
            <a:pPr lvl="0" algn="r"/>
            <a:endParaRPr lang="ar-SA" dirty="0" smtClean="0"/>
          </a:p>
          <a:p>
            <a:pPr lvl="0" algn="r"/>
            <a:r>
              <a:rPr lang="ar-SA" sz="3200" b="1" dirty="0" smtClean="0"/>
              <a:t>يشتمل على عمليات تصميم المستندات والدورات المستندية والدفاتر وتحديد الاجراءات التي تتبع في جمع  البيانات المختلفة والمتعلقة بالعمليات المالية للمصرف وطر ق تسجيلها وتبويبها ووسائل الرقابة عليها وأساليب عرض نتائجها .</a:t>
            </a:r>
            <a:endParaRPr lang="ar-SA" sz="3200" b="1" dirty="0"/>
          </a:p>
          <a:p>
            <a:pPr lvl="0"/>
            <a:endParaRPr lang="ar-SA" dirty="0" smtClean="0"/>
          </a:p>
          <a:p>
            <a:pPr lvl="0" algn="r"/>
            <a:r>
              <a:rPr lang="ar-SA" sz="3900" b="1" dirty="0" smtClean="0">
                <a:solidFill>
                  <a:schemeClr val="accent1"/>
                </a:solidFill>
              </a:rPr>
              <a:t>أهميته </a:t>
            </a:r>
          </a:p>
        </p:txBody>
      </p:sp>
    </p:spTree>
    <p:extLst>
      <p:ext uri="{BB962C8B-B14F-4D97-AF65-F5344CB8AC3E}">
        <p14:creationId xmlns:p14="http://schemas.microsoft.com/office/powerpoint/2010/main" xmlns="" val="131376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119594"/>
          </a:xfrm>
        </p:spPr>
        <p:txBody>
          <a:bodyPr/>
          <a:lstStyle/>
          <a:p>
            <a:pPr algn="r"/>
            <a:r>
              <a:rPr lang="ar-SA" sz="3600" b="1" dirty="0" smtClean="0">
                <a:solidFill>
                  <a:srgbClr val="AD0101"/>
                </a:solidFill>
              </a:rPr>
              <a:t>المكونات الأساسية للنظام  المحاسبي في المصارف الإسلامية</a:t>
            </a:r>
          </a:p>
          <a:p>
            <a:pPr algn="r"/>
            <a:endParaRPr lang="ar-SA" sz="3200" b="1" dirty="0">
              <a:solidFill>
                <a:srgbClr val="000000"/>
              </a:solidFill>
            </a:endParaRPr>
          </a:p>
          <a:p>
            <a:pPr algn="r"/>
            <a:r>
              <a:rPr lang="ar-SA" sz="3200" b="1" dirty="0" smtClean="0">
                <a:solidFill>
                  <a:srgbClr val="000000"/>
                </a:solidFill>
              </a:rPr>
              <a:t>مدخلات النظام</a:t>
            </a:r>
          </a:p>
          <a:p>
            <a:pPr algn="r"/>
            <a:r>
              <a:rPr lang="ar-SA" sz="3200" b="1" dirty="0" smtClean="0">
                <a:solidFill>
                  <a:srgbClr val="000000"/>
                </a:solidFill>
              </a:rPr>
              <a:t>عمليات النظام</a:t>
            </a:r>
          </a:p>
          <a:p>
            <a:pPr algn="r"/>
            <a:r>
              <a:rPr lang="ar-SA" sz="3200" b="1" dirty="0" smtClean="0">
                <a:solidFill>
                  <a:srgbClr val="000000"/>
                </a:solidFill>
              </a:rPr>
              <a:t>مخرجات النظام </a:t>
            </a:r>
          </a:p>
        </p:txBody>
      </p:sp>
    </p:spTree>
    <p:extLst>
      <p:ext uri="{BB962C8B-B14F-4D97-AF65-F5344CB8AC3E}">
        <p14:creationId xmlns:p14="http://schemas.microsoft.com/office/powerpoint/2010/main" xmlns="" val="5450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53546"/>
            <a:ext cx="7543800" cy="5699567"/>
          </a:xfrm>
        </p:spPr>
        <p:txBody>
          <a:bodyPr>
            <a:normAutofit fontScale="40000" lnSpcReduction="20000"/>
          </a:bodyPr>
          <a:lstStyle/>
          <a:p>
            <a:pPr algn="r"/>
            <a:r>
              <a:rPr lang="ar-SA" sz="9000" b="1" dirty="0" smtClean="0">
                <a:solidFill>
                  <a:srgbClr val="AD0101"/>
                </a:solidFill>
              </a:rPr>
              <a:t>المقومات التي تحكم النظام المحاسبي في المصارف الإسلامية</a:t>
            </a:r>
          </a:p>
          <a:p>
            <a:pPr algn="r"/>
            <a:r>
              <a:rPr lang="ar-SA" sz="8000" b="1" dirty="0" smtClean="0">
                <a:solidFill>
                  <a:srgbClr val="0000FF"/>
                </a:solidFill>
              </a:rPr>
              <a:t>أولا: المقومات العامة</a:t>
            </a:r>
          </a:p>
          <a:p>
            <a:pPr marL="0" indent="0" algn="r">
              <a:buNone/>
            </a:pPr>
            <a:r>
              <a:rPr lang="ar-SA" sz="8000" b="1" dirty="0" smtClean="0"/>
              <a:t>أ/ نظام للمحاسبة المالية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المجموعة الدفترية 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المجموعة المستندية 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دليل الحسابات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القوائم والتقارير المالية</a:t>
            </a:r>
          </a:p>
          <a:p>
            <a:pPr algn="r">
              <a:buFont typeface="Wingdings" charset="2"/>
              <a:buChar char="§"/>
            </a:pPr>
            <a:endParaRPr lang="ar-SA" sz="5100" b="1" dirty="0" smtClean="0"/>
          </a:p>
          <a:p>
            <a:pPr marL="0" indent="0" algn="r">
              <a:buNone/>
            </a:pPr>
            <a:r>
              <a:rPr lang="ar-SA" sz="8000" b="1" dirty="0" smtClean="0"/>
              <a:t>ب/نظام  للمحاسبة الادارية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نظام محاسبة التكاليف 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نظام محاسبة ا لمسؤولية 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نظام  الموازنات التخطيطية</a:t>
            </a:r>
          </a:p>
          <a:p>
            <a:pPr algn="r">
              <a:buFont typeface="Wingdings" charset="2"/>
              <a:buChar char="§"/>
            </a:pPr>
            <a:r>
              <a:rPr lang="ar-SA" sz="5100" b="1" dirty="0" smtClean="0"/>
              <a:t>التحليل المالي </a:t>
            </a:r>
          </a:p>
        </p:txBody>
      </p:sp>
    </p:spTree>
    <p:extLst>
      <p:ext uri="{BB962C8B-B14F-4D97-AF65-F5344CB8AC3E}">
        <p14:creationId xmlns:p14="http://schemas.microsoft.com/office/powerpoint/2010/main" xmlns="" val="11658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52778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200" b="1" dirty="0"/>
              <a:t>ج/ نظام سليم  للاتصال معتمد على هيكل تنظيمي واضح</a:t>
            </a:r>
          </a:p>
          <a:p>
            <a:pPr marL="0" indent="0" algn="r">
              <a:buNone/>
            </a:pPr>
            <a:r>
              <a:rPr lang="ar-SA" sz="3200" b="1" dirty="0"/>
              <a:t>د/ نظام احصائي </a:t>
            </a:r>
          </a:p>
          <a:p>
            <a:pPr marL="0" indent="0" algn="r">
              <a:buNone/>
            </a:pPr>
            <a:r>
              <a:rPr lang="ar-SA" sz="3200" b="1" dirty="0"/>
              <a:t>هـ/ مقومات  بشرية</a:t>
            </a:r>
          </a:p>
          <a:p>
            <a:pPr marL="0" indent="0" algn="r">
              <a:buNone/>
            </a:pPr>
            <a:r>
              <a:rPr lang="ar-SA" sz="3200" b="1" dirty="0"/>
              <a:t>و/مقومات آلية وتكنولوجية</a:t>
            </a:r>
            <a:endParaRPr lang="en-US" sz="3200" b="1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77124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143309"/>
          </a:xfrm>
        </p:spPr>
        <p:txBody>
          <a:bodyPr>
            <a:normAutofit fontScale="92500"/>
          </a:bodyPr>
          <a:lstStyle/>
          <a:p>
            <a:pPr marL="0" indent="0" algn="r">
              <a:buNone/>
            </a:pPr>
            <a:r>
              <a:rPr lang="ar-SA" sz="3900" b="1" dirty="0" smtClean="0">
                <a:solidFill>
                  <a:srgbClr val="AD0101"/>
                </a:solidFill>
              </a:rPr>
              <a:t>مفهوم المصرف ( البنك)</a:t>
            </a:r>
          </a:p>
          <a:p>
            <a:endParaRPr lang="ar-SA" sz="3600" b="1" dirty="0" smtClean="0"/>
          </a:p>
          <a:p>
            <a:pPr algn="r">
              <a:buFont typeface="Arial"/>
              <a:buChar char="•"/>
            </a:pPr>
            <a:r>
              <a:rPr lang="ar-SA" sz="3500" b="1" dirty="0" smtClean="0"/>
              <a:t>منشأة غرضها الرئيسي تجميع المدخرات والقيام بمنح القروض بالاضافة إلى بعض الأعمال الأخرى المرتبطة بهذه الأغراض </a:t>
            </a:r>
            <a:endParaRPr lang="ar-SA" sz="3500" b="1" dirty="0"/>
          </a:p>
          <a:p>
            <a:pPr algn="r">
              <a:buFont typeface="Arial"/>
              <a:buChar char="•"/>
            </a:pPr>
            <a:endParaRPr lang="ar-SA" sz="3500" b="1" dirty="0" smtClean="0"/>
          </a:p>
          <a:p>
            <a:pPr algn="r">
              <a:buFont typeface="Arial"/>
              <a:buChar char="•"/>
            </a:pPr>
            <a:r>
              <a:rPr lang="ar-SA" sz="3500" b="1" dirty="0" smtClean="0"/>
              <a:t>منشأة مالية تتاجر بالنقود ولها غرض رئيسي هو العمل كوسيط بين رؤوس الاموال التي تسعى للبحث عمن مجالات الاستثمار وبين مجالات الاستثمار التي تسعى للبحث عن رؤوس أموال </a:t>
            </a:r>
          </a:p>
          <a:p>
            <a:pPr>
              <a:buFont typeface="Arial"/>
              <a:buChar char="•"/>
            </a:pP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470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512668"/>
          </a:xfrm>
        </p:spPr>
        <p:txBody>
          <a:bodyPr/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rgbClr val="0000FF"/>
                </a:solidFill>
              </a:rPr>
              <a:t>ثانيا :المقومات الخاصة: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الالتزام بالمضاربة بمبدأ النضوض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الالتزام  بمبدأ التكلفة التاريخية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ضرورة الالتزام بقياس الايرادات طبقا  للمفاهيم الاسلامية لانواع الايرادات واستحقاقها تبعا  لاصحابها الشرعيين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ضرورة الالتزام  بالتقويم تبعا لمبدأ النضوض  في المضاربة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الاستقلال  في القياس والتوصيل المحاسبي لأنشطة المصرف المختلفة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توزيع الربح بين العناصر المستحقة له </a:t>
            </a:r>
          </a:p>
          <a:p>
            <a:pPr algn="r">
              <a:buFont typeface="Wingdings" charset="2"/>
              <a:buChar char="§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232234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31249"/>
          </a:xfrm>
        </p:spPr>
        <p:txBody>
          <a:bodyPr/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chemeClr val="accent1"/>
                </a:solidFill>
              </a:rPr>
              <a:t>الفروض المحاسبية </a:t>
            </a:r>
          </a:p>
          <a:p>
            <a:pPr algn="r"/>
            <a:r>
              <a:rPr lang="ar-SA" sz="3200" b="1" dirty="0" smtClean="0"/>
              <a:t>فرض الوحدة المحاسبية والشخصية المعنوية المستقلة </a:t>
            </a:r>
          </a:p>
          <a:p>
            <a:pPr algn="r"/>
            <a:r>
              <a:rPr lang="ar-SA" sz="3200" b="1" dirty="0" smtClean="0"/>
              <a:t>فرض الاستمرارية</a:t>
            </a:r>
          </a:p>
          <a:p>
            <a:pPr algn="r"/>
            <a:r>
              <a:rPr lang="ar-SA" sz="3200" b="1" dirty="0" smtClean="0"/>
              <a:t>فرض الدورية عند تحديد نتائج النشاط ( الحولية )</a:t>
            </a:r>
            <a:endParaRPr lang="ar-SA" sz="3200" b="1" dirty="0"/>
          </a:p>
          <a:p>
            <a:pPr algn="r"/>
            <a:r>
              <a:rPr lang="ar-SA" sz="3200" b="1" dirty="0" smtClean="0"/>
              <a:t>فرض الاستقلالية عند القياس والتوصيل المحاسبي </a:t>
            </a:r>
          </a:p>
          <a:p>
            <a:pPr algn="r"/>
            <a:endParaRPr lang="ar-SA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211631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512668"/>
          </a:xfrm>
        </p:spPr>
        <p:txBody>
          <a:bodyPr/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chemeClr val="accent1"/>
                </a:solidFill>
              </a:rPr>
              <a:t>المبادئ المحاسبية </a:t>
            </a:r>
          </a:p>
          <a:p>
            <a:pPr algn="r"/>
            <a:r>
              <a:rPr lang="ar-SA" sz="3200" b="1" dirty="0" smtClean="0"/>
              <a:t>مبدأ تحقيق الايراد </a:t>
            </a:r>
          </a:p>
          <a:p>
            <a:pPr algn="r"/>
            <a:r>
              <a:rPr lang="ar-SA" sz="3200" b="1" dirty="0" smtClean="0"/>
              <a:t>مبدأ المقابلة بين الايرادات والمصروفات</a:t>
            </a:r>
          </a:p>
          <a:p>
            <a:pPr algn="r"/>
            <a:r>
              <a:rPr lang="ar-SA" sz="3200" b="1" dirty="0" smtClean="0"/>
              <a:t>مبدأ التكلفة التاريخية</a:t>
            </a:r>
          </a:p>
          <a:p>
            <a:pPr algn="r"/>
            <a:r>
              <a:rPr lang="ar-SA" sz="3200" b="1" dirty="0" smtClean="0"/>
              <a:t>مبدأ الموضوعية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17288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8784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chemeClr val="accent1"/>
                </a:solidFill>
              </a:rPr>
              <a:t>السياسات المحاسبية </a:t>
            </a:r>
          </a:p>
          <a:p>
            <a:pPr algn="r"/>
            <a:r>
              <a:rPr lang="ar-SA" sz="3200" b="1" dirty="0" smtClean="0"/>
              <a:t>سياسة الحيطة والحذر</a:t>
            </a:r>
          </a:p>
          <a:p>
            <a:pPr algn="r"/>
            <a:r>
              <a:rPr lang="ar-SA" sz="3200" b="1" dirty="0" smtClean="0"/>
              <a:t>سياسة الذاتية الخاصة بالربح</a:t>
            </a:r>
          </a:p>
          <a:p>
            <a:pPr algn="r"/>
            <a:r>
              <a:rPr lang="ar-SA" sz="3200" b="1" dirty="0" smtClean="0"/>
              <a:t>سياسة تقييم الأصول والالتزامات المشتركة</a:t>
            </a:r>
          </a:p>
          <a:p>
            <a:pPr algn="r"/>
            <a:r>
              <a:rPr lang="ar-SA" sz="3200" b="1" dirty="0" smtClean="0"/>
              <a:t>سياسة تعدد الوحدات المحاسبية والقوائم المالية </a:t>
            </a:r>
          </a:p>
          <a:p>
            <a:pPr algn="r"/>
            <a:r>
              <a:rPr lang="ar-SA" sz="3200" b="1" dirty="0" smtClean="0"/>
              <a:t>سياسة التكافل والتكلفة الاجتماعية </a:t>
            </a:r>
          </a:p>
          <a:p>
            <a:pPr algn="r"/>
            <a:r>
              <a:rPr lang="ar-SA" sz="3200" b="1" dirty="0" smtClean="0"/>
              <a:t>سياسة الانصاف والسببية عند اعداد القوائم المالية</a:t>
            </a:r>
          </a:p>
        </p:txBody>
      </p:sp>
    </p:spTree>
    <p:extLst>
      <p:ext uri="{BB962C8B-B14F-4D97-AF65-F5344CB8AC3E}">
        <p14:creationId xmlns:p14="http://schemas.microsoft.com/office/powerpoint/2010/main" xmlns="" val="327560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438144"/>
          </a:xfrm>
        </p:spPr>
        <p:txBody>
          <a:bodyPr/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rgbClr val="AD0101"/>
                </a:solidFill>
              </a:rPr>
              <a:t>أوجه التشابه بين المصارف الإسلامية والمصارف التقليدية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يهدفان الى تحقيق أرباح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يخضعان لرقابة مالية من  قبل المصرف المركزي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الالتزام بكافة الاوامر والتعليمات التي تصدر من المصرف المركزي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وسطاء ماليين بين  طرفين يتبعان الاعراف المصرفية</a:t>
            </a:r>
          </a:p>
          <a:p>
            <a:pPr marL="0" indent="0">
              <a:buNone/>
            </a:pPr>
            <a:endParaRPr lang="ar-SA" sz="3200" b="1" dirty="0"/>
          </a:p>
          <a:p>
            <a:pPr>
              <a:buFont typeface="Wingdings" charset="2"/>
              <a:buChar char="§"/>
            </a:pPr>
            <a:endParaRPr lang="ar-SA" sz="32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41544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553293"/>
            <a:ext cx="7543800" cy="158442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rgbClr val="AD0101"/>
                </a:solidFill>
              </a:rPr>
              <a:t>أوجه الاختلاف بين المصارف  الاسلامية والمصارف التقليدية</a:t>
            </a:r>
          </a:p>
          <a:p>
            <a:pPr marL="0" indent="0" algn="r">
              <a:buNone/>
            </a:pPr>
            <a:endParaRPr lang="en-US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8657740"/>
              </p:ext>
            </p:extLst>
          </p:nvPr>
        </p:nvGraphicFramePr>
        <p:xfrm>
          <a:off x="1131606" y="1277720"/>
          <a:ext cx="5846628" cy="518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8876"/>
                <a:gridCol w="1948876"/>
                <a:gridCol w="1948876"/>
              </a:tblGrid>
              <a:tr h="864146"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المصارف الاسلامية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المصارف التقليدية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الفرق </a:t>
                      </a:r>
                      <a:endParaRPr lang="en-US" sz="2800" b="1" dirty="0"/>
                    </a:p>
                  </a:txBody>
                  <a:tcPr/>
                </a:tc>
              </a:tr>
              <a:tr h="1273039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لا</a:t>
                      </a:r>
                      <a:r>
                        <a:rPr lang="ar-SA" sz="2000" baseline="0" dirty="0" smtClean="0"/>
                        <a:t> تقصد الربح فقط – العمل ضمن الأصول الشرعية لتطهير العمل المصرفي من  الربا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نزعة  فردية للاتجار بالنقود وتعظيم</a:t>
                      </a:r>
                      <a:r>
                        <a:rPr lang="ar-SA" sz="2000" baseline="0" dirty="0" smtClean="0"/>
                        <a:t> الثروة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النشأة</a:t>
                      </a:r>
                      <a:endParaRPr lang="en-US" sz="2800" b="1" dirty="0"/>
                    </a:p>
                  </a:txBody>
                  <a:tcPr/>
                </a:tc>
              </a:tr>
              <a:tr h="1273039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تقبل الاموال</a:t>
                      </a:r>
                      <a:r>
                        <a:rPr lang="ar-SA" sz="2000" baseline="0" dirty="0" smtClean="0"/>
                        <a:t> للمتاجرةضمن  قواعد الشريعة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يتركز عملها على منح</a:t>
                      </a:r>
                      <a:r>
                        <a:rPr lang="ar-SA" sz="2000" baseline="0" dirty="0" smtClean="0"/>
                        <a:t> الائتمان فقط كخصم الاوراق التجارية وشرائها وبيعها  ومنح قروض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المفهوم </a:t>
                      </a:r>
                      <a:endParaRPr lang="en-US" sz="2800" b="1" dirty="0"/>
                    </a:p>
                  </a:txBody>
                  <a:tcPr/>
                </a:tc>
              </a:tr>
              <a:tr h="1273039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ممارسة العمل</a:t>
                      </a:r>
                      <a:r>
                        <a:rPr lang="ar-SA" sz="2000" baseline="0" dirty="0" smtClean="0"/>
                        <a:t> الفعال ( شريك،مضارب،تاجر،كافل 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حيادية</a:t>
                      </a:r>
                      <a:r>
                        <a:rPr lang="ar-SA" sz="2000" baseline="0" dirty="0" smtClean="0"/>
                        <a:t> ( لا  تتدخل في الاعمال وربحها من النقود التي توظفها في الاقراض والتمويل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طبيعة الدور 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75457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71318260"/>
              </p:ext>
            </p:extLst>
          </p:nvPr>
        </p:nvGraphicFramePr>
        <p:xfrm>
          <a:off x="887734" y="691618"/>
          <a:ext cx="7543800" cy="5656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600"/>
                <a:gridCol w="2514600"/>
                <a:gridCol w="2514600"/>
              </a:tblGrid>
              <a:tr h="1086465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العمل وفق قاعدة الربح</a:t>
                      </a:r>
                      <a:r>
                        <a:rPr lang="ar-SA" sz="2000" baseline="0" dirty="0" smtClean="0"/>
                        <a:t> والخسارة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الاقراض بفائدة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أساس</a:t>
                      </a:r>
                      <a:r>
                        <a:rPr lang="ar-SA" sz="2800" b="1" baseline="0" dirty="0" smtClean="0"/>
                        <a:t> التمويل </a:t>
                      </a:r>
                      <a:endParaRPr lang="en-US" sz="2800" b="1" dirty="0"/>
                    </a:p>
                  </a:txBody>
                  <a:tcPr/>
                </a:tc>
              </a:tr>
              <a:tr h="1086465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مشارك وبائع ومشتري وصاحب حساب جاري</a:t>
                      </a:r>
                      <a:r>
                        <a:rPr lang="ar-SA" sz="2000" baseline="0" dirty="0" smtClean="0"/>
                        <a:t> على اساس القرض الحسن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مودع  أو مقترض زو</a:t>
                      </a:r>
                      <a:r>
                        <a:rPr lang="ar-SA" sz="2000" baseline="0" dirty="0" smtClean="0"/>
                        <a:t>  مستأجر لصندوق أمانة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صفة العميل </a:t>
                      </a:r>
                      <a:endParaRPr lang="en-US" sz="2800" b="1" dirty="0"/>
                    </a:p>
                  </a:txBody>
                  <a:tcPr/>
                </a:tc>
              </a:tr>
              <a:tr h="1086465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اساس</a:t>
                      </a:r>
                      <a:r>
                        <a:rPr lang="ar-SA" sz="2000" baseline="0" dirty="0" smtClean="0"/>
                        <a:t> عمله العمل بالتجارة والصناعة وشراء الأسهم والعقارات – ضمن  حدود الشرع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يحضر عليها  ممارسةالتجارة</a:t>
                      </a:r>
                      <a:r>
                        <a:rPr lang="ar-SA" sz="2000" baseline="0" dirty="0" smtClean="0"/>
                        <a:t> أو  الصناعة أو تملك البضائع والعقارات االغير خاصة بعمله الا بسداد دين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المحظور والمباح</a:t>
                      </a:r>
                      <a:endParaRPr lang="en-US" sz="2800" b="1" dirty="0"/>
                    </a:p>
                  </a:txBody>
                  <a:tcPr/>
                </a:tc>
              </a:tr>
              <a:tr h="1086465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لا يمكن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يمكنها اصدار أسهم</a:t>
                      </a:r>
                      <a:r>
                        <a:rPr lang="ar-SA" sz="2000" baseline="0" dirty="0" smtClean="0"/>
                        <a:t> ممتازة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الموارد</a:t>
                      </a:r>
                      <a:r>
                        <a:rPr lang="ar-SA" sz="2800" b="1" baseline="0" dirty="0" smtClean="0"/>
                        <a:t> المالية الذاتية</a:t>
                      </a:r>
                      <a:endParaRPr lang="en-US" sz="2800" b="1" dirty="0"/>
                    </a:p>
                  </a:txBody>
                  <a:tcPr/>
                </a:tc>
              </a:tr>
              <a:tr h="1086465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لا  يقترض ولا يقرض</a:t>
                      </a:r>
                      <a:r>
                        <a:rPr lang="ar-SA" sz="2000" baseline="0" dirty="0" smtClean="0"/>
                        <a:t> بفائدة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ودائع وقروض على</a:t>
                      </a:r>
                      <a:r>
                        <a:rPr lang="ar-SA" sz="2000" baseline="0" dirty="0" smtClean="0"/>
                        <a:t> اساس الفائدة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مصادر الاموال</a:t>
                      </a:r>
                      <a:r>
                        <a:rPr lang="ar-SA" sz="2800" b="1" baseline="0" dirty="0" smtClean="0"/>
                        <a:t> 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20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3476159"/>
              </p:ext>
            </p:extLst>
          </p:nvPr>
        </p:nvGraphicFramePr>
        <p:xfrm>
          <a:off x="762000" y="685800"/>
          <a:ext cx="7543800" cy="5337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600"/>
                <a:gridCol w="2514600"/>
                <a:gridCol w="2514600"/>
              </a:tblGrid>
              <a:tr h="1334386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يستخدم في صيغ</a:t>
                      </a:r>
                      <a:r>
                        <a:rPr lang="ar-SA" sz="2000" baseline="0" dirty="0" smtClean="0"/>
                        <a:t> التمويل الاسلامي كالمتاجرة والمضاربة ،المرابحة ،المشاركة والاستصناع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اقراض بفائدة ،خصم</a:t>
                      </a:r>
                      <a:r>
                        <a:rPr lang="ar-SA" sz="2000" baseline="0" dirty="0" smtClean="0"/>
                        <a:t>  سندات ،خدمات مصرفية اخرى مقابل عمولة وفائدة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استخدامات الأموال</a:t>
                      </a:r>
                      <a:r>
                        <a:rPr lang="ar-SA" sz="2800" b="1" baseline="0" dirty="0" smtClean="0"/>
                        <a:t> </a:t>
                      </a:r>
                      <a:endParaRPr lang="en-US" sz="2800" b="1" dirty="0"/>
                    </a:p>
                  </a:txBody>
                  <a:tcPr/>
                </a:tc>
              </a:tr>
              <a:tr h="1334386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اذا غير مماطل ومعه عذر شرعي يمهل ولا يزيد الدين</a:t>
                      </a:r>
                      <a:r>
                        <a:rPr lang="ar-SA" sz="2000" baseline="0" dirty="0" smtClean="0"/>
                        <a:t> ولا يعدل السعر وقد يعفى من المبلغ الضئيل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لا يسمح بمهلة لسداد الدين</a:t>
                      </a:r>
                      <a:r>
                        <a:rPr lang="ar-SA" sz="2000" baseline="0" dirty="0" smtClean="0"/>
                        <a:t> الا بشروط قاسية + فوائد تأخير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اعسار المدين</a:t>
                      </a:r>
                      <a:r>
                        <a:rPr lang="ar-SA" sz="2800" b="1" baseline="0" dirty="0" smtClean="0"/>
                        <a:t> </a:t>
                      </a:r>
                      <a:endParaRPr lang="en-US" sz="2800" b="1" dirty="0"/>
                    </a:p>
                  </a:txBody>
                  <a:tcPr/>
                </a:tc>
              </a:tr>
              <a:tr h="1334386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من العمل والربح الحلال</a:t>
                      </a:r>
                      <a:r>
                        <a:rPr lang="ar-SA" sz="2000" baseline="0" dirty="0" smtClean="0"/>
                        <a:t>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يتحقق الربح من</a:t>
                      </a:r>
                      <a:r>
                        <a:rPr lang="ar-SA" sz="2000" baseline="0" dirty="0" smtClean="0"/>
                        <a:t> الفوائد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الربح </a:t>
                      </a:r>
                      <a:endParaRPr lang="en-US" sz="2800" b="1" dirty="0"/>
                    </a:p>
                  </a:txBody>
                  <a:tcPr/>
                </a:tc>
              </a:tr>
              <a:tr h="1334386"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قد يحتمل خسائر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000" dirty="0" smtClean="0"/>
                        <a:t>لا  يتحمل خسائر عن المقترض اذا  لم  يستطع</a:t>
                      </a:r>
                      <a:r>
                        <a:rPr lang="ar-SA" sz="2000" baseline="0" dirty="0" smtClean="0"/>
                        <a:t> سداد الدين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SA" sz="2800" b="1" dirty="0" smtClean="0"/>
                        <a:t>تحمل الخسائر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2973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rgbClr val="AD0101"/>
                </a:solidFill>
              </a:rPr>
              <a:t>نشأة المصارف </a:t>
            </a:r>
          </a:p>
          <a:p>
            <a:pPr marL="0" indent="0" algn="r">
              <a:buNone/>
            </a:pPr>
            <a:endParaRPr lang="ar-SA" sz="3600" b="1" dirty="0">
              <a:solidFill>
                <a:srgbClr val="AD0101"/>
              </a:solidFill>
            </a:endParaRPr>
          </a:p>
          <a:p>
            <a:pPr marL="0" indent="0" algn="r">
              <a:buNone/>
            </a:pPr>
            <a:r>
              <a:rPr lang="ar-SA" sz="3200" b="1" dirty="0" smtClean="0">
                <a:solidFill>
                  <a:schemeClr val="tx1"/>
                </a:solidFill>
              </a:rPr>
              <a:t>نشأت  المصارف الحديثة خلال النهضة الاوروبية عام ١٥٨٧في مدينة البندقية </a:t>
            </a:r>
          </a:p>
        </p:txBody>
      </p:sp>
    </p:spTree>
    <p:extLst>
      <p:ext uri="{BB962C8B-B14F-4D97-AF65-F5344CB8AC3E}">
        <p14:creationId xmlns:p14="http://schemas.microsoft.com/office/powerpoint/2010/main" xmlns="" val="157368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4884851"/>
          </a:xfrm>
        </p:spPr>
        <p:txBody>
          <a:bodyPr/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chemeClr val="accent1"/>
                </a:solidFill>
              </a:rPr>
              <a:t>أهداف المصارف </a:t>
            </a:r>
          </a:p>
          <a:p>
            <a:pPr algn="r"/>
            <a:r>
              <a:rPr lang="ar-SA" sz="3200" b="1" dirty="0" smtClean="0"/>
              <a:t>أهداف مالية واقتصادية</a:t>
            </a:r>
            <a:r>
              <a:rPr lang="en-GB" sz="3200" b="1" dirty="0" smtClean="0"/>
              <a:t>: </a:t>
            </a:r>
            <a:r>
              <a:rPr lang="ar-SA" sz="3200" b="1" dirty="0" smtClean="0"/>
              <a:t>تحقيق ارباح، تعظيم معدل العوائد، السيولة </a:t>
            </a:r>
            <a:endParaRPr lang="ar-SA" sz="3200" b="1" dirty="0"/>
          </a:p>
          <a:p>
            <a:pPr algn="r"/>
            <a:r>
              <a:rPr lang="ar-SA" sz="3200" b="1" dirty="0" smtClean="0"/>
              <a:t>أهداف ادارية : تحسين وتنويع وتطوير الخدمات المصرفية،تخفيف التكلفةوزيادة الجودة</a:t>
            </a:r>
          </a:p>
          <a:p>
            <a:pPr algn="r"/>
            <a:r>
              <a:rPr lang="ar-SA" sz="3200" b="1" dirty="0" smtClean="0"/>
              <a:t>أهداف اجتماعية: المساهمة في حل البطالة وبناء المدارس والمستشفيات ونشر الوعي .</a:t>
            </a:r>
          </a:p>
          <a:p>
            <a:pPr algn="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6181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709390"/>
          </a:xfrm>
        </p:spPr>
        <p:txBody>
          <a:bodyPr/>
          <a:lstStyle/>
          <a:p>
            <a:pPr marL="0" indent="0">
              <a:buNone/>
            </a:pPr>
            <a:endParaRPr lang="en-US" b="1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8165492"/>
              </p:ext>
            </p:extLst>
          </p:nvPr>
        </p:nvGraphicFramePr>
        <p:xfrm>
          <a:off x="762000" y="856773"/>
          <a:ext cx="7543800" cy="5094732"/>
        </p:xfrm>
        <a:graphic>
          <a:graphicData uri="http://schemas.openxmlformats.org/presentationml/2006/ole">
            <p:oleObj spid="_x0000_s1037" name="Document" r:id="rId3" imgW="6679954" imgH="31113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6169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510497"/>
          </a:xfrm>
        </p:spPr>
        <p:txBody>
          <a:bodyPr>
            <a:normAutofit fontScale="25000" lnSpcReduction="20000"/>
          </a:bodyPr>
          <a:lstStyle/>
          <a:p>
            <a:pPr marL="0" indent="0" algn="r">
              <a:buNone/>
            </a:pPr>
            <a:r>
              <a:rPr lang="ar-SA" sz="14400" b="1" dirty="0" smtClean="0">
                <a:solidFill>
                  <a:schemeClr val="accent1"/>
                </a:solidFill>
              </a:rPr>
              <a:t>انشطة المصارف </a:t>
            </a:r>
          </a:p>
          <a:p>
            <a:pPr algn="r"/>
            <a:endParaRPr lang="ar-SA" sz="3600" b="1" dirty="0">
              <a:solidFill>
                <a:srgbClr val="AD0101"/>
              </a:solidFill>
            </a:endParaRP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تمويل المشروعات  </a:t>
            </a: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مساعدة المشروعات التي تواجه تعثر مالي </a:t>
            </a: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الاستثمار  في مشروعات الاعمال الخاصة</a:t>
            </a: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المساهمة في تمويل العجز في الموازنة العامة للدولة</a:t>
            </a: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الاستثمار في الاوراق المالية التي تصدرها الحكومة لتمريل الموازنة العامة</a:t>
            </a: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الترويج لمشروعات الأعمال </a:t>
            </a:r>
          </a:p>
          <a:p>
            <a:pPr algn="r"/>
            <a:r>
              <a:rPr lang="ar-SA" sz="12800" b="1" dirty="0" smtClean="0">
                <a:solidFill>
                  <a:srgbClr val="000000"/>
                </a:solidFill>
              </a:rPr>
              <a:t>الاستثمار في الاوراق المالية التي تصدرها الحكومة لتمويل الموازنة العامة</a:t>
            </a:r>
          </a:p>
          <a:p>
            <a:pPr algn="r"/>
            <a:endParaRPr lang="ar-SA" sz="3600" b="1" dirty="0" smtClean="0">
              <a:solidFill>
                <a:srgbClr val="AD010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1637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235106"/>
          </a:xfrm>
        </p:spPr>
        <p:txBody>
          <a:bodyPr>
            <a:normAutofit/>
          </a:bodyPr>
          <a:lstStyle/>
          <a:p>
            <a:pPr algn="r"/>
            <a:r>
              <a:rPr lang="ar-SA" sz="3200" b="1" dirty="0" smtClean="0">
                <a:solidFill>
                  <a:srgbClr val="000000"/>
                </a:solidFill>
              </a:rPr>
              <a:t>تمويل </a:t>
            </a:r>
            <a:r>
              <a:rPr lang="ar-SA" sz="3200" b="1" dirty="0">
                <a:solidFill>
                  <a:srgbClr val="000000"/>
                </a:solidFill>
              </a:rPr>
              <a:t>وومساعدة مشروعات الانتاج لأغراض التصدير </a:t>
            </a:r>
          </a:p>
          <a:p>
            <a:pPr algn="r"/>
            <a:r>
              <a:rPr lang="ar-SA" sz="3200" b="1" dirty="0">
                <a:solidFill>
                  <a:srgbClr val="000000"/>
                </a:solidFill>
              </a:rPr>
              <a:t>المساهمة في خلق المزيزد من  فرص العمل </a:t>
            </a:r>
          </a:p>
          <a:p>
            <a:pPr lvl="0" algn="r"/>
            <a:r>
              <a:rPr lang="ar-SA" sz="3200" b="1" dirty="0">
                <a:solidFill>
                  <a:srgbClr val="000000"/>
                </a:solidFill>
              </a:rPr>
              <a:t>جذب العديد من  المدخرات </a:t>
            </a:r>
          </a:p>
          <a:p>
            <a:pPr lvl="0" algn="r"/>
            <a:r>
              <a:rPr lang="ar-SA" sz="3200" b="1" dirty="0">
                <a:solidFill>
                  <a:srgbClr val="000000"/>
                </a:solidFill>
              </a:rPr>
              <a:t>المساهمة في استقرار الاسعار </a:t>
            </a:r>
            <a:endParaRPr lang="en-GB" sz="3200" b="1" dirty="0">
              <a:solidFill>
                <a:srgbClr val="000000"/>
              </a:solidFill>
            </a:endParaRPr>
          </a:p>
          <a:p>
            <a:pPr lvl="0" algn="r"/>
            <a:r>
              <a:rPr lang="ar-SA" sz="3200" b="1" dirty="0">
                <a:solidFill>
                  <a:srgbClr val="000000"/>
                </a:solidFill>
              </a:rPr>
              <a:t>المساهمة في تنشيط أسواق المال </a:t>
            </a:r>
            <a:endParaRPr lang="en-GB" sz="3200" b="1" dirty="0">
              <a:solidFill>
                <a:srgbClr val="000000"/>
              </a:solidFill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36143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497287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SA" sz="3600" b="1" dirty="0" smtClean="0">
                <a:solidFill>
                  <a:schemeClr val="accent1"/>
                </a:solidFill>
              </a:rPr>
              <a:t>أنواع المصارف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بنوك تجارية </a:t>
            </a:r>
          </a:p>
          <a:p>
            <a:pPr algn="r">
              <a:buFont typeface="Arial"/>
              <a:buChar char="•"/>
            </a:pPr>
            <a:r>
              <a:rPr lang="ar-SA" sz="3200" b="1" dirty="0" smtClean="0"/>
              <a:t>بنوك غير تجارية </a:t>
            </a:r>
          </a:p>
          <a:p>
            <a:pPr algn="r">
              <a:buFontTx/>
              <a:buChar char="-"/>
            </a:pPr>
            <a:r>
              <a:rPr lang="ar-SA" sz="3200" b="1" dirty="0" smtClean="0"/>
              <a:t>ادخار </a:t>
            </a:r>
          </a:p>
          <a:p>
            <a:pPr algn="r">
              <a:buFontTx/>
              <a:buChar char="-"/>
            </a:pPr>
            <a:r>
              <a:rPr lang="ar-SA" sz="3200" b="1" dirty="0" smtClean="0"/>
              <a:t>استثمار</a:t>
            </a:r>
          </a:p>
          <a:p>
            <a:pPr algn="r">
              <a:buFontTx/>
              <a:buChar char="-"/>
            </a:pPr>
            <a:r>
              <a:rPr lang="ar-SA" sz="3200" b="1" dirty="0" smtClean="0"/>
              <a:t>بنوك مخصصة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 </a:t>
            </a:r>
            <a:r>
              <a:rPr lang="ar-SA" sz="3200" b="1" dirty="0" smtClean="0"/>
              <a:t>بنوك إسلامية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3072141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25569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ar-SA" sz="3600" b="1" dirty="0">
                <a:solidFill>
                  <a:schemeClr val="accent1"/>
                </a:solidFill>
              </a:rPr>
              <a:t>نشأة المصارف الإسلامية </a:t>
            </a:r>
          </a:p>
          <a:p>
            <a:pPr marL="0" indent="0" algn="r">
              <a:buNone/>
            </a:pPr>
            <a:endParaRPr lang="ar-SA" sz="2800" b="1" dirty="0">
              <a:solidFill>
                <a:schemeClr val="accent1"/>
              </a:solidFill>
            </a:endParaRPr>
          </a:p>
          <a:p>
            <a:pPr algn="r">
              <a:buFont typeface="Arial"/>
              <a:buChar char="•"/>
            </a:pPr>
            <a:r>
              <a:rPr lang="ar-SA" sz="3200" b="1" dirty="0"/>
              <a:t>في نهاية الخمسينات، في منطقة ريفية في باكستان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في عام  ١٩٦٣، في الريف المصري 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في عام  ١٩٧١،تأسس بنك ناصر الإجتماعي 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في  عام ١٩٧٥، انشئ لأول مرة مصرفان إسلاميان: </a:t>
            </a:r>
          </a:p>
          <a:p>
            <a:pPr marL="457200" indent="-457200" algn="r">
              <a:buFont typeface="+mj-lt"/>
              <a:buAutoNum type="arabicPeriod"/>
            </a:pPr>
            <a:r>
              <a:rPr lang="ar-SA" sz="3200" b="1" dirty="0"/>
              <a:t>البنك الإسلامي للتنمية في جدة</a:t>
            </a:r>
          </a:p>
          <a:p>
            <a:pPr marL="457200" indent="-457200" algn="r">
              <a:buFont typeface="+mj-lt"/>
              <a:buAutoNum type="arabicPeriod"/>
            </a:pPr>
            <a:r>
              <a:rPr lang="ar-SA" sz="3200" b="1" dirty="0"/>
              <a:t>بنك دبي الإسلامي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في  عام ١٩٧٧، ظهر الاتحاد الدولي للمصارف الإسلامية.</a:t>
            </a:r>
          </a:p>
          <a:p>
            <a:pPr algn="r">
              <a:buFont typeface="Arial"/>
              <a:buChar char="•"/>
            </a:pPr>
            <a:r>
              <a:rPr lang="ar-SA" sz="3200" b="1" dirty="0"/>
              <a:t>بنك فيصل المصري، بنك فيصل السوداني ........</a:t>
            </a:r>
          </a:p>
          <a:p>
            <a:pPr>
              <a:buFont typeface="Arial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4808825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263</TotalTime>
  <Words>907</Words>
  <Application>Microsoft Office PowerPoint</Application>
  <PresentationFormat>On-screen Show (4:3)</PresentationFormat>
  <Paragraphs>175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Newsprint</vt:lpstr>
      <vt:lpstr>Document</vt:lpstr>
      <vt:lpstr>التعريف بالمصارف والمصارف الإسلامية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النظام المحاسبي في المصارف الإسلامية 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Rayda alomar</dc:creator>
  <cp:lastModifiedBy>DR.Ahmed Saker</cp:lastModifiedBy>
  <cp:revision>21</cp:revision>
  <dcterms:created xsi:type="dcterms:W3CDTF">2014-02-06T20:56:23Z</dcterms:created>
  <dcterms:modified xsi:type="dcterms:W3CDTF">2016-11-11T21:50:50Z</dcterms:modified>
</cp:coreProperties>
</file>