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7" r:id="rId2"/>
    <p:sldId id="258" r:id="rId3"/>
    <p:sldId id="259" r:id="rId4"/>
    <p:sldId id="260" r:id="rId5"/>
    <p:sldId id="261" r:id="rId6"/>
    <p:sldId id="262" r:id="rId7"/>
    <p:sldId id="293" r:id="rId8"/>
    <p:sldId id="263" r:id="rId9"/>
    <p:sldId id="264" r:id="rId10"/>
    <p:sldId id="265" r:id="rId11"/>
    <p:sldId id="266" r:id="rId12"/>
    <p:sldId id="267" r:id="rId13"/>
    <p:sldId id="268" r:id="rId14"/>
    <p:sldId id="269" r:id="rId15"/>
    <p:sldId id="270" r:id="rId16"/>
    <p:sldId id="294" r:id="rId17"/>
    <p:sldId id="271" r:id="rId18"/>
    <p:sldId id="272" r:id="rId19"/>
    <p:sldId id="273" r:id="rId20"/>
    <p:sldId id="295"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73" d="100"/>
          <a:sy n="73" d="100"/>
        </p:scale>
        <p:origin x="-582"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0C5A8D-0957-413A-850F-59FD10C36165}" type="datetimeFigureOut">
              <a:rPr lang="en-US" smtClean="0"/>
              <a:pPr/>
              <a:t>11/12/2016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17B63B-CB77-486D-9863-C7E347AA3B5F}" type="slidenum">
              <a:rPr lang="en-US" smtClean="0"/>
              <a:pPr/>
              <a:t>‹#›</a:t>
            </a:fld>
            <a:endParaRPr lang="en-US"/>
          </a:p>
        </p:txBody>
      </p:sp>
    </p:spTree>
    <p:extLst>
      <p:ext uri="{BB962C8B-B14F-4D97-AF65-F5344CB8AC3E}">
        <p14:creationId xmlns="" xmlns:p14="http://schemas.microsoft.com/office/powerpoint/2010/main" val="299214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17B63B-CB77-486D-9863-C7E347AA3B5F}" type="slidenum">
              <a:rPr lang="en-US" smtClean="0"/>
              <a:pPr/>
              <a:t>37</a:t>
            </a:fld>
            <a:endParaRPr lang="en-US"/>
          </a:p>
        </p:txBody>
      </p:sp>
    </p:spTree>
    <p:extLst>
      <p:ext uri="{BB962C8B-B14F-4D97-AF65-F5344CB8AC3E}">
        <p14:creationId xmlns="" xmlns:p14="http://schemas.microsoft.com/office/powerpoint/2010/main" val="291103193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cstate="print">
              <a:alphaModFix amt="85000"/>
              <a:lum bright="70000" contrast="-70000"/>
              <a:extLst>
                <a:ext uri="{BEBA8EAE-BF5A-486C-A8C5-ECC9F3942E4B}">
                  <a14:imgProps xmlns="" xmlns:a14="http://schemas.microsoft.com/office/drawing/2010/main">
                    <a14:imgLayer r:embed="rId3">
                      <a14:imgEffect>
                        <a14:sharpenSoften amount="61000"/>
                      </a14:imgEffect>
                    </a14:imgLayer>
                  </a14:imgProps>
                </a:ext>
                <a:ext uri="{28A0092B-C50C-407E-A947-70E740481C1C}">
                  <a14:useLocalDpi xmlns=""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cstate="print">
              <a:alphaModFix amt="85000"/>
              <a:lum bright="70000" contrast="-70000"/>
              <a:extLst>
                <a:ext uri="{BEBA8EAE-BF5A-486C-A8C5-ECC9F3942E4B}">
                  <a14:imgProps xmlns="" xmlns:a14="http://schemas.microsoft.com/office/drawing/2010/main">
                    <a14:imgLayer r:embed="rId3">
                      <a14:imgEffect>
                        <a14:sharpenSoften amount="61000"/>
                      </a14:imgEffect>
                    </a14:imgLayer>
                  </a14:imgProps>
                </a:ext>
                <a:ext uri="{28A0092B-C50C-407E-A947-70E740481C1C}">
                  <a14:useLocalDpi xmlns=""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cstate="print">
              <a:alphaModFix amt="85000"/>
              <a:lum bright="70000" contrast="-70000"/>
              <a:extLst>
                <a:ext uri="{BEBA8EAE-BF5A-486C-A8C5-ECC9F3942E4B}">
                  <a14:imgProps xmlns="" xmlns:a14="http://schemas.microsoft.com/office/drawing/2010/main">
                    <a14:imgLayer r:embed="rId3">
                      <a14:imgEffect>
                        <a14:sharpenSoften amount="61000"/>
                      </a14:imgEffect>
                    </a14:imgLayer>
                  </a14:imgProps>
                </a:ext>
                <a:ext uri="{28A0092B-C50C-407E-A947-70E740481C1C}">
                  <a14:useLocalDpi xmlns=""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54C9E1-D6B8-42C7-804F-2523905293B7}" type="datetime1">
              <a:rPr lang="en-US" smtClean="0"/>
              <a:pPr/>
              <a:t>11/12/2016</a:t>
            </a:fld>
            <a:endParaRPr lang="en-US"/>
          </a:p>
        </p:txBody>
      </p:sp>
      <p:sp>
        <p:nvSpPr>
          <p:cNvPr id="5" name="Footer Placeholder 4"/>
          <p:cNvSpPr>
            <a:spLocks noGrp="1"/>
          </p:cNvSpPr>
          <p:nvPr>
            <p:ph type="ftr" sz="quarter" idx="11"/>
          </p:nvPr>
        </p:nvSpPr>
        <p:spPr/>
        <p:txBody>
          <a:bodyPr/>
          <a:lstStyle/>
          <a:p>
            <a:r>
              <a:rPr lang="ar-SA" smtClean="0"/>
              <a:t>حنان الجشعم </a:t>
            </a:r>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2273773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BE3545-3830-4E22-B4E0-1249AEC266B5}" type="datetime1">
              <a:rPr lang="en-US" smtClean="0"/>
              <a:pPr/>
              <a:t>11/12/2016</a:t>
            </a:fld>
            <a:endParaRPr lang="en-US"/>
          </a:p>
        </p:txBody>
      </p:sp>
      <p:sp>
        <p:nvSpPr>
          <p:cNvPr id="5" name="Footer Placeholder 4"/>
          <p:cNvSpPr>
            <a:spLocks noGrp="1"/>
          </p:cNvSpPr>
          <p:nvPr>
            <p:ph type="ftr" sz="quarter" idx="11"/>
          </p:nvPr>
        </p:nvSpPr>
        <p:spPr/>
        <p:txBody>
          <a:bodyPr/>
          <a:lstStyle/>
          <a:p>
            <a:r>
              <a:rPr lang="ar-SA" smtClean="0"/>
              <a:t>حنان الجشعم </a:t>
            </a:r>
            <a:endParaRPr lang="en-US"/>
          </a:p>
        </p:txBody>
      </p:sp>
      <p:sp>
        <p:nvSpPr>
          <p:cNvPr id="6" name="Slide Number Placeholder 5"/>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1148406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FD6B77-7D1E-4853-AF06-76832056E43B}" type="datetime1">
              <a:rPr lang="en-US" smtClean="0"/>
              <a:pPr/>
              <a:t>11/12/2016</a:t>
            </a:fld>
            <a:endParaRPr lang="en-US"/>
          </a:p>
        </p:txBody>
      </p:sp>
      <p:sp>
        <p:nvSpPr>
          <p:cNvPr id="5" name="Footer Placeholder 4"/>
          <p:cNvSpPr>
            <a:spLocks noGrp="1"/>
          </p:cNvSpPr>
          <p:nvPr>
            <p:ph type="ftr" sz="quarter" idx="11"/>
          </p:nvPr>
        </p:nvSpPr>
        <p:spPr/>
        <p:txBody>
          <a:bodyPr/>
          <a:lstStyle/>
          <a:p>
            <a:r>
              <a:rPr lang="ar-SA" smtClean="0"/>
              <a:t>حنان الجشعم </a:t>
            </a:r>
            <a:endParaRPr lang="en-US"/>
          </a:p>
        </p:txBody>
      </p:sp>
      <p:sp>
        <p:nvSpPr>
          <p:cNvPr id="6" name="Slide Number Placeholder 5"/>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299741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206365-232A-457B-A300-35423FB57F7F}" type="datetime1">
              <a:rPr lang="en-US" smtClean="0"/>
              <a:pPr/>
              <a:t>11/12/2016</a:t>
            </a:fld>
            <a:endParaRPr lang="en-US"/>
          </a:p>
        </p:txBody>
      </p:sp>
      <p:sp>
        <p:nvSpPr>
          <p:cNvPr id="5" name="Footer Placeholder 4"/>
          <p:cNvSpPr>
            <a:spLocks noGrp="1"/>
          </p:cNvSpPr>
          <p:nvPr>
            <p:ph type="ftr" sz="quarter" idx="11"/>
          </p:nvPr>
        </p:nvSpPr>
        <p:spPr/>
        <p:txBody>
          <a:bodyPr/>
          <a:lstStyle/>
          <a:p>
            <a:r>
              <a:rPr lang="ar-SA" smtClean="0"/>
              <a:t>حنان الجشعم </a:t>
            </a:r>
            <a:endParaRPr lang="en-US"/>
          </a:p>
        </p:txBody>
      </p:sp>
      <p:sp>
        <p:nvSpPr>
          <p:cNvPr id="6" name="Slide Number Placeholder 5"/>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24616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cstate="print">
              <a:alphaModFix amt="85000"/>
              <a:lum bright="70000" contrast="-70000"/>
              <a:extLst>
                <a:ext uri="{BEBA8EAE-BF5A-486C-A8C5-ECC9F3942E4B}">
                  <a14:imgProps xmlns="" xmlns:a14="http://schemas.microsoft.com/office/drawing/2010/main">
                    <a14:imgLayer r:embed="rId3">
                      <a14:imgEffect>
                        <a14:sharpenSoften amount="61000"/>
                      </a14:imgEffect>
                    </a14:imgLayer>
                  </a14:imgProps>
                </a:ext>
                <a:ext uri="{28A0092B-C50C-407E-A947-70E740481C1C}">
                  <a14:useLocalDpi xmlns=""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smtClean="0"/>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CEDE0DAB-9079-433D-950E-98EB9B6B9626}" type="datetime1">
              <a:rPr lang="en-US" smtClean="0"/>
              <a:pPr/>
              <a:t>11/12/2016</a:t>
            </a:fld>
            <a:endParaRPr lang="en-US"/>
          </a:p>
        </p:txBody>
      </p:sp>
      <p:sp>
        <p:nvSpPr>
          <p:cNvPr id="5" name="Footer Placeholder 4"/>
          <p:cNvSpPr>
            <a:spLocks noGrp="1"/>
          </p:cNvSpPr>
          <p:nvPr>
            <p:ph type="ftr" sz="quarter" idx="11"/>
          </p:nvPr>
        </p:nvSpPr>
        <p:spPr>
          <a:xfrm>
            <a:off x="2182708" y="6272784"/>
            <a:ext cx="6327648" cy="365125"/>
          </a:xfrm>
        </p:spPr>
        <p:txBody>
          <a:bodyPr/>
          <a:lstStyle/>
          <a:p>
            <a:r>
              <a:rPr lang="ar-SA" smtClean="0"/>
              <a:t>حنان الجشعم </a:t>
            </a:r>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406782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8817E20-086A-4A88-8F43-E3FBF2A559B9}" type="datetime1">
              <a:rPr lang="en-US" smtClean="0"/>
              <a:pPr/>
              <a:t>11/12/2016</a:t>
            </a:fld>
            <a:endParaRPr lang="en-US"/>
          </a:p>
        </p:txBody>
      </p:sp>
      <p:sp>
        <p:nvSpPr>
          <p:cNvPr id="6" name="Footer Placeholder 5"/>
          <p:cNvSpPr>
            <a:spLocks noGrp="1"/>
          </p:cNvSpPr>
          <p:nvPr>
            <p:ph type="ftr" sz="quarter" idx="11"/>
          </p:nvPr>
        </p:nvSpPr>
        <p:spPr/>
        <p:txBody>
          <a:bodyPr/>
          <a:lstStyle/>
          <a:p>
            <a:r>
              <a:rPr lang="ar-SA" smtClean="0"/>
              <a:t>حنان الجشعم </a:t>
            </a:r>
            <a:endParaRPr lang="en-US"/>
          </a:p>
        </p:txBody>
      </p:sp>
      <p:sp>
        <p:nvSpPr>
          <p:cNvPr id="7" name="Slide Number Placeholder 6"/>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2914332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5FAD3A5-0874-45E5-8053-D31D845146C8}" type="datetime1">
              <a:rPr lang="en-US" smtClean="0"/>
              <a:pPr/>
              <a:t>11/12/2016</a:t>
            </a:fld>
            <a:endParaRPr lang="en-US"/>
          </a:p>
        </p:txBody>
      </p:sp>
      <p:sp>
        <p:nvSpPr>
          <p:cNvPr id="8" name="Footer Placeholder 7"/>
          <p:cNvSpPr>
            <a:spLocks noGrp="1"/>
          </p:cNvSpPr>
          <p:nvPr>
            <p:ph type="ftr" sz="quarter" idx="11"/>
          </p:nvPr>
        </p:nvSpPr>
        <p:spPr/>
        <p:txBody>
          <a:bodyPr/>
          <a:lstStyle/>
          <a:p>
            <a:r>
              <a:rPr lang="ar-SA" smtClean="0"/>
              <a:t>حنان الجشعم </a:t>
            </a:r>
            <a:endParaRPr lang="en-US"/>
          </a:p>
        </p:txBody>
      </p:sp>
      <p:sp>
        <p:nvSpPr>
          <p:cNvPr id="9" name="Slide Number Placeholder 8"/>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2047933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BC322B6-B08E-45E9-A3C0-C91A6F2E016D}" type="datetime1">
              <a:rPr lang="en-US" smtClean="0"/>
              <a:pPr/>
              <a:t>11/12/2016</a:t>
            </a:fld>
            <a:endParaRPr lang="en-US"/>
          </a:p>
        </p:txBody>
      </p:sp>
      <p:sp>
        <p:nvSpPr>
          <p:cNvPr id="4" name="Footer Placeholder 3"/>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4017471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94B48B-1DD1-4ACB-8E01-D802A3189C6E}" type="datetime1">
              <a:rPr lang="en-US" smtClean="0"/>
              <a:pPr/>
              <a:t>11/12/2016</a:t>
            </a:fld>
            <a:endParaRPr lang="en-US"/>
          </a:p>
        </p:txBody>
      </p:sp>
      <p:sp>
        <p:nvSpPr>
          <p:cNvPr id="3" name="Footer Placeholder 2"/>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869992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 xmlns:a14="http://schemas.microsoft.com/office/drawing/2010/main">
                    <a14:imgLayer r:embed="rId3">
                      <a14:imgEffect>
                        <a14:sharpenSoften amount="61000"/>
                      </a14:imgEffect>
                    </a14:imgLayer>
                  </a14:imgProps>
                </a:ext>
                <a:ext uri="{28A0092B-C50C-407E-A947-70E740481C1C}">
                  <a14:useLocalDpi xmlns=""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C65979-F0CE-4CFC-B434-52BF07FFC94A}" type="datetime1">
              <a:rPr lang="en-US" smtClean="0"/>
              <a:pPr/>
              <a:t>11/12/2016</a:t>
            </a:fld>
            <a:endParaRPr lang="en-US"/>
          </a:p>
        </p:txBody>
      </p:sp>
      <p:sp>
        <p:nvSpPr>
          <p:cNvPr id="6" name="Footer Placeholder 5"/>
          <p:cNvSpPr>
            <a:spLocks noGrp="1"/>
          </p:cNvSpPr>
          <p:nvPr>
            <p:ph type="ftr" sz="quarter" idx="11"/>
          </p:nvPr>
        </p:nvSpPr>
        <p:spPr/>
        <p:txBody>
          <a:bodyPr/>
          <a:lstStyle/>
          <a:p>
            <a:r>
              <a:rPr lang="ar-SA" smtClean="0"/>
              <a:t>حنان الجشعم </a:t>
            </a:r>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3380982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 xmlns:a14="http://schemas.microsoft.com/office/drawing/2010/main">
                    <a14:imgLayer r:embed="rId3">
                      <a14:imgEffect>
                        <a14:sharpenSoften amount="61000"/>
                      </a14:imgEffect>
                    </a14:imgLayer>
                  </a14:imgProps>
                </a:ext>
                <a:ext uri="{28A0092B-C50C-407E-A947-70E740481C1C}">
                  <a14:useLocalDpi xmlns=""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747497-F2D9-43F5-8599-338AB93DAAD9}" type="datetime1">
              <a:rPr lang="en-US" smtClean="0"/>
              <a:pPr/>
              <a:t>11/12/2016</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4061725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6D288FF8-F741-49F4-AD76-E1685319033D}" type="datetime1">
              <a:rPr lang="en-US" smtClean="0"/>
              <a:pPr/>
              <a:t>11/12/2016</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r>
              <a:rPr lang="ar-SA" smtClean="0"/>
              <a:t>حنان الجشعم </a:t>
            </a:r>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cstate="print">
                <a:duotone>
                  <a:schemeClr val="accent1">
                    <a:shade val="45000"/>
                    <a:satMod val="135000"/>
                  </a:schemeClr>
                  <a:prstClr val="white"/>
                </a:duotone>
                <a:extLst>
                  <a:ext uri="{BEBA8EAE-BF5A-486C-A8C5-ECC9F3942E4B}">
                    <a14:imgProps xmln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6D5AE0BD-262C-40EA-A5A8-94753A6F8EAA}" type="slidenum">
              <a:rPr lang="en-US" smtClean="0"/>
              <a:pPr/>
              <a:t>‹#›</a:t>
            </a:fld>
            <a:endParaRPr lang="en-US"/>
          </a:p>
        </p:txBody>
      </p:sp>
    </p:spTree>
    <p:extLst>
      <p:ext uri="{BB962C8B-B14F-4D97-AF65-F5344CB8AC3E}">
        <p14:creationId xmlns="" xmlns:p14="http://schemas.microsoft.com/office/powerpoint/2010/main" val="7325682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466829" y="2823737"/>
            <a:ext cx="9755187" cy="1109278"/>
          </a:xfrm>
        </p:spPr>
        <p:txBody>
          <a:bodyPr>
            <a:normAutofit fontScale="90000"/>
          </a:bodyPr>
          <a:lstStyle/>
          <a:p>
            <a:pPr rtl="1"/>
            <a:r>
              <a:rPr lang="ar-SA" b="1" dirty="0" smtClean="0">
                <a:solidFill>
                  <a:srgbClr val="FF0000"/>
                </a:solidFill>
              </a:rPr>
              <a:t>محاضرة – 5 </a:t>
            </a:r>
            <a:endParaRPr lang="en-US" b="1" dirty="0">
              <a:solidFill>
                <a:srgbClr val="FF0000"/>
              </a:solidFill>
            </a:endParaRPr>
          </a:p>
        </p:txBody>
      </p:sp>
      <p:sp>
        <p:nvSpPr>
          <p:cNvPr id="3" name="Footer Placeholder 2"/>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a:t>
            </a:fld>
            <a:endParaRPr lang="en-US"/>
          </a:p>
        </p:txBody>
      </p:sp>
    </p:spTree>
    <p:extLst>
      <p:ext uri="{BB962C8B-B14F-4D97-AF65-F5344CB8AC3E}">
        <p14:creationId xmlns="" xmlns:p14="http://schemas.microsoft.com/office/powerpoint/2010/main" val="1280371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32011"/>
            <a:ext cx="11709778" cy="6359857"/>
          </a:xfrm>
        </p:spPr>
        <p:txBody>
          <a:bodyPr>
            <a:normAutofit/>
          </a:bodyPr>
          <a:lstStyle/>
          <a:p>
            <a:pPr marL="0" indent="0" algn="r" rtl="1">
              <a:buNone/>
            </a:pPr>
            <a:r>
              <a:rPr lang="ar-SA" u="sng" dirty="0">
                <a:solidFill>
                  <a:srgbClr val="00B050"/>
                </a:solidFill>
              </a:rPr>
              <a:t>مؤسسة النقد العربي السعودي:</a:t>
            </a:r>
            <a:endParaRPr lang="en-US" sz="1400" dirty="0">
              <a:solidFill>
                <a:srgbClr val="00B050"/>
              </a:solidFill>
            </a:endParaRPr>
          </a:p>
          <a:p>
            <a:pPr marL="0" indent="0" algn="r" rtl="1">
              <a:buNone/>
            </a:pPr>
            <a:r>
              <a:rPr lang="ar-SA" dirty="0"/>
              <a:t>هي الجهة التي تمثل البنك المركزي في المملكة العربية السعودية ولقد تم إنشاءها في عام:1371هـ ثم جرى إعادة تنظيمها في عام : 1377هـ ولقد نص مرسوم إنشائها على أن وظائفها الأساسية هي :</a:t>
            </a:r>
            <a:endParaRPr lang="en-US" sz="1600" dirty="0"/>
          </a:p>
          <a:p>
            <a:pPr marL="342900" lvl="0" indent="-342900" algn="r" rtl="1">
              <a:buFont typeface="+mj-lt"/>
              <a:buAutoNum type="arabicPeriod"/>
            </a:pPr>
            <a:r>
              <a:rPr lang="ar-SA" dirty="0"/>
              <a:t>إصدار ودعم النقد السعودي وتوطيد قيمته في داخل البلاد وخارجها.</a:t>
            </a:r>
            <a:endParaRPr lang="en-US" sz="2000" dirty="0"/>
          </a:p>
          <a:p>
            <a:pPr marL="342900" lvl="0" indent="-342900" algn="r" rtl="1">
              <a:buFont typeface="+mj-lt"/>
              <a:buAutoNum type="arabicPeriod"/>
            </a:pPr>
            <a:r>
              <a:rPr lang="ar-SA" dirty="0"/>
              <a:t>أن تقوم بأعمال مصرف الحكومة.</a:t>
            </a:r>
            <a:endParaRPr lang="en-US" sz="2000" dirty="0"/>
          </a:p>
          <a:p>
            <a:pPr marL="342900" lvl="0" indent="-342900" algn="r" rtl="1">
              <a:buFont typeface="+mj-lt"/>
              <a:buAutoNum type="arabicPeriod"/>
            </a:pPr>
            <a:r>
              <a:rPr lang="ar-SA" dirty="0"/>
              <a:t>مراقبة المصارف التجارية  و المشتغلين بأعمال مبادلة العملات.</a:t>
            </a:r>
            <a:endParaRPr lang="en-US" sz="2000" dirty="0"/>
          </a:p>
          <a:p>
            <a:pPr marL="342900" lvl="0" indent="-342900" algn="r" rtl="1">
              <a:buFont typeface="+mj-lt"/>
              <a:buAutoNum type="arabicPeriod"/>
            </a:pPr>
            <a:r>
              <a:rPr lang="ar-SA" dirty="0"/>
              <a:t>كما ضم لاحقاً وظيفة الإدارة واستثمار الاحتياطي الأجنبي وأصبحت بالتالي تقوم بكل وظائف البنك المركزي.</a:t>
            </a:r>
            <a:endParaRPr lang="en-US" sz="2000" dirty="0"/>
          </a:p>
          <a:p>
            <a:pPr algn="r" rtl="1"/>
            <a:r>
              <a:rPr lang="en-US" dirty="0"/>
              <a:t> </a:t>
            </a:r>
            <a:endParaRPr lang="en-US" sz="2000" dirty="0"/>
          </a:p>
          <a:p>
            <a:pPr marL="0" indent="0" algn="r" rtl="1">
              <a:buNone/>
            </a:pPr>
            <a:r>
              <a:rPr lang="ar-SA" u="sng" dirty="0">
                <a:solidFill>
                  <a:srgbClr val="00B050"/>
                </a:solidFill>
              </a:rPr>
              <a:t>البنوك التجارية في المملكة العربية  السعودية</a:t>
            </a:r>
            <a:r>
              <a:rPr lang="ar-SA" u="sng" dirty="0" smtClean="0">
                <a:solidFill>
                  <a:srgbClr val="00B050"/>
                </a:solidFill>
              </a:rPr>
              <a:t>:</a:t>
            </a:r>
            <a:r>
              <a:rPr lang="ar-SA" dirty="0"/>
              <a:t> </a:t>
            </a:r>
            <a:endParaRPr lang="en-US" sz="1400" dirty="0"/>
          </a:p>
          <a:p>
            <a:pPr lvl="1" algn="r" rtl="1">
              <a:buFont typeface="Wingdings" panose="05000000000000000000" pitchFamily="2" charset="2"/>
              <a:buChar char="§"/>
            </a:pPr>
            <a:r>
              <a:rPr lang="ar-SA" dirty="0"/>
              <a:t>كانت الصرافة تمارس في مناطق المملكة المختلفة من حيث استبدال النقود المعدنية وخدمات حفظ الأموال خصوصاً في المناطق التجارية مثل جدة.</a:t>
            </a:r>
            <a:endParaRPr lang="en-US" sz="1400" dirty="0"/>
          </a:p>
          <a:p>
            <a:pPr lvl="1" algn="r" rtl="1">
              <a:buFont typeface="Wingdings" panose="05000000000000000000" pitchFamily="2" charset="2"/>
              <a:buChar char="§"/>
            </a:pPr>
            <a:r>
              <a:rPr lang="ar-SA" dirty="0"/>
              <a:t>كان الائتمان يقدم على صفة تأجيل دفع الثمن للمزارعين والتجار.</a:t>
            </a:r>
            <a:endParaRPr lang="en-US" sz="1400" dirty="0"/>
          </a:p>
          <a:p>
            <a:pPr lvl="1" algn="r" rtl="1">
              <a:buFont typeface="Wingdings" panose="05000000000000000000" pitchFamily="2" charset="2"/>
              <a:buChar char="§"/>
            </a:pPr>
            <a:r>
              <a:rPr lang="ar-SA" dirty="0"/>
              <a:t>يعتبر البنك الهولندي أول بنك أنشأ في المملكة وقد أسس لغرض تسهيل معاملات الحجاج الاندونسين ( حيث كانت اندونيسيا ضمن المستعمرات الهولندية) .</a:t>
            </a:r>
            <a:endParaRPr lang="en-US" sz="1400" dirty="0"/>
          </a:p>
          <a:p>
            <a:pPr lvl="1" algn="r" rtl="1">
              <a:buFont typeface="Wingdings" panose="05000000000000000000" pitchFamily="2" charset="2"/>
              <a:buChar char="§"/>
            </a:pPr>
            <a:r>
              <a:rPr lang="ar-SA" dirty="0"/>
              <a:t>تعددت دور الصرافة لاسيما في مكة وجدة نظراً لتعدد العملات السائدة في التعاملات خاصة في فترة الحج وقد مارس بعضهم أعمالاً مصرفية مثل قبول الودائع وفتح الاعتمادات المستتدية.</a:t>
            </a:r>
            <a:endParaRPr lang="en-US" sz="1400" dirty="0"/>
          </a:p>
          <a:p>
            <a:pPr lvl="1" algn="r" rtl="1">
              <a:buFont typeface="Wingdings" panose="05000000000000000000" pitchFamily="2" charset="2"/>
              <a:buChar char="§"/>
            </a:pPr>
            <a:r>
              <a:rPr lang="ar-SA" dirty="0"/>
              <a:t>افتتح البنك الأهلي التجاري في عام 1938 كأقدم البنوك التجارية وقد كانت تطوير لشركة الكعكي وبن محفوظ للصرافة.</a:t>
            </a:r>
            <a:endParaRPr lang="en-US" sz="1400" dirty="0"/>
          </a:p>
          <a:p>
            <a:pPr lvl="1" algn="r" rtl="1">
              <a:buFont typeface="Wingdings" panose="05000000000000000000" pitchFamily="2" charset="2"/>
              <a:buChar char="§"/>
            </a:pPr>
            <a:r>
              <a:rPr lang="ar-SA" dirty="0"/>
              <a:t>صدر نظام سعودة البنوك وأعيد تنظيم الفروع المحلية للبنوك الأجنبية بحيث تحولت إلى شركات مساهمة سعودية وبالتالي أصبح عدد البنوك التجارية السعودية (12) بنك وتوسعت شبكة البنوك وزاد عدد فروعها وصاحب ذلك تحسين في خدماتها.</a:t>
            </a:r>
            <a:endParaRPr lang="en-US" sz="1400" dirty="0"/>
          </a:p>
          <a:p>
            <a:pPr algn="r">
              <a:buFont typeface="Wingdings" panose="05000000000000000000" pitchFamily="2" charset="2"/>
              <a:buChar char="§"/>
            </a:pP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10</a:t>
            </a:fld>
            <a:endParaRPr lang="en-US"/>
          </a:p>
        </p:txBody>
      </p:sp>
    </p:spTree>
    <p:extLst>
      <p:ext uri="{BB962C8B-B14F-4D97-AF65-F5344CB8AC3E}">
        <p14:creationId xmlns="" xmlns:p14="http://schemas.microsoft.com/office/powerpoint/2010/main" val="7315626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46809"/>
            <a:ext cx="10058400" cy="967842"/>
          </a:xfrm>
        </p:spPr>
        <p:txBody>
          <a:bodyPr>
            <a:normAutofit/>
          </a:bodyPr>
          <a:lstStyle/>
          <a:p>
            <a:pPr algn="ctr" rtl="1"/>
            <a:r>
              <a:rPr lang="ar-SA" sz="4000" b="1" dirty="0">
                <a:solidFill>
                  <a:srgbClr val="FF0000"/>
                </a:solidFill>
              </a:rPr>
              <a:t>البنوك التجارية</a:t>
            </a:r>
            <a:endParaRPr lang="en-US" sz="4000" b="1" dirty="0">
              <a:solidFill>
                <a:srgbClr val="FF0000"/>
              </a:solidFill>
            </a:endParaRPr>
          </a:p>
        </p:txBody>
      </p:sp>
      <p:sp>
        <p:nvSpPr>
          <p:cNvPr id="3" name="Content Placeholder 2"/>
          <p:cNvSpPr>
            <a:spLocks noGrp="1"/>
          </p:cNvSpPr>
          <p:nvPr>
            <p:ph idx="1"/>
          </p:nvPr>
        </p:nvSpPr>
        <p:spPr>
          <a:xfrm>
            <a:off x="218365" y="1214651"/>
            <a:ext cx="11723426" cy="5431809"/>
          </a:xfrm>
        </p:spPr>
        <p:txBody>
          <a:bodyPr/>
          <a:lstStyle/>
          <a:p>
            <a:pPr marL="0" indent="0" algn="r" rtl="1">
              <a:buNone/>
            </a:pPr>
            <a:r>
              <a:rPr lang="ar-SA" u="sng" dirty="0" smtClean="0">
                <a:solidFill>
                  <a:srgbClr val="00B050"/>
                </a:solidFill>
              </a:rPr>
              <a:t>يقصد </a:t>
            </a:r>
            <a:r>
              <a:rPr lang="ar-SA" u="sng" dirty="0">
                <a:solidFill>
                  <a:srgbClr val="00B050"/>
                </a:solidFill>
              </a:rPr>
              <a:t>بالبنك التجاري</a:t>
            </a:r>
            <a:r>
              <a:rPr lang="ar-SA" dirty="0">
                <a:solidFill>
                  <a:srgbClr val="00B050"/>
                </a:solidFill>
              </a:rPr>
              <a:t>:</a:t>
            </a:r>
            <a:endParaRPr lang="en-US" dirty="0">
              <a:solidFill>
                <a:srgbClr val="00B050"/>
              </a:solidFill>
            </a:endParaRPr>
          </a:p>
          <a:p>
            <a:pPr algn="r" rtl="1"/>
            <a:r>
              <a:rPr lang="ar-SA" dirty="0"/>
              <a:t>أي مؤسسة أو شركة مساهمة مكونة لغرض التعامل في النقود والائتمان وهي المكان الذي يتم فيه حفظ الودائع النقدية وتقديم السلف النقدي وتيسير المدفوعات عن طريق القيود الدفترية ( نقل حساب لعميل أخر) بطرق مختلفة بحيث تقلل من الحاجة الفعلية للنقود، وعلى المدى التاريخي كانت البنوك التجارية عبارة عن نوعين معروفين باسم :</a:t>
            </a:r>
            <a:endParaRPr lang="en-US" dirty="0"/>
          </a:p>
          <a:p>
            <a:pPr lvl="0" algn="r" rtl="1">
              <a:buFont typeface="Wingdings" panose="05000000000000000000" pitchFamily="2" charset="2"/>
              <a:buChar char="§"/>
            </a:pPr>
            <a:r>
              <a:rPr lang="ar-SA" dirty="0"/>
              <a:t>بنوك القبول وتشتغل بأعمال خاصة بقبول الائتمان.</a:t>
            </a:r>
            <a:endParaRPr lang="en-US" dirty="0"/>
          </a:p>
          <a:p>
            <a:pPr lvl="0" algn="r" rtl="1">
              <a:buFont typeface="Wingdings" panose="05000000000000000000" pitchFamily="2" charset="2"/>
              <a:buChar char="§"/>
            </a:pPr>
            <a:r>
              <a:rPr lang="ar-SA" dirty="0"/>
              <a:t>بنوك الإصدار وتشتغل بالعمليات الخاصة بإصدارات رأس المال نيابة عن عملائها.</a:t>
            </a:r>
            <a:endParaRPr lang="en-US" dirty="0"/>
          </a:p>
          <a:p>
            <a:pPr algn="r" rtl="1"/>
            <a:r>
              <a:rPr lang="ar-SA" u="sng" dirty="0">
                <a:solidFill>
                  <a:srgbClr val="00B050"/>
                </a:solidFill>
              </a:rPr>
              <a:t>تعريف كلمة ائتمان:</a:t>
            </a:r>
            <a:endParaRPr lang="en-US" dirty="0">
              <a:solidFill>
                <a:srgbClr val="00B050"/>
              </a:solidFill>
            </a:endParaRPr>
          </a:p>
          <a:p>
            <a:pPr algn="r" rtl="1"/>
            <a:r>
              <a:rPr lang="ar-SA" dirty="0"/>
              <a:t>في الشئون المالية يعني عادة قرضا أو حسابا على المكشوف يمنحه أحد البنوك لعملائه ويعني حجم الائتمان: المقدار الكلي للقروض و السلف التي يمنحها النظام المصرفي و المكونة عادة من:</a:t>
            </a:r>
            <a:endParaRPr lang="en-US" dirty="0"/>
          </a:p>
          <a:p>
            <a:pPr marL="342900" lvl="0" indent="-342900" algn="r" rtl="1">
              <a:buFont typeface="+mj-lt"/>
              <a:buAutoNum type="arabicPeriod"/>
            </a:pPr>
            <a:r>
              <a:rPr lang="ar-SA" dirty="0"/>
              <a:t>البنك المركزي.</a:t>
            </a:r>
            <a:endParaRPr lang="en-US" dirty="0"/>
          </a:p>
          <a:p>
            <a:pPr marL="342900" lvl="0" indent="-342900" algn="r" rtl="1">
              <a:buFont typeface="+mj-lt"/>
              <a:buAutoNum type="arabicPeriod"/>
            </a:pPr>
            <a:r>
              <a:rPr lang="ar-SA" dirty="0"/>
              <a:t>البنوك التجارية.</a:t>
            </a:r>
            <a:endParaRPr lang="en-US" dirty="0"/>
          </a:p>
          <a:p>
            <a:pPr marL="342900" lvl="0" indent="-342900" algn="r" rtl="1">
              <a:buFont typeface="+mj-lt"/>
              <a:buAutoNum type="arabicPeriod"/>
            </a:pPr>
            <a:r>
              <a:rPr lang="ar-SA" dirty="0"/>
              <a:t>البنوك المتخصصة.</a:t>
            </a:r>
            <a:endParaRPr lang="en-US" dirty="0"/>
          </a:p>
          <a:p>
            <a:pPr algn="r"/>
            <a:endParaRPr lang="ar-EG" dirty="0"/>
          </a:p>
        </p:txBody>
      </p:sp>
      <p:sp>
        <p:nvSpPr>
          <p:cNvPr id="4" name="Footer Placeholder 3"/>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11</a:t>
            </a:fld>
            <a:endParaRPr lang="en-US"/>
          </a:p>
        </p:txBody>
      </p:sp>
    </p:spTree>
    <p:extLst>
      <p:ext uri="{BB962C8B-B14F-4D97-AF65-F5344CB8AC3E}">
        <p14:creationId xmlns="" xmlns:p14="http://schemas.microsoft.com/office/powerpoint/2010/main" val="24199762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04715"/>
            <a:ext cx="11750722" cy="6469039"/>
          </a:xfrm>
        </p:spPr>
        <p:txBody>
          <a:bodyPr>
            <a:normAutofit/>
          </a:bodyPr>
          <a:lstStyle/>
          <a:p>
            <a:pPr marL="0" indent="0" algn="r" rtl="1">
              <a:buNone/>
            </a:pPr>
            <a:endParaRPr lang="ar-EG" dirty="0"/>
          </a:p>
          <a:p>
            <a:pPr algn="r" rtl="1"/>
            <a:r>
              <a:rPr lang="ar-SA" sz="3600" b="1" u="sng" dirty="0">
                <a:solidFill>
                  <a:srgbClr val="295937"/>
                </a:solidFill>
              </a:rPr>
              <a:t>نشأة البنوك التجارية :</a:t>
            </a:r>
            <a:endParaRPr lang="en-US" sz="3600" b="1" dirty="0">
              <a:solidFill>
                <a:srgbClr val="295937"/>
              </a:solidFill>
            </a:endParaRPr>
          </a:p>
          <a:p>
            <a:pPr marL="0" indent="0" algn="r" rtl="1">
              <a:buNone/>
            </a:pPr>
            <a:r>
              <a:rPr lang="ar-SA" sz="3600" b="1" dirty="0"/>
              <a:t>يرتبط ظهورها تاريخياً بتطور الصائغة و الصيارفة حيث كان التجار يقومون بحفظ نقودهم لديهم خوفاً من الضياع و السرقة مع تسلم المودع إيصالا يتضمن مقدار وديعته ويحصل البنك مقابل ذلك على رسم ومع الزمن أصبح هناك قبولاً لتلك الإيصالات من قبل الأطراف الدائنة و المدينة ومن ثم توافرت لدى البنوك إمكانية خلق التزامات على نفسها تزيد عدة مرات عما هو متوفر لديها من ودائع عن طريق إقراضها والحصول مقابل ذلك على فوائد.</a:t>
            </a:r>
            <a:endParaRPr lang="en-US" sz="3600" b="1" dirty="0"/>
          </a:p>
          <a:p>
            <a:pPr marL="0" indent="0" algn="r" rtl="1">
              <a:buNone/>
            </a:pPr>
            <a:r>
              <a:rPr lang="ar-SA" sz="3600" b="1" dirty="0"/>
              <a:t>وبالتالي تحولت البنوك التجارية من كونها مؤسسات مالية وسيطة بين المدخرين و المستثمرين فقط ‘إلى كونها مؤسسات مالية لديها القدرة على التأثير في عرض النقود من خلال قدراتها على خلق النقود ( منح الائتمان).</a:t>
            </a:r>
            <a:endParaRPr lang="en-US" sz="3600" b="1" dirty="0"/>
          </a:p>
          <a:p>
            <a:pPr marL="0" indent="0" algn="r" rtl="1">
              <a:buNone/>
            </a:pPr>
            <a:endParaRPr lang="en-US" sz="3600" b="1" dirty="0"/>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12</a:t>
            </a:fld>
            <a:endParaRPr lang="en-US"/>
          </a:p>
        </p:txBody>
      </p:sp>
    </p:spTree>
    <p:extLst>
      <p:ext uri="{BB962C8B-B14F-4D97-AF65-F5344CB8AC3E}">
        <p14:creationId xmlns="" xmlns:p14="http://schemas.microsoft.com/office/powerpoint/2010/main" val="25566230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7960"/>
            <a:ext cx="11928143" cy="6414448"/>
          </a:xfrm>
        </p:spPr>
        <p:txBody>
          <a:bodyPr>
            <a:noAutofit/>
          </a:bodyPr>
          <a:lstStyle/>
          <a:p>
            <a:pPr marL="0" indent="0" algn="r" rtl="1">
              <a:buNone/>
            </a:pPr>
            <a:r>
              <a:rPr lang="ar-SA" sz="2800" b="1" u="sng" dirty="0">
                <a:solidFill>
                  <a:srgbClr val="295937"/>
                </a:solidFill>
              </a:rPr>
              <a:t>من وظائف البنك التجاري الهامة ما يلي:</a:t>
            </a:r>
            <a:endParaRPr lang="en-US" sz="2800" b="1" dirty="0">
              <a:solidFill>
                <a:srgbClr val="295937"/>
              </a:solidFill>
            </a:endParaRPr>
          </a:p>
          <a:p>
            <a:pPr lvl="0" algn="r" rtl="1"/>
            <a:r>
              <a:rPr lang="ar-SA" sz="2800" b="1" dirty="0"/>
              <a:t>التوسط بين المدخرين ( المقرضين) والمستثمرين ( المستقرضين) وهي عبارة عن تجميع المدخرات ووضعها في متناول الأفراد أو المشروعات الراغبة في الاقتراض.</a:t>
            </a:r>
            <a:endParaRPr lang="en-US" sz="2800" b="1" dirty="0"/>
          </a:p>
          <a:p>
            <a:pPr lvl="0" algn="r" rtl="1"/>
            <a:r>
              <a:rPr lang="ar-SA" sz="2800" b="1" dirty="0"/>
              <a:t>خلق النقود وهي وظيفة أشد أهمية من الوظيفة الأولى تتميز بها البنوك التجارية ويمكن من خلالها التأثير على عرض النقود وسيتم شرحها بالتفصيل لاحقاً.</a:t>
            </a:r>
            <a:endParaRPr lang="en-US" sz="2800" b="1" dirty="0"/>
          </a:p>
          <a:p>
            <a:pPr lvl="0" algn="r" rtl="1"/>
            <a:r>
              <a:rPr lang="ar-SA" sz="2800" b="1" dirty="0"/>
              <a:t>العمليات المصرفية </a:t>
            </a:r>
            <a:r>
              <a:rPr lang="ar-SA" sz="2800" b="1" dirty="0" smtClean="0"/>
              <a:t>الاخرى وتتمثل </a:t>
            </a:r>
            <a:r>
              <a:rPr lang="ar-SA" sz="2800" b="1" dirty="0"/>
              <a:t>في تسوية حسابات العملاء.</a:t>
            </a:r>
            <a:endParaRPr lang="en-US" sz="2800" b="1" dirty="0"/>
          </a:p>
          <a:p>
            <a:pPr marL="0" indent="0" algn="r" rtl="1">
              <a:buNone/>
            </a:pPr>
            <a:r>
              <a:rPr lang="ar-SA" sz="2800" b="1" u="sng" dirty="0"/>
              <a:t>و التي يمكن تفصيلها في الاتي :</a:t>
            </a:r>
            <a:endParaRPr lang="en-US" sz="2800" b="1" dirty="0"/>
          </a:p>
          <a:p>
            <a:pPr marL="342900" lvl="0" indent="-342900" algn="r" rtl="1">
              <a:buFont typeface="+mj-cs"/>
              <a:buAutoNum type="arabic2Minus"/>
            </a:pPr>
            <a:r>
              <a:rPr lang="ar-SA" sz="2800" b="1" dirty="0"/>
              <a:t>قبول الودائع بجميع أنواعها وإيداعها في حسابات العملاء .</a:t>
            </a:r>
            <a:endParaRPr lang="en-US" sz="2800" b="1" dirty="0"/>
          </a:p>
          <a:p>
            <a:pPr marL="342900" lvl="0" indent="-342900" algn="r" rtl="1">
              <a:buFont typeface="+mj-cs"/>
              <a:buAutoNum type="arabic2Minus"/>
            </a:pPr>
            <a:r>
              <a:rPr lang="ar-SA" sz="2800" b="1" dirty="0"/>
              <a:t>إقراض الأموال ومنح التسهيلات الإئتمانية </a:t>
            </a:r>
            <a:endParaRPr lang="en-US" sz="2800" b="1" dirty="0"/>
          </a:p>
          <a:p>
            <a:pPr marL="342900" lvl="0" indent="-342900" algn="r" rtl="1">
              <a:buFont typeface="+mj-cs"/>
              <a:buAutoNum type="arabic2Minus"/>
            </a:pPr>
            <a:r>
              <a:rPr lang="ar-SA" sz="2800" b="1" dirty="0"/>
              <a:t>خصم الأوراق التجارية، مثل الكمبيالات أو تحصيلها عندما يحين موعد إستحقاقها .</a:t>
            </a:r>
            <a:endParaRPr lang="en-US" sz="2800" b="1" dirty="0"/>
          </a:p>
          <a:p>
            <a:pPr marL="342900" lvl="0" indent="-342900" algn="r" rtl="1">
              <a:buFont typeface="+mj-cs"/>
              <a:buAutoNum type="arabic2Minus"/>
            </a:pPr>
            <a:r>
              <a:rPr lang="ar-SA" sz="2800" b="1" dirty="0"/>
              <a:t>بيع وشراء الأوراق المالية لحسابها أو لحساب العملاء، والقيام بوظيفة أمناء الإستثمار لحساب العملاء</a:t>
            </a:r>
            <a:endParaRPr lang="en-US" sz="2800" b="1" dirty="0"/>
          </a:p>
          <a:p>
            <a:pPr marL="342900" indent="-342900" algn="r" rtl="1">
              <a:buFont typeface="+mj-cs"/>
              <a:buAutoNum type="arabic2Minus"/>
            </a:pPr>
            <a:r>
              <a:rPr lang="ar-SA" sz="2800" b="1" dirty="0"/>
              <a:t>القيام بخدمات بالنيابة عن عملائها، مثل التحويلات النقدية وتحصيل الشيكات أو الكمبيالات، وسداد الديون نيابة عنهم عند موعد الإستح</a:t>
            </a:r>
            <a:endParaRPr lang="ar-EG" sz="2800" b="1"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13</a:t>
            </a:fld>
            <a:endParaRPr lang="en-US"/>
          </a:p>
        </p:txBody>
      </p:sp>
    </p:spTree>
    <p:extLst>
      <p:ext uri="{BB962C8B-B14F-4D97-AF65-F5344CB8AC3E}">
        <p14:creationId xmlns="" xmlns:p14="http://schemas.microsoft.com/office/powerpoint/2010/main" val="25089631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125" y="218364"/>
            <a:ext cx="11832609" cy="6428096"/>
          </a:xfrm>
        </p:spPr>
        <p:txBody>
          <a:bodyPr>
            <a:normAutofit/>
          </a:bodyPr>
          <a:lstStyle/>
          <a:p>
            <a:pPr algn="r" rtl="1"/>
            <a:r>
              <a:rPr lang="ar-SA" b="1" u="sng" dirty="0" smtClean="0">
                <a:solidFill>
                  <a:srgbClr val="FF0000"/>
                </a:solidFill>
              </a:rPr>
              <a:t>خصائص </a:t>
            </a:r>
            <a:r>
              <a:rPr lang="ar-SA" b="1" u="sng" dirty="0">
                <a:solidFill>
                  <a:srgbClr val="FF0000"/>
                </a:solidFill>
              </a:rPr>
              <a:t>البنوك التجارية</a:t>
            </a:r>
            <a:endParaRPr lang="en-US" b="1" dirty="0">
              <a:solidFill>
                <a:srgbClr val="FF0000"/>
              </a:solidFill>
            </a:endParaRPr>
          </a:p>
          <a:p>
            <a:pPr marL="342900" lvl="0" indent="-342900" algn="r" rtl="1">
              <a:buFont typeface="+mj-lt"/>
              <a:buAutoNum type="arabicPeriod"/>
            </a:pPr>
            <a:r>
              <a:rPr lang="ar-SA" b="1" dirty="0"/>
              <a:t>رقابة البنك المركزي، تتأثر أعمال البنوك التجارية برقابة البنك المركزي ولا تؤثر عليه، حيث أن للبنك  المركزي سلطة الرقابة علي البنوك العاملة في الدولة، وتحديد النسب الخاصة بنشاطها مثل نسبة الإحتياطي القانوني، ونسبة السيولة، وتحديد أسعار الخصم، وتسعير بعض الخدمات.</a:t>
            </a:r>
            <a:endParaRPr lang="en-US" b="1" dirty="0"/>
          </a:p>
          <a:p>
            <a:pPr marL="342900" lvl="0" indent="-342900" algn="r" rtl="1">
              <a:buFont typeface="+mj-lt"/>
              <a:buAutoNum type="arabicPeriod"/>
            </a:pPr>
            <a:r>
              <a:rPr lang="ar-SA" b="1" dirty="0"/>
              <a:t>التعدد والتنوع، حيث تتعدد البنوك التجارية وتتنوع تبعاً لحاجة النشاط الاقتصادي إلى النقود الورقية  والمعدنية و المصرفية ، وحسب طبيعة التعاملات . وتنتشر فروع البنوك التجارية بين الأماكن المختلفة حسب التوزيع المكاني( الجغرافى ) لهذا النشاط ، أو أزمنة ممارسته.</a:t>
            </a:r>
            <a:endParaRPr lang="en-US" b="1" dirty="0"/>
          </a:p>
          <a:p>
            <a:pPr marL="342900" lvl="0" indent="-342900" algn="r" rtl="1">
              <a:buFont typeface="+mj-lt"/>
              <a:buAutoNum type="arabicPeriod"/>
            </a:pPr>
            <a:r>
              <a:rPr lang="ar-SA" b="1" dirty="0"/>
              <a:t>إختلاف النقود المصرفية عن النقود القانونية في قوة الإبراء، وتتزايد قوة إبراء النقود المصرفية بالمزيد  من الثقة في أدوات البنوك التجارية وأعمالها، وبزيادة الوعي المصرفي وإنتشاره بين السكان، وبالتعامل السليم بالقواعد والأنظمة والتعليمات التي تحكمه.</a:t>
            </a:r>
            <a:endParaRPr lang="en-US" b="1" dirty="0"/>
          </a:p>
          <a:p>
            <a:pPr marL="342900" lvl="0" indent="-342900" algn="r" rtl="1">
              <a:buFont typeface="+mj-lt"/>
              <a:buAutoNum type="arabicPeriod"/>
            </a:pPr>
            <a:r>
              <a:rPr lang="ar-SA" b="1" dirty="0"/>
              <a:t>تحقيق الأرباح، تسعي البنوك التجارية إلي تحقيق الأرباح من خلال جميع الأعمال التي تمارسها سواء  لعملائها أو للآخرين</a:t>
            </a:r>
            <a:r>
              <a:rPr lang="en-US" b="1" dirty="0"/>
              <a:t> </a:t>
            </a:r>
            <a:r>
              <a:rPr lang="en-US" b="1" dirty="0" smtClean="0"/>
              <a:t>.</a:t>
            </a:r>
            <a:endParaRPr lang="en-US" b="1" dirty="0"/>
          </a:p>
          <a:p>
            <a:pPr algn="r" rtl="1"/>
            <a:endParaRPr lang="ar-EG" b="1" dirty="0" smtClean="0"/>
          </a:p>
          <a:p>
            <a:pPr algn="r" rtl="1"/>
            <a:r>
              <a:rPr lang="ar-SA" b="1" dirty="0" smtClean="0">
                <a:solidFill>
                  <a:srgbClr val="FF0000"/>
                </a:solidFill>
              </a:rPr>
              <a:t>ميزانية </a:t>
            </a:r>
            <a:r>
              <a:rPr lang="ar-SA" b="1" dirty="0">
                <a:solidFill>
                  <a:srgbClr val="FF0000"/>
                </a:solidFill>
              </a:rPr>
              <a:t>البنك التجاري:</a:t>
            </a:r>
            <a:endParaRPr lang="en-US" b="1" dirty="0">
              <a:solidFill>
                <a:srgbClr val="FF0000"/>
              </a:solidFill>
            </a:endParaRPr>
          </a:p>
          <a:p>
            <a:pPr algn="r" rtl="1"/>
            <a:r>
              <a:rPr lang="ar-SA" b="1" dirty="0">
                <a:solidFill>
                  <a:srgbClr val="FF0000"/>
                </a:solidFill>
              </a:rPr>
              <a:t>يمكن تلخيص ميزانية البنك التجاري بالشكل الاتي </a:t>
            </a:r>
            <a:endParaRPr lang="en-US" b="1" dirty="0">
              <a:solidFill>
                <a:srgbClr val="FF0000"/>
              </a:solidFill>
            </a:endParaRPr>
          </a:p>
          <a:p>
            <a:pPr marL="0" indent="0" algn="r" rtl="1">
              <a:buNone/>
            </a:pPr>
            <a:endParaRPr lang="en-US" b="1" dirty="0"/>
          </a:p>
        </p:txBody>
      </p:sp>
      <p:graphicFrame>
        <p:nvGraphicFramePr>
          <p:cNvPr id="4" name="Table 3"/>
          <p:cNvGraphicFramePr>
            <a:graphicFrameLocks noGrp="1"/>
          </p:cNvGraphicFramePr>
          <p:nvPr>
            <p:extLst>
              <p:ext uri="{D42A27DB-BD31-4B8C-83A1-F6EECF244321}">
                <p14:modId xmlns="" xmlns:p14="http://schemas.microsoft.com/office/powerpoint/2010/main" val="2063024698"/>
              </p:ext>
            </p:extLst>
          </p:nvPr>
        </p:nvGraphicFramePr>
        <p:xfrm>
          <a:off x="327546" y="3777246"/>
          <a:ext cx="6532454" cy="2869214"/>
        </p:xfrm>
        <a:graphic>
          <a:graphicData uri="http://schemas.openxmlformats.org/drawingml/2006/table">
            <a:tbl>
              <a:tblPr rtl="1" firstRow="1" firstCol="1" lastRow="1" lastCol="1" bandRow="1" bandCol="1">
                <a:tableStyleId>{5C22544A-7EE6-4342-B048-85BDC9FD1C3A}</a:tableStyleId>
              </a:tblPr>
              <a:tblGrid>
                <a:gridCol w="2949954"/>
                <a:gridCol w="3582500"/>
              </a:tblGrid>
              <a:tr h="220709">
                <a:tc>
                  <a:txBody>
                    <a:bodyPr/>
                    <a:lstStyle/>
                    <a:p>
                      <a:pPr algn="ctr" rtl="1">
                        <a:spcAft>
                          <a:spcPts val="0"/>
                        </a:spcAft>
                      </a:pPr>
                      <a:r>
                        <a:rPr lang="ar-SA" sz="1400" dirty="0">
                          <a:effectLst/>
                        </a:rPr>
                        <a:t>الأصول ( الموجودات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الخصم ( الموارد )</a:t>
                      </a:r>
                      <a:endParaRPr lang="en-US" sz="1200">
                        <a:effectLst/>
                        <a:latin typeface="Times New Roman" panose="02020603050405020304" pitchFamily="18" charset="0"/>
                        <a:ea typeface="Times New Roman" panose="02020603050405020304" pitchFamily="18" charset="0"/>
                      </a:endParaRPr>
                    </a:p>
                  </a:txBody>
                  <a:tcPr marL="68580" marR="68580" marT="0" marB="0"/>
                </a:tc>
              </a:tr>
              <a:tr h="2648505">
                <a:tc>
                  <a:txBody>
                    <a:bodyPr/>
                    <a:lstStyle/>
                    <a:p>
                      <a:pPr marL="342900" lvl="0" indent="-342900" algn="justLow" rtl="1">
                        <a:spcAft>
                          <a:spcPts val="0"/>
                        </a:spcAft>
                        <a:buFont typeface="Wingdings" panose="05000000000000000000" pitchFamily="2" charset="2"/>
                        <a:buChar char=""/>
                        <a:tabLst>
                          <a:tab pos="571500" algn="l"/>
                        </a:tabLst>
                      </a:pPr>
                      <a:r>
                        <a:rPr lang="ar-SA" sz="1400">
                          <a:effectLst/>
                        </a:rPr>
                        <a:t>النقود السائلة</a:t>
                      </a:r>
                      <a:endParaRPr lang="en-US" sz="1200">
                        <a:effectLst/>
                      </a:endParaRPr>
                    </a:p>
                    <a:p>
                      <a:pPr marL="342900" lvl="0" indent="-342900" algn="justLow" rtl="1">
                        <a:spcAft>
                          <a:spcPts val="0"/>
                        </a:spcAft>
                        <a:buFont typeface="Wingdings" panose="05000000000000000000" pitchFamily="2" charset="2"/>
                        <a:buChar char=""/>
                        <a:tabLst>
                          <a:tab pos="571500" algn="l"/>
                        </a:tabLst>
                      </a:pPr>
                      <a:r>
                        <a:rPr lang="ar-SA" sz="1400">
                          <a:effectLst/>
                        </a:rPr>
                        <a:t>حافظة الأوراق المالية</a:t>
                      </a:r>
                      <a:endParaRPr lang="en-US" sz="1200">
                        <a:effectLst/>
                      </a:endParaRPr>
                    </a:p>
                    <a:p>
                      <a:pPr marL="742950" lvl="1" indent="-285750" algn="justLow" rtl="1">
                        <a:spcAft>
                          <a:spcPts val="0"/>
                        </a:spcAft>
                        <a:buFont typeface="+mj-lt"/>
                        <a:buAutoNum type="arabicPeriod"/>
                        <a:tabLst>
                          <a:tab pos="457200" algn="l"/>
                        </a:tabLst>
                      </a:pPr>
                      <a:r>
                        <a:rPr lang="ar-SA" sz="1400">
                          <a:effectLst/>
                        </a:rPr>
                        <a:t>أذونات خزانة</a:t>
                      </a:r>
                      <a:endParaRPr lang="en-US" sz="1200">
                        <a:effectLst/>
                      </a:endParaRPr>
                    </a:p>
                    <a:p>
                      <a:pPr marL="742950" lvl="1" indent="-285750" algn="justLow" rtl="1">
                        <a:spcAft>
                          <a:spcPts val="0"/>
                        </a:spcAft>
                        <a:buFont typeface="+mj-lt"/>
                        <a:buAutoNum type="arabicPeriod"/>
                        <a:tabLst>
                          <a:tab pos="457200" algn="l"/>
                        </a:tabLst>
                      </a:pPr>
                      <a:r>
                        <a:rPr lang="ar-SA" sz="1400">
                          <a:effectLst/>
                        </a:rPr>
                        <a:t>أوراق تجارية مخصومة</a:t>
                      </a:r>
                      <a:endParaRPr lang="en-US" sz="1200">
                        <a:effectLst/>
                      </a:endParaRPr>
                    </a:p>
                    <a:p>
                      <a:pPr marL="742950" lvl="1" indent="-285750" algn="justLow" rtl="1">
                        <a:spcAft>
                          <a:spcPts val="0"/>
                        </a:spcAft>
                        <a:buFont typeface="+mj-lt"/>
                        <a:buAutoNum type="arabicPeriod"/>
                        <a:tabLst>
                          <a:tab pos="457200" algn="l"/>
                        </a:tabLst>
                      </a:pPr>
                      <a:r>
                        <a:rPr lang="ar-SA" sz="1400">
                          <a:effectLst/>
                        </a:rPr>
                        <a:t>أوراق مالية</a:t>
                      </a:r>
                      <a:endParaRPr lang="en-US" sz="1200">
                        <a:effectLst/>
                      </a:endParaRPr>
                    </a:p>
                    <a:p>
                      <a:pPr marL="342900" lvl="0" indent="-342900" algn="justLow" rtl="1">
                        <a:spcAft>
                          <a:spcPts val="0"/>
                        </a:spcAft>
                        <a:buFont typeface="Wingdings" panose="05000000000000000000" pitchFamily="2" charset="2"/>
                        <a:buChar char=""/>
                        <a:tabLst>
                          <a:tab pos="571500" algn="l"/>
                        </a:tabLst>
                      </a:pPr>
                      <a:r>
                        <a:rPr lang="ar-SA" sz="1400">
                          <a:effectLst/>
                        </a:rPr>
                        <a:t>السلف و القروض التي يقدمها البنك التجاري للافراد او للهيئات الحكومية و الشركات </a:t>
                      </a:r>
                      <a:endParaRPr lang="en-US" sz="1200">
                        <a:effectLst/>
                      </a:endParaRPr>
                    </a:p>
                    <a:p>
                      <a:pPr marL="342900" lvl="0" indent="-342900" algn="justLow" rtl="1">
                        <a:spcAft>
                          <a:spcPts val="0"/>
                        </a:spcAft>
                        <a:buFont typeface="Wingdings" panose="05000000000000000000" pitchFamily="2" charset="2"/>
                        <a:buChar char=""/>
                        <a:tabLst>
                          <a:tab pos="571500" algn="l"/>
                        </a:tabLst>
                      </a:pPr>
                      <a:r>
                        <a:rPr lang="ar-SA" sz="1400">
                          <a:effectLst/>
                        </a:rPr>
                        <a:t>الأصول الثابتة</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1143000" lvl="2" indent="-228600" algn="justLow" rtl="1">
                        <a:spcAft>
                          <a:spcPts val="0"/>
                        </a:spcAft>
                        <a:buFont typeface="Wingdings" panose="05000000000000000000" pitchFamily="2" charset="2"/>
                        <a:buChar char=""/>
                        <a:tabLst>
                          <a:tab pos="228600" algn="l"/>
                        </a:tabLst>
                      </a:pPr>
                      <a:r>
                        <a:rPr lang="ar-SA" sz="1400" dirty="0">
                          <a:effectLst/>
                        </a:rPr>
                        <a:t>رأس المال المدفوع</a:t>
                      </a:r>
                      <a:endParaRPr lang="en-US" sz="1200" dirty="0">
                        <a:effectLst/>
                      </a:endParaRPr>
                    </a:p>
                    <a:p>
                      <a:pPr marL="1143000" lvl="2" indent="-228600" algn="justLow" rtl="1">
                        <a:spcAft>
                          <a:spcPts val="0"/>
                        </a:spcAft>
                        <a:buFont typeface="Wingdings" panose="05000000000000000000" pitchFamily="2" charset="2"/>
                        <a:buChar char=""/>
                        <a:tabLst>
                          <a:tab pos="228600" algn="l"/>
                        </a:tabLst>
                      </a:pPr>
                      <a:r>
                        <a:rPr lang="ar-SA" sz="1400" dirty="0">
                          <a:effectLst/>
                        </a:rPr>
                        <a:t>الاحتياطي النقدي لدى البنك المركزي أو لدى البنك نفسه.</a:t>
                      </a:r>
                      <a:endParaRPr lang="en-US" sz="1200" dirty="0">
                        <a:effectLst/>
                      </a:endParaRPr>
                    </a:p>
                    <a:p>
                      <a:pPr marL="1143000" lvl="2" indent="-228600" algn="justLow" rtl="1">
                        <a:spcAft>
                          <a:spcPts val="0"/>
                        </a:spcAft>
                        <a:buFont typeface="Wingdings" panose="05000000000000000000" pitchFamily="2" charset="2"/>
                        <a:buChar char=""/>
                        <a:tabLst>
                          <a:tab pos="228600" algn="l"/>
                        </a:tabLst>
                      </a:pPr>
                      <a:r>
                        <a:rPr lang="ar-SA" sz="1400" dirty="0">
                          <a:effectLst/>
                        </a:rPr>
                        <a:t>الأرباح غير الموزعة</a:t>
                      </a:r>
                      <a:endParaRPr lang="en-US" sz="1200" dirty="0">
                        <a:effectLst/>
                      </a:endParaRPr>
                    </a:p>
                    <a:p>
                      <a:pPr marL="1143000" lvl="2" indent="-228600" algn="justLow" rtl="1">
                        <a:spcAft>
                          <a:spcPts val="0"/>
                        </a:spcAft>
                        <a:buFont typeface="Wingdings" panose="05000000000000000000" pitchFamily="2" charset="2"/>
                        <a:buChar char=""/>
                        <a:tabLst>
                          <a:tab pos="228600" algn="l"/>
                        </a:tabLst>
                      </a:pPr>
                      <a:r>
                        <a:rPr lang="ar-SA" sz="1400" dirty="0">
                          <a:effectLst/>
                        </a:rPr>
                        <a:t>القروض من المصارف التي يقترضها البنك من اطراف اخرى </a:t>
                      </a:r>
                      <a:endParaRPr lang="en-US" sz="1200" dirty="0">
                        <a:effectLst/>
                      </a:endParaRPr>
                    </a:p>
                    <a:p>
                      <a:pPr marL="1143000" lvl="2" indent="-228600" algn="justLow" rtl="1">
                        <a:spcAft>
                          <a:spcPts val="0"/>
                        </a:spcAft>
                        <a:buFont typeface="Wingdings" panose="05000000000000000000" pitchFamily="2" charset="2"/>
                        <a:buChar char=""/>
                        <a:tabLst>
                          <a:tab pos="228600" algn="l"/>
                        </a:tabLst>
                      </a:pPr>
                      <a:r>
                        <a:rPr lang="ar-SA" sz="1400" dirty="0">
                          <a:effectLst/>
                        </a:rPr>
                        <a:t>الودائع:</a:t>
                      </a:r>
                      <a:endParaRPr lang="en-US" sz="1200" dirty="0">
                        <a:effectLst/>
                      </a:endParaRPr>
                    </a:p>
                    <a:p>
                      <a:pPr marL="1600200" lvl="3" indent="-228600" algn="justLow" rtl="1">
                        <a:spcAft>
                          <a:spcPts val="0"/>
                        </a:spcAft>
                        <a:buFont typeface="+mj-lt"/>
                        <a:buAutoNum type="arabicPeriod"/>
                        <a:tabLst>
                          <a:tab pos="571500" algn="l"/>
                        </a:tabLst>
                      </a:pPr>
                      <a:r>
                        <a:rPr lang="ar-SA" sz="1400" dirty="0">
                          <a:effectLst/>
                        </a:rPr>
                        <a:t>الودائع </a:t>
                      </a:r>
                      <a:r>
                        <a:rPr lang="ar-SA" sz="1400" dirty="0" smtClean="0">
                          <a:effectLst/>
                        </a:rPr>
                        <a:t>الجارية</a:t>
                      </a:r>
                      <a:endParaRPr lang="en-US" sz="1200" dirty="0">
                        <a:effectLst/>
                      </a:endParaRPr>
                    </a:p>
                    <a:p>
                      <a:pPr marL="1600200" lvl="3" indent="-228600" algn="justLow" rtl="1">
                        <a:spcAft>
                          <a:spcPts val="0"/>
                        </a:spcAft>
                        <a:buFont typeface="+mj-lt"/>
                        <a:buAutoNum type="arabicPeriod"/>
                        <a:tabLst>
                          <a:tab pos="571500" algn="l"/>
                        </a:tabLst>
                      </a:pPr>
                      <a:r>
                        <a:rPr lang="ar-SA" sz="1400" dirty="0">
                          <a:effectLst/>
                        </a:rPr>
                        <a:t>الودائع الثابتة</a:t>
                      </a:r>
                      <a:endParaRPr lang="en-US" sz="1200" dirty="0">
                        <a:effectLst/>
                      </a:endParaRPr>
                    </a:p>
                    <a:p>
                      <a:pPr marL="1600200" lvl="3" indent="-228600" algn="justLow" rtl="1">
                        <a:spcAft>
                          <a:spcPts val="0"/>
                        </a:spcAft>
                        <a:buFont typeface="+mj-lt"/>
                        <a:buAutoNum type="arabicPeriod"/>
                        <a:tabLst>
                          <a:tab pos="571500" algn="l"/>
                        </a:tabLst>
                      </a:pPr>
                      <a:r>
                        <a:rPr lang="ar-SA" sz="1400" dirty="0">
                          <a:effectLst/>
                        </a:rPr>
                        <a:t>ودائع التوفير</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14</a:t>
            </a:fld>
            <a:endParaRPr lang="en-US"/>
          </a:p>
        </p:txBody>
      </p:sp>
    </p:spTree>
    <p:extLst>
      <p:ext uri="{BB962C8B-B14F-4D97-AF65-F5344CB8AC3E}">
        <p14:creationId xmlns="" xmlns:p14="http://schemas.microsoft.com/office/powerpoint/2010/main" val="6502260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04716"/>
            <a:ext cx="11750722" cy="6428096"/>
          </a:xfrm>
        </p:spPr>
        <p:txBody>
          <a:bodyPr>
            <a:noAutofit/>
          </a:bodyPr>
          <a:lstStyle/>
          <a:p>
            <a:pPr algn="r" rtl="1"/>
            <a:r>
              <a:rPr lang="ar-SA" sz="2800" b="1" u="sng" dirty="0">
                <a:solidFill>
                  <a:srgbClr val="295937"/>
                </a:solidFill>
              </a:rPr>
              <a:t>أولاً الخصوم</a:t>
            </a:r>
            <a:r>
              <a:rPr lang="ar-SA" sz="2800" b="1" dirty="0">
                <a:solidFill>
                  <a:srgbClr val="295937"/>
                </a:solidFill>
              </a:rPr>
              <a:t> :</a:t>
            </a:r>
            <a:endParaRPr lang="en-US" sz="2800" b="1" dirty="0">
              <a:solidFill>
                <a:srgbClr val="295937"/>
              </a:solidFill>
            </a:endParaRPr>
          </a:p>
          <a:p>
            <a:pPr marL="342900" lvl="0" indent="-342900" algn="r" rtl="1">
              <a:buFont typeface="+mj-lt"/>
              <a:buAutoNum type="arabicPeriod"/>
            </a:pPr>
            <a:r>
              <a:rPr lang="ar-SA" sz="2800" b="1" dirty="0"/>
              <a:t>رأس المال المدفوع: وهو مجموع المبالغ المدفوعة التي قام أصحاب البنك والمساهمين.</a:t>
            </a:r>
            <a:endParaRPr lang="en-US" sz="2800" b="1" dirty="0"/>
          </a:p>
          <a:p>
            <a:pPr marL="342900" lvl="0" indent="-342900" algn="r" rtl="1">
              <a:buFont typeface="+mj-lt"/>
              <a:buAutoNum type="arabicPeriod"/>
            </a:pPr>
            <a:r>
              <a:rPr lang="ar-SA" sz="2800" b="1" dirty="0"/>
              <a:t>الاحتياطي النقدي لدى البنك المركزي ويكون ملزما فيه بتحديد من البنك المركزي (</a:t>
            </a:r>
            <a:r>
              <a:rPr lang="en-US" sz="2800" b="1" dirty="0"/>
              <a:t>RRR</a:t>
            </a:r>
            <a:r>
              <a:rPr lang="ar-SA" sz="2800" b="1" dirty="0"/>
              <a:t>) .</a:t>
            </a:r>
            <a:endParaRPr lang="en-US" sz="2800" b="1" dirty="0"/>
          </a:p>
          <a:p>
            <a:pPr marL="342900" lvl="0" indent="-342900" algn="r" rtl="1">
              <a:buFont typeface="+mj-lt"/>
              <a:buAutoNum type="arabicPeriod"/>
            </a:pPr>
            <a:r>
              <a:rPr lang="ar-SA" sz="2800" b="1" dirty="0"/>
              <a:t>المبالغ التي تم استقطاعها من الإرباح خلال السنوات السابقة.</a:t>
            </a:r>
            <a:endParaRPr lang="en-US" sz="2800" b="1" dirty="0"/>
          </a:p>
          <a:p>
            <a:pPr marL="342900" lvl="0" indent="-342900" algn="r" rtl="1">
              <a:buFont typeface="+mj-lt"/>
              <a:buAutoNum type="arabicPeriod"/>
            </a:pPr>
            <a:r>
              <a:rPr lang="ar-SA" sz="2800" b="1" dirty="0"/>
              <a:t>قد تلجأ المصارف التجارية للاقتراض من بعضها إذا عجزت مواردها الذاتية عن تمويل هذه العمليات بالكامل وتفضل البنوك الاقتراض مع بعضها البعض قبل اللجوء إلى المصرف المركزي بسبب انخفاض سعر الفائدة على هذه القروض كما أنها قصيرة الأجل ولكن إذا عجزت البنوك التجارية الأخرى عن تلبية طلب الإقراض تلجا للبنك المركزي والذي يستخدم استجابته أو رفضه كأداة لمراقبة الائتمان وذلك حسب الوضع السائد.</a:t>
            </a:r>
            <a:endParaRPr lang="en-US" sz="2800" b="1" dirty="0"/>
          </a:p>
          <a:p>
            <a:pPr marL="342900" lvl="0" indent="-342900" algn="r" rtl="1">
              <a:buFont typeface="+mj-lt"/>
              <a:buAutoNum type="arabicPeriod"/>
            </a:pPr>
            <a:r>
              <a:rPr lang="ar-SA" sz="2800" b="1" dirty="0"/>
              <a:t>الودائع بانواعها و سنقوم بشرحها بالتفصيل لاحقا </a:t>
            </a:r>
            <a:endParaRPr lang="en-US" sz="2800" b="1" dirty="0"/>
          </a:p>
          <a:p>
            <a:pPr algn="r" rtl="1">
              <a:buNone/>
            </a:pP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15</a:t>
            </a:fld>
            <a:endParaRPr lang="en-US"/>
          </a:p>
        </p:txBody>
      </p:sp>
    </p:spTree>
    <p:extLst>
      <p:ext uri="{BB962C8B-B14F-4D97-AF65-F5344CB8AC3E}">
        <p14:creationId xmlns="" xmlns:p14="http://schemas.microsoft.com/office/powerpoint/2010/main" val="25553468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04716"/>
            <a:ext cx="11750722" cy="6428096"/>
          </a:xfrm>
        </p:spPr>
        <p:txBody>
          <a:bodyPr>
            <a:noAutofit/>
          </a:bodyPr>
          <a:lstStyle/>
          <a:p>
            <a:pPr algn="r" rtl="1"/>
            <a:r>
              <a:rPr lang="en-US" dirty="0"/>
              <a:t> </a:t>
            </a:r>
            <a:r>
              <a:rPr lang="ar-SA" sz="2400" b="1" u="sng" dirty="0" smtClean="0">
                <a:solidFill>
                  <a:srgbClr val="295937"/>
                </a:solidFill>
              </a:rPr>
              <a:t>ثانياً </a:t>
            </a:r>
            <a:r>
              <a:rPr lang="ar-SA" sz="2400" b="1" u="sng" dirty="0">
                <a:solidFill>
                  <a:srgbClr val="295937"/>
                </a:solidFill>
              </a:rPr>
              <a:t>الأصول:</a:t>
            </a:r>
            <a:endParaRPr lang="en-US" sz="2400" b="1" dirty="0">
              <a:solidFill>
                <a:srgbClr val="295937"/>
              </a:solidFill>
            </a:endParaRPr>
          </a:p>
          <a:p>
            <a:pPr marL="891540" lvl="2" indent="-342900" algn="r" rtl="1">
              <a:buFont typeface="+mj-lt"/>
              <a:buAutoNum type="arabicPeriod"/>
            </a:pPr>
            <a:r>
              <a:rPr lang="ar-SA" sz="2400" b="1" dirty="0" smtClean="0"/>
              <a:t>النقود </a:t>
            </a:r>
            <a:r>
              <a:rPr lang="ar-SA" sz="2400" b="1" dirty="0"/>
              <a:t>السائلة: تحتفظ البنوك بجزء من النقود السائلة في خزانتها لمقابلة الفروق التي تنشأ بين كمية الإيداع وكمية السحب والتي قد تكون موجبة أحياناً أو سالبة أحياناً أخرى وهي أقل الأصول ربحية ولكنها تمثل سيولة البنك لمواجهة الزيادة في السحب.</a:t>
            </a:r>
            <a:endParaRPr lang="en-US" sz="2400" b="1" dirty="0"/>
          </a:p>
          <a:p>
            <a:pPr marL="891540" lvl="2" indent="-342900" algn="r" rtl="1">
              <a:buFont typeface="+mj-lt"/>
              <a:buAutoNum type="arabicPeriod"/>
            </a:pPr>
            <a:r>
              <a:rPr lang="ar-SA" sz="2400" b="1" dirty="0" smtClean="0"/>
              <a:t>حافظة </a:t>
            </a:r>
            <a:r>
              <a:rPr lang="ar-SA" sz="2400" b="1" dirty="0"/>
              <a:t>الورق المالية : حيث يحتفظ البنك التجاري بمجموعة من الأوراق المالية والتجارية التي تستحق الدفع في آجال معينة ومن أهم هذه الأوراق ما يلي:</a:t>
            </a:r>
            <a:endParaRPr lang="en-US" sz="2400" b="1" dirty="0"/>
          </a:p>
          <a:p>
            <a:pPr lvl="2" algn="r" rtl="1">
              <a:buFont typeface="Wingdings" panose="05000000000000000000" pitchFamily="2" charset="2"/>
              <a:buChar char="Ø"/>
            </a:pPr>
            <a:r>
              <a:rPr lang="ar-SA" sz="2400" b="1" dirty="0"/>
              <a:t>سندات الخزانة: تسمى أحياناً بالاذونات الحكومية ، وهي عبارة عن سندات تصدرها الحكومة تستحق الدفع في فترات قصيرة تعطي الحكومة لها فائدة منخفضة نوعا ما ولكن تتقبل البنوك التجارية على شرائها لما تتمتع به من سيولة عالية.</a:t>
            </a:r>
            <a:endParaRPr lang="en-US" sz="2400" b="1" dirty="0"/>
          </a:p>
          <a:p>
            <a:pPr lvl="2" algn="r" rtl="1">
              <a:buFont typeface="Wingdings" panose="05000000000000000000" pitchFamily="2" charset="2"/>
              <a:buChar char="Ø"/>
            </a:pPr>
            <a:r>
              <a:rPr lang="ar-SA" sz="2400" b="1" dirty="0"/>
              <a:t>الأوراق التجارية: مثل الكمبيالات وتتمتع بدرجة عالية من السيولة ويحتفظ بها البنك التجاري حتى موعد استحقاقها.</a:t>
            </a:r>
            <a:endParaRPr lang="en-US" sz="2400" b="1" dirty="0"/>
          </a:p>
          <a:p>
            <a:pPr lvl="2" algn="r" rtl="1">
              <a:buFont typeface="Wingdings" panose="05000000000000000000" pitchFamily="2" charset="2"/>
              <a:buChar char="Ø"/>
            </a:pPr>
            <a:r>
              <a:rPr lang="ar-SA" sz="2400" b="1" dirty="0"/>
              <a:t>الأسهم والسندات : وهي أسهم الشركات الأخرى والتي يتم تداولها في السوق المالية ويتعرض البنك للتقلبات في أسعارها ولكنها تدر عائد مرتفع.</a:t>
            </a:r>
            <a:endParaRPr lang="en-US" sz="2400" b="1" dirty="0"/>
          </a:p>
          <a:p>
            <a:pPr lvl="2" algn="r" rtl="1"/>
            <a:r>
              <a:rPr lang="ar-EG" sz="2400" b="1" dirty="0" smtClean="0"/>
              <a:t>3- </a:t>
            </a:r>
            <a:r>
              <a:rPr lang="ar-SA" sz="2400" b="1" dirty="0" smtClean="0"/>
              <a:t>السلف </a:t>
            </a:r>
            <a:r>
              <a:rPr lang="ar-SA" sz="2400" b="1" dirty="0"/>
              <a:t>والقروض: وتبتعد البنوك عادة عن السلف ذات الأجل الطويل وتكتفي بالمتوسطة الأجل التي لا يتعدى مداها سنتين وتكون بضمان عيني أو شخصي وهي من المجالات الرئيسية لعمل البنوك.</a:t>
            </a:r>
            <a:endParaRPr lang="en-US" sz="2400" b="1" dirty="0"/>
          </a:p>
          <a:p>
            <a:pPr lvl="2" algn="r" rtl="1"/>
            <a:r>
              <a:rPr lang="ar-EG" sz="2400" b="1" dirty="0" smtClean="0"/>
              <a:t>4- </a:t>
            </a:r>
            <a:r>
              <a:rPr lang="ar-SA" sz="2400" b="1" dirty="0" smtClean="0"/>
              <a:t>الأصول </a:t>
            </a:r>
            <a:r>
              <a:rPr lang="ar-SA" sz="2400" b="1" dirty="0"/>
              <a:t>الثابتة: وتعتبر ضرورية لممارسة البنك لعملة مثل المباني والمعدات و الأدوات التي يستخدمها وهي من أقلها إدرار للربح بحيث لا يمكن تحويلها إلى نقود إلا بعد تصفية البنك وتوقفه عن العمل.    </a:t>
            </a:r>
            <a:endParaRPr lang="en-US" sz="2400" b="1" dirty="0"/>
          </a:p>
          <a:p>
            <a:pPr algn="r"/>
            <a:endParaRPr lang="ar-EG" sz="2400" b="1"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16</a:t>
            </a:fld>
            <a:endParaRPr lang="en-US"/>
          </a:p>
        </p:txBody>
      </p:sp>
    </p:spTree>
    <p:extLst>
      <p:ext uri="{BB962C8B-B14F-4D97-AF65-F5344CB8AC3E}">
        <p14:creationId xmlns="" xmlns:p14="http://schemas.microsoft.com/office/powerpoint/2010/main" val="25553468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7" y="232012"/>
            <a:ext cx="11764370" cy="6387152"/>
          </a:xfrm>
        </p:spPr>
        <p:txBody>
          <a:bodyPr>
            <a:normAutofit/>
          </a:bodyPr>
          <a:lstStyle/>
          <a:p>
            <a:pPr algn="r" rtl="1"/>
            <a:r>
              <a:rPr lang="ar-SA" sz="2400" b="1" u="sng" dirty="0">
                <a:solidFill>
                  <a:srgbClr val="295937"/>
                </a:solidFill>
              </a:rPr>
              <a:t>الودائع أهم بند في الخصوم:</a:t>
            </a:r>
            <a:endParaRPr lang="en-US" sz="2400" b="1" dirty="0">
              <a:solidFill>
                <a:srgbClr val="295937"/>
              </a:solidFill>
            </a:endParaRPr>
          </a:p>
          <a:p>
            <a:pPr algn="r" rtl="1"/>
            <a:r>
              <a:rPr lang="ar-SA" sz="2400" b="1" dirty="0"/>
              <a:t>وهي المصدر الرئيسي لمكونات البنك التجاري وتكون عبارة عن ديون مستحقة لأصحابها لدى البنك التجاري وتنقسم إلى ما يلي:</a:t>
            </a:r>
            <a:endParaRPr lang="en-US" sz="2400" b="1" dirty="0"/>
          </a:p>
          <a:p>
            <a:pPr lvl="0" algn="r" rtl="1"/>
            <a:r>
              <a:rPr lang="ar-SA" sz="2400" b="1" dirty="0">
                <a:solidFill>
                  <a:srgbClr val="FF66FF"/>
                </a:solidFill>
              </a:rPr>
              <a:t>الودائع الجارية </a:t>
            </a:r>
            <a:r>
              <a:rPr lang="ar-SA" sz="2400" b="1" dirty="0"/>
              <a:t>: وهي عبارة عن مبلغ من المال يودع لدى البنك يمكن سحبه دون إخطار مسبق ولا تدفع البنوك التجارية فوائد على هذا النوع من الودائع وهو مصدر أساسي لسيولة البنك</a:t>
            </a:r>
            <a:endParaRPr lang="en-US" sz="2400" b="1" dirty="0"/>
          </a:p>
          <a:p>
            <a:pPr lvl="0" algn="r" rtl="1"/>
            <a:r>
              <a:rPr lang="ar-SA" sz="2400" b="1" dirty="0">
                <a:solidFill>
                  <a:srgbClr val="FF66FF"/>
                </a:solidFill>
              </a:rPr>
              <a:t>الودائع الثابتة الأجل</a:t>
            </a:r>
            <a:r>
              <a:rPr lang="ar-SA" sz="2400" b="1" dirty="0"/>
              <a:t>: وهي ودائع يلتزم بها البنك بموجبها الدفع في وقت لاحق ويتم الاتفاق على هذا الوقت بين المودع و البنك ويقوم البنك بدفع سعر فائدة عليها لئن المودع يضحي بسحب وديعته ويتلقى لقاء ذلك ثمن هذه التضحية وهو سعر الفائدة.</a:t>
            </a:r>
            <a:endParaRPr lang="en-US" sz="2400" b="1" dirty="0"/>
          </a:p>
          <a:p>
            <a:pPr lvl="0" algn="r" rtl="1"/>
            <a:r>
              <a:rPr lang="ar-SA" sz="2400" b="1" dirty="0">
                <a:solidFill>
                  <a:srgbClr val="FF66FF"/>
                </a:solidFill>
              </a:rPr>
              <a:t>ودائع التوفير</a:t>
            </a:r>
            <a:r>
              <a:rPr lang="ar-SA" sz="2400" b="1" dirty="0"/>
              <a:t>: وهي ودائع تودع لدى البنوك لآجال طويلة وتدفع عنها البنوك أسعار فائدة تحدد مسبقاً ومعظم هذه الودائع شخصية ونسبتها لإجمالي الودائع ضئيلة جداً.</a:t>
            </a:r>
            <a:endParaRPr lang="en-US" sz="2400" b="1" dirty="0"/>
          </a:p>
          <a:p>
            <a:pPr algn="r" rtl="1"/>
            <a:r>
              <a:rPr lang="ar-SA" sz="2400" b="1" dirty="0">
                <a:solidFill>
                  <a:srgbClr val="FF0000"/>
                </a:solidFill>
              </a:rPr>
              <a:t>ويمكن التفريق بين أنواع الودائع كالتالي:</a:t>
            </a:r>
            <a:endParaRPr lang="en-US" sz="2400" b="1" dirty="0">
              <a:solidFill>
                <a:srgbClr val="FF0000"/>
              </a:solidFill>
            </a:endParaRPr>
          </a:p>
          <a:p>
            <a:pPr algn="r"/>
            <a:endParaRPr lang="ar-EG" sz="2400" b="1" dirty="0"/>
          </a:p>
        </p:txBody>
      </p:sp>
      <p:graphicFrame>
        <p:nvGraphicFramePr>
          <p:cNvPr id="4" name="Table 3"/>
          <p:cNvGraphicFramePr>
            <a:graphicFrameLocks noGrp="1"/>
          </p:cNvGraphicFramePr>
          <p:nvPr>
            <p:extLst>
              <p:ext uri="{D42A27DB-BD31-4B8C-83A1-F6EECF244321}">
                <p14:modId xmlns="" xmlns:p14="http://schemas.microsoft.com/office/powerpoint/2010/main" val="1301809806"/>
              </p:ext>
            </p:extLst>
          </p:nvPr>
        </p:nvGraphicFramePr>
        <p:xfrm>
          <a:off x="78377" y="4284618"/>
          <a:ext cx="6988630" cy="2464599"/>
        </p:xfrm>
        <a:graphic>
          <a:graphicData uri="http://schemas.openxmlformats.org/drawingml/2006/table">
            <a:tbl>
              <a:tblPr rtl="1" firstRow="1" firstCol="1" lastRow="1" lastCol="1" bandRow="1" bandCol="1">
                <a:tableStyleId>{0505E3EF-67EA-436B-97B2-0124C06EBD24}</a:tableStyleId>
              </a:tblPr>
              <a:tblGrid>
                <a:gridCol w="2834436"/>
                <a:gridCol w="4154194"/>
              </a:tblGrid>
              <a:tr h="431073">
                <a:tc>
                  <a:txBody>
                    <a:bodyPr/>
                    <a:lstStyle/>
                    <a:p>
                      <a:pPr algn="ctr" rtl="1">
                        <a:spcAft>
                          <a:spcPts val="0"/>
                        </a:spcAft>
                      </a:pPr>
                      <a:r>
                        <a:rPr lang="ar-SA" sz="1800" b="1" dirty="0">
                          <a:effectLst/>
                        </a:rPr>
                        <a:t>الودائع الجارية</a:t>
                      </a:r>
                      <a:endParaRPr lang="en-US"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800" b="1" dirty="0">
                          <a:effectLst/>
                        </a:rPr>
                        <a:t>الودائع الادخارية</a:t>
                      </a:r>
                      <a:endParaRPr lang="en-US" sz="1800" b="1" dirty="0">
                        <a:effectLst/>
                        <a:latin typeface="Times New Roman" panose="02020603050405020304" pitchFamily="18" charset="0"/>
                        <a:ea typeface="Times New Roman" panose="02020603050405020304" pitchFamily="18" charset="0"/>
                      </a:endParaRPr>
                    </a:p>
                  </a:txBody>
                  <a:tcPr marL="68580" marR="68580" marT="0" marB="0"/>
                </a:tc>
              </a:tr>
              <a:tr h="2033526">
                <a:tc>
                  <a:txBody>
                    <a:bodyPr/>
                    <a:lstStyle/>
                    <a:p>
                      <a:pPr marL="342900" lvl="0" indent="-342900" algn="justLow" rtl="1">
                        <a:spcAft>
                          <a:spcPts val="0"/>
                        </a:spcAft>
                        <a:buFont typeface="+mj-lt"/>
                        <a:buAutoNum type="arabicPeriod"/>
                        <a:tabLst>
                          <a:tab pos="228600" algn="l"/>
                        </a:tabLst>
                      </a:pPr>
                      <a:r>
                        <a:rPr lang="ar-SA" sz="1800" b="1" dirty="0">
                          <a:effectLst/>
                        </a:rPr>
                        <a:t>تعكس الطلب على النقود لأغراض المبادلات.</a:t>
                      </a:r>
                      <a:endParaRPr lang="en-US" sz="1800" b="1" dirty="0">
                        <a:effectLst/>
                      </a:endParaRPr>
                    </a:p>
                    <a:p>
                      <a:pPr marL="342900" lvl="0" indent="-342900" algn="justLow" rtl="1">
                        <a:spcAft>
                          <a:spcPts val="0"/>
                        </a:spcAft>
                        <a:buFont typeface="+mj-lt"/>
                        <a:buAutoNum type="arabicPeriod"/>
                        <a:tabLst>
                          <a:tab pos="228600" algn="l"/>
                        </a:tabLst>
                      </a:pPr>
                      <a:r>
                        <a:rPr lang="ar-SA" sz="1800" b="1" dirty="0">
                          <a:effectLst/>
                        </a:rPr>
                        <a:t>ذات سيولة مرتفعة وتتطلب توفير قدر كبير من الاحتياطي النقدي لمواجهتها.</a:t>
                      </a:r>
                      <a:endParaRPr lang="en-US" sz="1800" b="1" dirty="0">
                        <a:effectLst/>
                      </a:endParaRPr>
                    </a:p>
                    <a:p>
                      <a:pPr marL="342900" lvl="0" indent="-342900" algn="justLow" rtl="1">
                        <a:spcAft>
                          <a:spcPts val="0"/>
                        </a:spcAft>
                        <a:buFont typeface="+mj-lt"/>
                        <a:buAutoNum type="arabicPeriod"/>
                        <a:tabLst>
                          <a:tab pos="228600" algn="l"/>
                        </a:tabLst>
                      </a:pPr>
                      <a:r>
                        <a:rPr lang="ar-SA" sz="1800" b="1" dirty="0">
                          <a:effectLst/>
                        </a:rPr>
                        <a:t>لا يدفع البنك عنها سعر الفائدة</a:t>
                      </a:r>
                      <a:endParaRPr lang="en-US"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342900" lvl="0" indent="-342900" algn="justLow" rtl="1">
                        <a:spcAft>
                          <a:spcPts val="0"/>
                        </a:spcAft>
                        <a:buFont typeface="+mj-lt"/>
                        <a:buAutoNum type="arabicPeriod"/>
                        <a:tabLst>
                          <a:tab pos="228600" algn="l"/>
                        </a:tabLst>
                      </a:pPr>
                      <a:r>
                        <a:rPr lang="ar-SA" sz="1800" b="1" dirty="0">
                          <a:effectLst/>
                        </a:rPr>
                        <a:t>تعكس الطلب على النقود لأغراض الادخار كمخزن للقيمة.</a:t>
                      </a:r>
                      <a:endParaRPr lang="en-US" sz="1800" b="1" dirty="0">
                        <a:effectLst/>
                      </a:endParaRPr>
                    </a:p>
                    <a:p>
                      <a:pPr marL="342900" lvl="0" indent="-342900" algn="justLow" rtl="1">
                        <a:spcAft>
                          <a:spcPts val="0"/>
                        </a:spcAft>
                        <a:buFont typeface="+mj-lt"/>
                        <a:buAutoNum type="arabicPeriod"/>
                        <a:tabLst>
                          <a:tab pos="228600" algn="l"/>
                        </a:tabLst>
                      </a:pPr>
                      <a:r>
                        <a:rPr lang="ar-SA" sz="1800" b="1" dirty="0">
                          <a:effectLst/>
                        </a:rPr>
                        <a:t>ذات سيولة منخفضة وتنخفض أهميتها من نسبية الودائع ولكنها تساعد البنك على التوسع في منح الائتمان.</a:t>
                      </a:r>
                      <a:endParaRPr lang="en-US" sz="1800" b="1" dirty="0">
                        <a:effectLst/>
                      </a:endParaRPr>
                    </a:p>
                    <a:p>
                      <a:pPr marL="342900" lvl="0" indent="-342900" algn="justLow" rtl="1">
                        <a:spcAft>
                          <a:spcPts val="0"/>
                        </a:spcAft>
                        <a:buFont typeface="+mj-lt"/>
                        <a:buAutoNum type="arabicPeriod"/>
                        <a:tabLst>
                          <a:tab pos="228600" algn="l"/>
                        </a:tabLst>
                      </a:pPr>
                      <a:r>
                        <a:rPr lang="ar-SA" sz="1800" b="1" dirty="0">
                          <a:effectLst/>
                        </a:rPr>
                        <a:t>يدفع البنك سعر الفائدة عنها.</a:t>
                      </a:r>
                      <a:endParaRPr lang="en-US" sz="1800" b="1"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17</a:t>
            </a:fld>
            <a:endParaRPr lang="en-US"/>
          </a:p>
        </p:txBody>
      </p:sp>
    </p:spTree>
    <p:extLst>
      <p:ext uri="{BB962C8B-B14F-4D97-AF65-F5344CB8AC3E}">
        <p14:creationId xmlns="" xmlns:p14="http://schemas.microsoft.com/office/powerpoint/2010/main" val="11011626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5661" y="245660"/>
            <a:ext cx="11696130" cy="6373504"/>
          </a:xfrm>
        </p:spPr>
        <p:txBody>
          <a:bodyPr>
            <a:normAutofit/>
          </a:bodyPr>
          <a:lstStyle/>
          <a:p>
            <a:pPr algn="r" rtl="1"/>
            <a:r>
              <a:rPr lang="ar-SA" b="1" u="sng" dirty="0">
                <a:solidFill>
                  <a:srgbClr val="0070C0"/>
                </a:solidFill>
              </a:rPr>
              <a:t>السيولة النقدية للبنك التجاري</a:t>
            </a:r>
            <a:r>
              <a:rPr lang="ar-SA" b="1" dirty="0">
                <a:solidFill>
                  <a:srgbClr val="0070C0"/>
                </a:solidFill>
              </a:rPr>
              <a:t>:</a:t>
            </a:r>
            <a:endParaRPr lang="en-US" b="1" dirty="0">
              <a:solidFill>
                <a:srgbClr val="0070C0"/>
              </a:solidFill>
            </a:endParaRPr>
          </a:p>
          <a:p>
            <a:pPr algn="r" rtl="1"/>
            <a:r>
              <a:rPr lang="ar-SA" b="1" dirty="0"/>
              <a:t>تقاس سيولة البنك التجاري بالمقاييس الآتية:</a:t>
            </a:r>
            <a:endParaRPr lang="en-US" b="1" dirty="0"/>
          </a:p>
          <a:p>
            <a:pPr marL="0" indent="0" algn="r" rtl="1">
              <a:buNone/>
            </a:pPr>
            <a:r>
              <a:rPr lang="ar-SA" b="1" dirty="0" smtClean="0">
                <a:solidFill>
                  <a:srgbClr val="FF0000"/>
                </a:solidFill>
              </a:rPr>
              <a:t>أولاً  </a:t>
            </a:r>
            <a:r>
              <a:rPr lang="ar-SA" b="1" dirty="0"/>
              <a:t>-  نسبة الاحتياطي : و تقاس كالتالي </a:t>
            </a:r>
            <a:endParaRPr lang="en-US" b="1" dirty="0"/>
          </a:p>
          <a:p>
            <a:pPr marL="0" indent="0" algn="r" rtl="1">
              <a:buNone/>
            </a:pPr>
            <a:r>
              <a:rPr lang="ar-SA" b="1" dirty="0" smtClean="0"/>
              <a:t>النقود </a:t>
            </a:r>
            <a:r>
              <a:rPr lang="ar-SA" b="1" dirty="0"/>
              <a:t>بخزينة البنك / اجمالي </a:t>
            </a:r>
            <a:r>
              <a:rPr lang="ar-SA" b="1" dirty="0" smtClean="0"/>
              <a:t>الودائع            </a:t>
            </a:r>
            <a:endParaRPr lang="en-US" b="1" dirty="0"/>
          </a:p>
          <a:p>
            <a:pPr marL="0" indent="0" algn="r" rtl="1">
              <a:buNone/>
            </a:pPr>
            <a:r>
              <a:rPr lang="ar-SA" b="1" dirty="0">
                <a:solidFill>
                  <a:srgbClr val="FF0000"/>
                </a:solidFill>
              </a:rPr>
              <a:t>ثانياً </a:t>
            </a:r>
            <a:r>
              <a:rPr lang="ar-SA" b="1" dirty="0"/>
              <a:t>   -  نسبة الرصيد النقدي : و تقاس كالتالي </a:t>
            </a:r>
            <a:endParaRPr lang="en-US" b="1" dirty="0"/>
          </a:p>
          <a:p>
            <a:pPr marL="0" indent="0" algn="r" rtl="1">
              <a:buNone/>
            </a:pPr>
            <a:r>
              <a:rPr lang="ar-SA" b="1" dirty="0"/>
              <a:t> النقود بخزينة البنك + النقود بخزينة البنك المركزي/ إجمالي الودائع                                         </a:t>
            </a:r>
            <a:endParaRPr lang="en-US" b="1" dirty="0"/>
          </a:p>
          <a:p>
            <a:pPr marL="0" indent="0" algn="r" rtl="1">
              <a:buNone/>
            </a:pPr>
            <a:r>
              <a:rPr lang="ar-SA" b="1" dirty="0">
                <a:solidFill>
                  <a:srgbClr val="FF0000"/>
                </a:solidFill>
              </a:rPr>
              <a:t>ثالثاً   - </a:t>
            </a:r>
            <a:r>
              <a:rPr lang="ar-SA" b="1" dirty="0"/>
              <a:t>نسبة السيولة النقدية و تقاس كالتالي </a:t>
            </a:r>
            <a:endParaRPr lang="en-US" b="1" dirty="0"/>
          </a:p>
          <a:p>
            <a:pPr marL="0" indent="0" algn="r" rtl="1">
              <a:buNone/>
            </a:pPr>
            <a:r>
              <a:rPr lang="ar-SA" b="1" dirty="0" smtClean="0"/>
              <a:t>النقود </a:t>
            </a:r>
            <a:r>
              <a:rPr lang="ar-SA" b="1" dirty="0"/>
              <a:t>بخزينة البنك + النقود بخزينة البنك المركزي + الأوراق المالية قصيرة الأجل/ إجمالي الودائع</a:t>
            </a:r>
            <a:endParaRPr lang="en-US" b="1" dirty="0"/>
          </a:p>
          <a:p>
            <a:pPr marL="0" indent="0" algn="r" rtl="1">
              <a:buNone/>
            </a:pPr>
            <a:r>
              <a:rPr lang="ar-SA" b="1" dirty="0"/>
              <a:t>( </a:t>
            </a:r>
            <a:r>
              <a:rPr lang="ar-SA" b="1" dirty="0">
                <a:solidFill>
                  <a:srgbClr val="FF0000"/>
                </a:solidFill>
              </a:rPr>
              <a:t>و يعتبر أكثر المقاييس دقة </a:t>
            </a:r>
            <a:r>
              <a:rPr lang="ar-SA" b="1" dirty="0"/>
              <a:t>)</a:t>
            </a:r>
            <a:endParaRPr lang="en-US" b="1" dirty="0"/>
          </a:p>
          <a:p>
            <a:pPr algn="r" rtl="1"/>
            <a:r>
              <a:rPr lang="ar-SA" b="1" u="sng" dirty="0" smtClean="0">
                <a:solidFill>
                  <a:srgbClr val="FF0000"/>
                </a:solidFill>
              </a:rPr>
              <a:t>سلامة </a:t>
            </a:r>
            <a:r>
              <a:rPr lang="ar-SA" b="1" u="sng" dirty="0">
                <a:solidFill>
                  <a:srgbClr val="FF0000"/>
                </a:solidFill>
              </a:rPr>
              <a:t>المركز المالي للبنك </a:t>
            </a:r>
            <a:r>
              <a:rPr lang="ar-SA" b="1" u="sng" dirty="0" smtClean="0">
                <a:solidFill>
                  <a:srgbClr val="FF0000"/>
                </a:solidFill>
              </a:rPr>
              <a:t>التجاري و </a:t>
            </a:r>
            <a:r>
              <a:rPr lang="ar-SA" b="1" u="sng" dirty="0">
                <a:solidFill>
                  <a:srgbClr val="FF0000"/>
                </a:solidFill>
              </a:rPr>
              <a:t>تسمى احيانا يسار البنك التجاري </a:t>
            </a:r>
            <a:r>
              <a:rPr lang="ar-SA" b="1" dirty="0"/>
              <a:t>:</a:t>
            </a:r>
            <a:endParaRPr lang="en-US" b="1" dirty="0"/>
          </a:p>
          <a:p>
            <a:pPr marL="0" indent="0" algn="r" rtl="1">
              <a:buNone/>
            </a:pPr>
            <a:r>
              <a:rPr lang="ar-SA" b="1" dirty="0"/>
              <a:t>تقاس سلامة البنك التجاري وكونه يحقق أرباحاً أو خسائر من خلال القانون الأتي</a:t>
            </a:r>
            <a:r>
              <a:rPr lang="ar-SA" b="1" dirty="0" smtClean="0"/>
              <a:t>:</a:t>
            </a:r>
            <a:endParaRPr lang="ar-SA" b="1" dirty="0"/>
          </a:p>
          <a:p>
            <a:pPr marL="0" indent="0" algn="r" rtl="1">
              <a:buNone/>
            </a:pPr>
            <a:r>
              <a:rPr lang="ar-SA" b="1" dirty="0" smtClean="0"/>
              <a:t>                      </a:t>
            </a:r>
            <a:r>
              <a:rPr lang="ar-SA" b="1" dirty="0"/>
              <a:t>=   إجمالي الأصول/ إجمالي الخصوم</a:t>
            </a:r>
            <a:endParaRPr lang="en-US" b="1" dirty="0"/>
          </a:p>
          <a:p>
            <a:pPr marL="0" lvl="0" indent="0" algn="r" rtl="1">
              <a:buNone/>
            </a:pPr>
            <a:r>
              <a:rPr lang="ar-SA" b="1" dirty="0" smtClean="0"/>
              <a:t>إذا </a:t>
            </a:r>
            <a:r>
              <a:rPr lang="ar-SA" b="1" dirty="0"/>
              <a:t>كان الناتج &gt; 1 صحيح فإن البنك يحقق أرباحاً</a:t>
            </a:r>
            <a:endParaRPr lang="en-US" b="1" dirty="0"/>
          </a:p>
          <a:p>
            <a:pPr marL="0" indent="0" algn="r" rtl="1">
              <a:buNone/>
            </a:pPr>
            <a:r>
              <a:rPr lang="ar-SA" b="1" dirty="0"/>
              <a:t>إذا كان الناتج &lt; 1 صحيح فإن البنك يحقق خسارة </a:t>
            </a:r>
            <a:r>
              <a:rPr lang="ar-SA" b="1" dirty="0" smtClean="0"/>
              <a:t>ويسحب </a:t>
            </a:r>
            <a:r>
              <a:rPr lang="ar-SA" b="1" dirty="0"/>
              <a:t>الاحتياطي القانوني لدى البنك المركزي </a:t>
            </a:r>
            <a:endParaRPr lang="ar-EG" b="1"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18</a:t>
            </a:fld>
            <a:endParaRPr lang="en-US"/>
          </a:p>
        </p:txBody>
      </p:sp>
    </p:spTree>
    <p:extLst>
      <p:ext uri="{BB962C8B-B14F-4D97-AF65-F5344CB8AC3E}">
        <p14:creationId xmlns="" xmlns:p14="http://schemas.microsoft.com/office/powerpoint/2010/main" val="989975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3" y="232012"/>
            <a:ext cx="11737074" cy="6373504"/>
          </a:xfrm>
        </p:spPr>
        <p:txBody>
          <a:bodyPr>
            <a:normAutofit/>
          </a:bodyPr>
          <a:lstStyle/>
          <a:p>
            <a:pPr marL="0" indent="0" algn="r" rtl="1">
              <a:buNone/>
            </a:pPr>
            <a:r>
              <a:rPr lang="ar-SA" sz="3200" b="1" dirty="0"/>
              <a:t>كيف يتصرف البنك إذا كانت سيولته منخفضة</a:t>
            </a:r>
            <a:r>
              <a:rPr lang="ar-SA" sz="3200" b="1" dirty="0" smtClean="0"/>
              <a:t>؟</a:t>
            </a:r>
            <a:endParaRPr lang="en-US" sz="3200" b="1" dirty="0"/>
          </a:p>
          <a:p>
            <a:pPr marL="0" indent="0" algn="r" rtl="1">
              <a:buNone/>
            </a:pPr>
            <a:r>
              <a:rPr lang="ar-SA" sz="3200" b="1" u="sng" dirty="0">
                <a:solidFill>
                  <a:srgbClr val="0070C0"/>
                </a:solidFill>
              </a:rPr>
              <a:t>يمكن للبنك التجاري في هذه الحالة ان أن يسعي البنك إلي زيادة أرصدته عن طريق واحد أو أكثر من المصادر التالية</a:t>
            </a:r>
            <a:r>
              <a:rPr lang="en-US" sz="3200" b="1" u="sng" dirty="0">
                <a:solidFill>
                  <a:srgbClr val="0070C0"/>
                </a:solidFill>
              </a:rPr>
              <a:t>:</a:t>
            </a:r>
            <a:endParaRPr lang="en-US" sz="3200" b="1" dirty="0">
              <a:solidFill>
                <a:srgbClr val="0070C0"/>
              </a:solidFill>
            </a:endParaRPr>
          </a:p>
          <a:p>
            <a:pPr marL="342900" lvl="0" indent="-342900" algn="r" rtl="1">
              <a:buFont typeface="+mj-lt"/>
              <a:buAutoNum type="arabicPeriod"/>
            </a:pPr>
            <a:r>
              <a:rPr lang="en-US" sz="3200" b="1" dirty="0" smtClean="0"/>
              <a:t>.</a:t>
            </a:r>
            <a:r>
              <a:rPr lang="ar-SA" sz="3200" b="1" dirty="0"/>
              <a:t>إيداع نقود جديدة من الأفراد أو الشركات أو الهيئات الحكومية </a:t>
            </a:r>
            <a:endParaRPr lang="en-US" sz="3200" b="1" dirty="0"/>
          </a:p>
          <a:p>
            <a:pPr marL="342900" lvl="0" indent="-342900" algn="r" rtl="1">
              <a:buFont typeface="+mj-lt"/>
              <a:buAutoNum type="arabicPeriod"/>
            </a:pPr>
            <a:r>
              <a:rPr lang="en-US" sz="3200" b="1" dirty="0"/>
              <a:t>.</a:t>
            </a:r>
            <a:r>
              <a:rPr lang="ar-SA" sz="3200" b="1" dirty="0"/>
              <a:t>طلب سداد القروض التي للبنك عند الغير</a:t>
            </a:r>
            <a:endParaRPr lang="en-US" sz="3200" b="1" dirty="0"/>
          </a:p>
          <a:p>
            <a:pPr marL="342900" lvl="0" indent="-342900" algn="r" rtl="1">
              <a:buFont typeface="+mj-lt"/>
              <a:buAutoNum type="arabicPeriod"/>
            </a:pPr>
            <a:r>
              <a:rPr lang="en-US" sz="3200" b="1" dirty="0"/>
              <a:t>.</a:t>
            </a:r>
            <a:r>
              <a:rPr lang="ar-SA" sz="3200" b="1" dirty="0"/>
              <a:t>تحقيق رصيد دائن للبنك من البنوك الأخرى والمراسلين </a:t>
            </a:r>
            <a:endParaRPr lang="en-US" sz="3200" b="1" dirty="0"/>
          </a:p>
          <a:p>
            <a:pPr marL="342900" lvl="0" indent="-342900" algn="r" rtl="1">
              <a:buFont typeface="+mj-lt"/>
              <a:buAutoNum type="arabicPeriod"/>
            </a:pPr>
            <a:r>
              <a:rPr lang="en-US" sz="3200" b="1" dirty="0"/>
              <a:t>.</a:t>
            </a:r>
            <a:r>
              <a:rPr lang="ar-SA" sz="3200" b="1" dirty="0"/>
              <a:t>الإقتراض من البنك المركزي</a:t>
            </a:r>
            <a:endParaRPr lang="en-US" sz="3200" b="1" dirty="0"/>
          </a:p>
          <a:p>
            <a:pPr marL="342900" lvl="0" indent="-342900" algn="r" rtl="1">
              <a:buFont typeface="+mj-lt"/>
              <a:buAutoNum type="arabicPeriod"/>
            </a:pPr>
            <a:r>
              <a:rPr lang="en-US" sz="3200" b="1" dirty="0"/>
              <a:t>.</a:t>
            </a:r>
            <a:r>
              <a:rPr lang="ar-SA" sz="3200" b="1" dirty="0"/>
              <a:t>طلب زيادة رأس المال من المساهمين </a:t>
            </a:r>
            <a:endParaRPr lang="en-US" sz="3200" b="1" dirty="0"/>
          </a:p>
          <a:p>
            <a:pPr marL="342900" indent="-342900" algn="r">
              <a:buFont typeface="+mj-lt"/>
              <a:buAutoNum type="arabicPeriod"/>
            </a:pP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19</a:t>
            </a:fld>
            <a:endParaRPr lang="en-US"/>
          </a:p>
        </p:txBody>
      </p:sp>
    </p:spTree>
    <p:extLst>
      <p:ext uri="{BB962C8B-B14F-4D97-AF65-F5344CB8AC3E}">
        <p14:creationId xmlns="" xmlns:p14="http://schemas.microsoft.com/office/powerpoint/2010/main" val="3771138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60457"/>
            <a:ext cx="10058400" cy="749477"/>
          </a:xfrm>
        </p:spPr>
        <p:txBody>
          <a:bodyPr>
            <a:normAutofit/>
          </a:bodyPr>
          <a:lstStyle/>
          <a:p>
            <a:pPr algn="ctr" rtl="1"/>
            <a:r>
              <a:rPr lang="ar-SA" sz="4000" b="1" dirty="0">
                <a:solidFill>
                  <a:srgbClr val="FF0000"/>
                </a:solidFill>
              </a:rPr>
              <a:t>البنوك المركزية</a:t>
            </a:r>
            <a:endParaRPr lang="en-US" sz="4000" b="1" dirty="0">
              <a:solidFill>
                <a:srgbClr val="FF0000"/>
              </a:solidFill>
            </a:endParaRPr>
          </a:p>
        </p:txBody>
      </p:sp>
      <p:sp>
        <p:nvSpPr>
          <p:cNvPr id="3" name="Content Placeholder 2"/>
          <p:cNvSpPr>
            <a:spLocks noGrp="1"/>
          </p:cNvSpPr>
          <p:nvPr>
            <p:ph idx="1"/>
          </p:nvPr>
        </p:nvSpPr>
        <p:spPr>
          <a:xfrm>
            <a:off x="245661" y="1009934"/>
            <a:ext cx="11709778" cy="5595582"/>
          </a:xfrm>
        </p:spPr>
        <p:txBody>
          <a:bodyPr>
            <a:normAutofit lnSpcReduction="10000"/>
          </a:bodyPr>
          <a:lstStyle/>
          <a:p>
            <a:pPr algn="r" rtl="1"/>
            <a:r>
              <a:rPr lang="ar-DZ" dirty="0"/>
              <a:t>البنك المركزي يقف على قمة النظام المصرفي سواء من ناحية الإصدار النقدي أو من ناحية العمليات المصرفية. و هو يمثل السلطة النقدية في الدولة حيث تتدخل بها الحكومة لتنفيذ سياستها الاقتصادية وغالبا ما نشأت البنوك المركزية كبنوك تجارية ثم تحولت إلى بنوك عامة تملكها الدولة. </a:t>
            </a:r>
            <a:endParaRPr lang="en-US" dirty="0"/>
          </a:p>
          <a:p>
            <a:pPr algn="r" rtl="1"/>
            <a:r>
              <a:rPr lang="ar-SA" dirty="0"/>
              <a:t>ظهرت البنوك المركزية بصفتها المعرفية حاليا في نهاية القرن التاسع عشر وبداية القرن العشرين ، وفي البداية كان له حق الإصدار النقدي فقط ولكن مع مرور الزمن تطورت وظائفه بحيث أصبح ينص عليها في الأنظمة الأساسية للبنوك.</a:t>
            </a:r>
            <a:endParaRPr lang="en-US" dirty="0"/>
          </a:p>
          <a:p>
            <a:pPr marL="0" indent="0" algn="r" rtl="1">
              <a:buNone/>
            </a:pPr>
            <a:r>
              <a:rPr lang="ar-SA" u="sng" dirty="0">
                <a:solidFill>
                  <a:srgbClr val="00B050"/>
                </a:solidFill>
              </a:rPr>
              <a:t>تعريفة:</a:t>
            </a:r>
            <a:endParaRPr lang="en-US" dirty="0">
              <a:solidFill>
                <a:srgbClr val="00B050"/>
              </a:solidFill>
            </a:endParaRPr>
          </a:p>
          <a:p>
            <a:pPr marL="0" indent="0" algn="r" rtl="1">
              <a:buNone/>
            </a:pPr>
            <a:r>
              <a:rPr lang="ar-SA" dirty="0"/>
              <a:t>هو منشأة مصرفية لا تضع الربح في اعتبارها بقدر ما تستهدف تدعيم النظام النقدي والاقتصادي في الدولة، ونظرا لأهمية دوره يكون في العدة مملوكا بالكامل للدولة أو يخضع لرقابتها وهو الأداة الإشرافية الرقابية على الجهاز المصرفي كله</a:t>
            </a:r>
            <a:r>
              <a:rPr lang="ar-SA" dirty="0" smtClean="0"/>
              <a:t>.</a:t>
            </a:r>
            <a:endParaRPr lang="ar-SA" b="1" u="sng" dirty="0" smtClean="0">
              <a:solidFill>
                <a:srgbClr val="0070C0"/>
              </a:solidFill>
            </a:endParaRPr>
          </a:p>
          <a:p>
            <a:pPr marL="0" indent="0" algn="r" rtl="1">
              <a:buNone/>
            </a:pPr>
            <a:r>
              <a:rPr lang="ar-SA" b="1" u="sng" dirty="0" smtClean="0">
                <a:solidFill>
                  <a:srgbClr val="0070C0"/>
                </a:solidFill>
              </a:rPr>
              <a:t>خصائص </a:t>
            </a:r>
            <a:r>
              <a:rPr lang="ar-SA" b="1" u="sng" dirty="0">
                <a:solidFill>
                  <a:srgbClr val="0070C0"/>
                </a:solidFill>
              </a:rPr>
              <a:t>البنك المركزي</a:t>
            </a:r>
            <a:endParaRPr lang="en-US" dirty="0">
              <a:solidFill>
                <a:srgbClr val="0070C0"/>
              </a:solidFill>
            </a:endParaRPr>
          </a:p>
          <a:p>
            <a:pPr marL="342900" lvl="0" indent="-342900" algn="r" rtl="1">
              <a:buFont typeface="+mj-lt"/>
              <a:buAutoNum type="arabicPeriod"/>
            </a:pPr>
            <a:r>
              <a:rPr lang="ar-SA" dirty="0"/>
              <a:t>هو مؤسسة حكومية تنشأ بقرار من السلطات التشريعية أو السياسية في الدولة، ويمثلها أمام البنوك  سواء في الإشراف أو الرقابة علي هذه البنوك</a:t>
            </a:r>
            <a:r>
              <a:rPr lang="en-US" dirty="0"/>
              <a:t>.</a:t>
            </a:r>
          </a:p>
          <a:p>
            <a:pPr marL="342900" lvl="0" indent="-342900" algn="r" rtl="1">
              <a:buFont typeface="+mj-lt"/>
              <a:buAutoNum type="arabicPeriod"/>
            </a:pPr>
            <a:r>
              <a:rPr lang="ar-SA" dirty="0"/>
              <a:t>يحتل مركز الصدارة وقمة الجهاز المصرفي بما له من سلطات عليا علي جميع البنوك العاملة في الدولة، وبما له من قدرة على إصدار النقود القانونية وتداولها للوفاء بالإلتزامات، والسيطرة علي شئون النقود والائتمان في الإقتصاد الوطني.</a:t>
            </a:r>
            <a:endParaRPr lang="en-US" dirty="0"/>
          </a:p>
          <a:p>
            <a:pPr marL="342900" lvl="0" indent="-342900" algn="r" rtl="1">
              <a:buFont typeface="+mj-lt"/>
              <a:buAutoNum type="arabicPeriod"/>
            </a:pPr>
            <a:r>
              <a:rPr lang="ar-SA" dirty="0"/>
              <a:t>هو مؤسسة وحيدة في نشاطها، ولا تتعارض أعماله مع أعمال البنوك ولا ينافسها </a:t>
            </a:r>
            <a:endParaRPr lang="en-US" dirty="0"/>
          </a:p>
          <a:p>
            <a:pPr marL="342900" lvl="0" indent="-342900" algn="r" rtl="1">
              <a:buFont typeface="+mj-lt"/>
              <a:buAutoNum type="arabicPeriod"/>
            </a:pPr>
            <a:r>
              <a:rPr lang="ar-SA" dirty="0"/>
              <a:t>هو مؤسسة عامة تابعة للدولة، له مجلس إدارة مستقل في إدارته وفي نظامه الأساسي، وقد يكون له الإستقلال في قراراته في الكثير من الأحيان، في بعض الدول.</a:t>
            </a:r>
            <a:endParaRPr lang="en-US" dirty="0"/>
          </a:p>
          <a:p>
            <a:pPr marL="342900" lvl="0" indent="-342900" algn="r" rtl="1">
              <a:buFont typeface="+mj-lt"/>
              <a:buAutoNum type="arabicPeriod"/>
            </a:pPr>
            <a:r>
              <a:rPr lang="ar-SA" dirty="0"/>
              <a:t>لا يسعى لتحقيق الأرباح من عملياته، وإن تحققت له بعض الأرباح فيكون ذلك من قبيل الصدفة أو الظروف العارضة، وليست الأساسية .</a:t>
            </a:r>
            <a:endParaRPr lang="en-US" dirty="0"/>
          </a:p>
        </p:txBody>
      </p:sp>
      <p:sp>
        <p:nvSpPr>
          <p:cNvPr id="4" name="Footer Placeholder 3"/>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2</a:t>
            </a:fld>
            <a:endParaRPr lang="en-US"/>
          </a:p>
        </p:txBody>
      </p:sp>
    </p:spTree>
    <p:extLst>
      <p:ext uri="{BB962C8B-B14F-4D97-AF65-F5344CB8AC3E}">
        <p14:creationId xmlns="" xmlns:p14="http://schemas.microsoft.com/office/powerpoint/2010/main" val="41810700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3" y="232012"/>
            <a:ext cx="11737074" cy="6373504"/>
          </a:xfrm>
        </p:spPr>
        <p:txBody>
          <a:bodyPr>
            <a:normAutofit/>
          </a:bodyPr>
          <a:lstStyle/>
          <a:p>
            <a:pPr marL="0" indent="0" algn="r" rtl="1">
              <a:buNone/>
            </a:pPr>
            <a:r>
              <a:rPr lang="ar-SA" sz="2800" b="1" u="sng" dirty="0" smtClean="0">
                <a:solidFill>
                  <a:srgbClr val="0070C0"/>
                </a:solidFill>
              </a:rPr>
              <a:t>محددات </a:t>
            </a:r>
            <a:r>
              <a:rPr lang="ar-SA" sz="2800" b="1" u="sng" dirty="0">
                <a:solidFill>
                  <a:srgbClr val="0070C0"/>
                </a:solidFill>
              </a:rPr>
              <a:t>السيولة </a:t>
            </a:r>
            <a:r>
              <a:rPr lang="ar-SA" sz="2800" b="1" u="sng" dirty="0" smtClean="0">
                <a:solidFill>
                  <a:srgbClr val="0070C0"/>
                </a:solidFill>
              </a:rPr>
              <a:t>النقدية</a:t>
            </a:r>
            <a:endParaRPr lang="ar-SA" sz="2800" b="1" dirty="0">
              <a:solidFill>
                <a:srgbClr val="0070C0"/>
              </a:solidFill>
            </a:endParaRPr>
          </a:p>
          <a:p>
            <a:pPr marL="0" indent="0" algn="r" rtl="1">
              <a:buNone/>
            </a:pPr>
            <a:r>
              <a:rPr lang="en-US" sz="2800" b="1" dirty="0" smtClean="0"/>
              <a:t>     </a:t>
            </a:r>
            <a:r>
              <a:rPr lang="ar-SA" sz="2800" b="1" dirty="0"/>
              <a:t>يمكن إيجاز محددات السيولة النقدية فيما يلي</a:t>
            </a:r>
            <a:r>
              <a:rPr lang="en-US" sz="2800" b="1" dirty="0"/>
              <a:t>:</a:t>
            </a:r>
          </a:p>
          <a:p>
            <a:pPr marL="342900" lvl="0" indent="-342900" algn="r" rtl="1">
              <a:buFont typeface="+mj-lt"/>
              <a:buAutoNum type="arabicPeriod"/>
            </a:pPr>
            <a:r>
              <a:rPr lang="en-US" sz="2800" b="1" dirty="0"/>
              <a:t>.</a:t>
            </a:r>
            <a:r>
              <a:rPr lang="ar-SA" sz="2800" b="1" dirty="0"/>
              <a:t>التغير في الرصيد النقدي من واحد أو أكثر من المصادر السابقة .</a:t>
            </a:r>
            <a:endParaRPr lang="en-US" sz="2800" b="1" dirty="0"/>
          </a:p>
          <a:p>
            <a:pPr marL="342900" lvl="0" indent="-342900" algn="r" rtl="1">
              <a:buFont typeface="+mj-lt"/>
              <a:buAutoNum type="arabicPeriod"/>
            </a:pPr>
            <a:r>
              <a:rPr lang="en-US" sz="2800" b="1" dirty="0"/>
              <a:t>.</a:t>
            </a:r>
            <a:r>
              <a:rPr lang="ar-SA" sz="2800" b="1" dirty="0"/>
              <a:t>التغير في نسبة الإحتياطي القانوني التي يفرضها البنك المركزي علي البنوك التجارية .</a:t>
            </a:r>
            <a:endParaRPr lang="en-US" sz="2800" b="1" dirty="0"/>
          </a:p>
          <a:p>
            <a:pPr marL="342900" lvl="0" indent="-342900" algn="r" rtl="1">
              <a:buFont typeface="+mj-lt"/>
              <a:buAutoNum type="arabicPeriod"/>
            </a:pPr>
            <a:r>
              <a:rPr lang="en-US" sz="2800" b="1" dirty="0"/>
              <a:t>.</a:t>
            </a:r>
            <a:r>
              <a:rPr lang="ar-SA" sz="2800" b="1" dirty="0"/>
              <a:t>تحويل العملاء لودائعهم من ودائع جارية(تحت الطلب) إلي ودائع غير جارية(إدخارية ولأجل وشبه نقدية)، أو بالعكس .</a:t>
            </a:r>
            <a:endParaRPr lang="en-US" sz="2800" b="1" dirty="0"/>
          </a:p>
          <a:p>
            <a:pPr marL="342900" lvl="0" indent="-342900" algn="r" rtl="1">
              <a:buFont typeface="+mj-lt"/>
              <a:buAutoNum type="arabicPeriod"/>
            </a:pPr>
            <a:r>
              <a:rPr lang="ar-SA" sz="2800" b="1" dirty="0"/>
              <a:t>عادات تسوية المعاملات المالية، حيث يرتفع الطلب علي السيولة النقدية في المجتمعات النامية مقارنة بنظيره في المجتمعات المتقدمة التي تتخذ من الشيكات والأدوات المصرفية الأخرى أساساً في تسوية هذه المعاملات .</a:t>
            </a:r>
            <a:endParaRPr lang="en-US" sz="2800" b="1" dirty="0"/>
          </a:p>
          <a:p>
            <a:pPr marL="342900" lvl="0" indent="-342900" algn="r" rtl="1">
              <a:buFont typeface="+mj-lt"/>
              <a:buAutoNum type="arabicPeriod"/>
            </a:pPr>
            <a:r>
              <a:rPr lang="ar-SA" sz="2800" b="1" dirty="0"/>
              <a:t>مدى توفر بدائل النقود وإستخداماتها: مثل بطاقات الائتمان وغيرها، فكلما زاد إستخدام هذه البدائل إنخفض الطلب علي السيولة النقدية و العكس صحيح</a:t>
            </a:r>
            <a:endParaRPr lang="en-US" sz="2800" b="1" dirty="0"/>
          </a:p>
          <a:p>
            <a:pPr marL="342900" indent="-342900" algn="r">
              <a:buFont typeface="+mj-lt"/>
              <a:buAutoNum type="arabicPeriod"/>
            </a:pPr>
            <a:endParaRPr lang="ar-EG" sz="2800" b="1"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20</a:t>
            </a:fld>
            <a:endParaRPr lang="en-US"/>
          </a:p>
        </p:txBody>
      </p:sp>
    </p:spTree>
    <p:extLst>
      <p:ext uri="{BB962C8B-B14F-4D97-AF65-F5344CB8AC3E}">
        <p14:creationId xmlns="" xmlns:p14="http://schemas.microsoft.com/office/powerpoint/2010/main" val="3771138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5" y="204716"/>
            <a:ext cx="11737075" cy="6414448"/>
          </a:xfrm>
        </p:spPr>
        <p:txBody>
          <a:bodyPr>
            <a:normAutofit lnSpcReduction="10000"/>
          </a:bodyPr>
          <a:lstStyle/>
          <a:p>
            <a:pPr algn="r" rtl="1"/>
            <a:r>
              <a:rPr lang="ar-SA" dirty="0">
                <a:solidFill>
                  <a:srgbClr val="FF0000"/>
                </a:solidFill>
              </a:rPr>
              <a:t>مثال:</a:t>
            </a:r>
            <a:endParaRPr lang="en-US" dirty="0">
              <a:solidFill>
                <a:srgbClr val="FF0000"/>
              </a:solidFill>
            </a:endParaRPr>
          </a:p>
          <a:p>
            <a:pPr algn="r" rtl="1"/>
            <a:r>
              <a:rPr lang="ar-SA" dirty="0"/>
              <a:t>من البيانات التجارية احسبي ميزانية البنك التجاري وحددي سلامة مركزه المالي:</a:t>
            </a:r>
            <a:endParaRPr lang="en-US" dirty="0"/>
          </a:p>
          <a:p>
            <a:pPr algn="r" rtl="1"/>
            <a:r>
              <a:rPr lang="ar-SA" dirty="0"/>
              <a:t>أوجدي سلامة المركز المالي للبنك الأتي إذا كانت لديك المعلومات الآتية:</a:t>
            </a:r>
            <a:endParaRPr lang="en-US" dirty="0"/>
          </a:p>
          <a:p>
            <a:pPr algn="r" rtl="1"/>
            <a:r>
              <a:rPr lang="ar-SA" dirty="0"/>
              <a:t>نقود خزينة البنك  100                      ودائع الطلب 200</a:t>
            </a:r>
            <a:endParaRPr lang="en-US" dirty="0"/>
          </a:p>
          <a:p>
            <a:pPr algn="r" rtl="1"/>
            <a:r>
              <a:rPr lang="ar-SA" dirty="0"/>
              <a:t>أوراق تجارية   20                           كمبيالات  10</a:t>
            </a:r>
            <a:endParaRPr lang="en-US" dirty="0"/>
          </a:p>
          <a:p>
            <a:pPr algn="r" rtl="1"/>
            <a:r>
              <a:rPr lang="ar-SA" dirty="0"/>
              <a:t>رأس المال   300                             قروض قصيرة الأجل 150</a:t>
            </a:r>
            <a:endParaRPr lang="en-US" dirty="0"/>
          </a:p>
          <a:p>
            <a:pPr algn="r" rtl="1"/>
            <a:r>
              <a:rPr lang="ar-SA" dirty="0"/>
              <a:t>قروض طويلة الأجل 400                  أرباح غير موزعة </a:t>
            </a:r>
            <a:r>
              <a:rPr lang="ar-SA" dirty="0" smtClean="0"/>
              <a:t>20</a:t>
            </a:r>
            <a:endParaRPr lang="ar-EG" dirty="0" smtClean="0"/>
          </a:p>
          <a:p>
            <a:pPr algn="r" rtl="1"/>
            <a:endParaRPr lang="ar-EG" dirty="0"/>
          </a:p>
          <a:p>
            <a:pPr algn="r" rtl="1"/>
            <a:endParaRPr lang="ar-EG" dirty="0" smtClean="0"/>
          </a:p>
          <a:p>
            <a:pPr algn="r" rtl="1"/>
            <a:endParaRPr lang="ar-EG" dirty="0"/>
          </a:p>
          <a:p>
            <a:pPr algn="r" rtl="1"/>
            <a:endParaRPr lang="ar-EG" dirty="0" smtClean="0"/>
          </a:p>
          <a:p>
            <a:pPr algn="r" rtl="1"/>
            <a:endParaRPr lang="ar-EG" dirty="0"/>
          </a:p>
          <a:p>
            <a:pPr algn="r" rtl="1"/>
            <a:endParaRPr lang="ar-EG" dirty="0" smtClean="0"/>
          </a:p>
          <a:p>
            <a:pPr algn="r" rtl="1"/>
            <a:endParaRPr lang="ar-EG" dirty="0"/>
          </a:p>
          <a:p>
            <a:pPr marL="0" indent="0" algn="r" rtl="1">
              <a:buNone/>
            </a:pPr>
            <a:r>
              <a:rPr lang="ar-SA" dirty="0"/>
              <a:t> سلامة المركز المالي=    الأصول /  الخصوم   =    680/520 </a:t>
            </a:r>
            <a:r>
              <a:rPr lang="ar-SA" dirty="0" smtClean="0"/>
              <a:t>= 1.3</a:t>
            </a:r>
            <a:endParaRPr lang="ar-EG" dirty="0" smtClean="0"/>
          </a:p>
          <a:p>
            <a:pPr marL="0" indent="0" algn="r" rtl="1">
              <a:buNone/>
            </a:pPr>
            <a:r>
              <a:rPr lang="ar-SA" dirty="0"/>
              <a:t>إذاً البنك يحقق </a:t>
            </a:r>
            <a:r>
              <a:rPr lang="ar-SA" dirty="0" smtClean="0"/>
              <a:t>أرباحاً</a:t>
            </a:r>
            <a:endParaRPr lang="en-US" dirty="0"/>
          </a:p>
          <a:p>
            <a:pPr algn="r"/>
            <a:endParaRPr lang="ar-EG" dirty="0"/>
          </a:p>
        </p:txBody>
      </p:sp>
      <p:graphicFrame>
        <p:nvGraphicFramePr>
          <p:cNvPr id="5" name="Table 4"/>
          <p:cNvGraphicFramePr>
            <a:graphicFrameLocks noGrp="1"/>
          </p:cNvGraphicFramePr>
          <p:nvPr>
            <p:extLst/>
          </p:nvPr>
        </p:nvGraphicFramePr>
        <p:xfrm>
          <a:off x="6170776" y="3231314"/>
          <a:ext cx="5607240" cy="2321050"/>
        </p:xfrm>
        <a:graphic>
          <a:graphicData uri="http://schemas.openxmlformats.org/drawingml/2006/table">
            <a:tbl>
              <a:tblPr rtl="1" firstRow="1" firstCol="1" lastRow="1" lastCol="1" bandRow="1" bandCol="1">
                <a:tableStyleId>{C083E6E3-FA7D-4D7B-A595-EF9225AFEA82}</a:tableStyleId>
              </a:tblPr>
              <a:tblGrid>
                <a:gridCol w="657010"/>
                <a:gridCol w="2231568"/>
                <a:gridCol w="849582"/>
                <a:gridCol w="1869080"/>
              </a:tblGrid>
              <a:tr h="474335">
                <a:tc>
                  <a:txBody>
                    <a:bodyPr/>
                    <a:lstStyle/>
                    <a:p>
                      <a:pPr algn="ctr" rtl="1">
                        <a:spcAft>
                          <a:spcPts val="0"/>
                        </a:spcAft>
                      </a:pPr>
                      <a:r>
                        <a:rPr lang="ar-SA" sz="1400" dirty="0">
                          <a:effectLst/>
                        </a:rPr>
                        <a:t>المبلغ</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أصول</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المبلغ</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خصوم</a:t>
                      </a:r>
                      <a:endParaRPr lang="en-US" sz="1200">
                        <a:effectLst/>
                        <a:latin typeface="Times New Roman" panose="02020603050405020304" pitchFamily="18" charset="0"/>
                        <a:ea typeface="Times New Roman" panose="02020603050405020304" pitchFamily="18" charset="0"/>
                      </a:endParaRPr>
                    </a:p>
                  </a:txBody>
                  <a:tcPr marL="68580" marR="68580" marT="0" marB="0"/>
                </a:tc>
              </a:tr>
              <a:tr h="1477372">
                <a:tc>
                  <a:txBody>
                    <a:bodyPr/>
                    <a:lstStyle/>
                    <a:p>
                      <a:pPr algn="ctr" rtl="1">
                        <a:spcAft>
                          <a:spcPts val="0"/>
                        </a:spcAft>
                      </a:pPr>
                      <a:r>
                        <a:rPr lang="ar-SA" sz="1400">
                          <a:effectLst/>
                        </a:rPr>
                        <a:t>100</a:t>
                      </a:r>
                      <a:endParaRPr lang="en-US" sz="1200">
                        <a:effectLst/>
                      </a:endParaRPr>
                    </a:p>
                    <a:p>
                      <a:pPr algn="ctr" rtl="1">
                        <a:spcAft>
                          <a:spcPts val="0"/>
                        </a:spcAft>
                      </a:pPr>
                      <a:r>
                        <a:rPr lang="ar-SA" sz="1400">
                          <a:effectLst/>
                        </a:rPr>
                        <a:t>20</a:t>
                      </a:r>
                      <a:endParaRPr lang="en-US" sz="1200">
                        <a:effectLst/>
                      </a:endParaRPr>
                    </a:p>
                    <a:p>
                      <a:pPr algn="ctr" rtl="1">
                        <a:spcAft>
                          <a:spcPts val="0"/>
                        </a:spcAft>
                      </a:pPr>
                      <a:r>
                        <a:rPr lang="ar-SA" sz="1400">
                          <a:effectLst/>
                        </a:rPr>
                        <a:t>10</a:t>
                      </a:r>
                      <a:endParaRPr lang="en-US" sz="1200">
                        <a:effectLst/>
                      </a:endParaRPr>
                    </a:p>
                    <a:p>
                      <a:pPr algn="ctr" rtl="1">
                        <a:spcAft>
                          <a:spcPts val="0"/>
                        </a:spcAft>
                      </a:pPr>
                      <a:r>
                        <a:rPr lang="ar-SA" sz="1400">
                          <a:effectLst/>
                        </a:rPr>
                        <a:t>400</a:t>
                      </a:r>
                      <a:endParaRPr lang="en-US" sz="1200">
                        <a:effectLst/>
                      </a:endParaRPr>
                    </a:p>
                    <a:p>
                      <a:pPr algn="ctr" rtl="1">
                        <a:spcAft>
                          <a:spcPts val="0"/>
                        </a:spcAft>
                      </a:pPr>
                      <a:r>
                        <a:rPr lang="ar-SA" sz="1400">
                          <a:effectLst/>
                        </a:rPr>
                        <a:t>150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نقود الخزينة</a:t>
                      </a:r>
                      <a:endParaRPr lang="en-US" sz="1200">
                        <a:effectLst/>
                      </a:endParaRPr>
                    </a:p>
                    <a:p>
                      <a:pPr algn="ctr" rtl="1">
                        <a:spcAft>
                          <a:spcPts val="0"/>
                        </a:spcAft>
                      </a:pPr>
                      <a:r>
                        <a:rPr lang="ar-SA" sz="1400">
                          <a:effectLst/>
                        </a:rPr>
                        <a:t>أوراق تجارية</a:t>
                      </a:r>
                      <a:endParaRPr lang="en-US" sz="1200">
                        <a:effectLst/>
                      </a:endParaRPr>
                    </a:p>
                    <a:p>
                      <a:pPr algn="ctr" rtl="1">
                        <a:spcAft>
                          <a:spcPts val="0"/>
                        </a:spcAft>
                      </a:pPr>
                      <a:r>
                        <a:rPr lang="ar-SA" sz="1400">
                          <a:effectLst/>
                        </a:rPr>
                        <a:t>كمبيالات</a:t>
                      </a:r>
                      <a:endParaRPr lang="en-US" sz="1200">
                        <a:effectLst/>
                      </a:endParaRPr>
                    </a:p>
                    <a:p>
                      <a:pPr algn="ctr" rtl="1">
                        <a:spcAft>
                          <a:spcPts val="0"/>
                        </a:spcAft>
                      </a:pPr>
                      <a:r>
                        <a:rPr lang="ar-SA" sz="1400">
                          <a:effectLst/>
                        </a:rPr>
                        <a:t>قروض طويلة الأجل</a:t>
                      </a:r>
                      <a:endParaRPr lang="en-US" sz="1200">
                        <a:effectLst/>
                      </a:endParaRPr>
                    </a:p>
                    <a:p>
                      <a:pPr algn="ctr" rtl="1">
                        <a:spcAft>
                          <a:spcPts val="0"/>
                        </a:spcAft>
                      </a:pPr>
                      <a:r>
                        <a:rPr lang="ar-SA" sz="1400">
                          <a:effectLst/>
                        </a:rPr>
                        <a:t>قروض قصيرة الأجل</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300</a:t>
                      </a:r>
                      <a:endParaRPr lang="en-US" sz="1200">
                        <a:effectLst/>
                      </a:endParaRPr>
                    </a:p>
                    <a:p>
                      <a:pPr algn="ctr" rtl="1">
                        <a:spcAft>
                          <a:spcPts val="0"/>
                        </a:spcAft>
                      </a:pPr>
                      <a:r>
                        <a:rPr lang="ar-SA" sz="1400">
                          <a:effectLst/>
                        </a:rPr>
                        <a:t>200</a:t>
                      </a:r>
                      <a:endParaRPr lang="en-US" sz="1200">
                        <a:effectLst/>
                      </a:endParaRPr>
                    </a:p>
                    <a:p>
                      <a:pPr algn="ctr" rtl="1">
                        <a:spcAft>
                          <a:spcPts val="0"/>
                        </a:spcAft>
                      </a:pPr>
                      <a:r>
                        <a:rPr lang="ar-SA" sz="1400">
                          <a:effectLst/>
                        </a:rPr>
                        <a:t>20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رأس المال</a:t>
                      </a:r>
                      <a:endParaRPr lang="en-US" sz="1200" dirty="0">
                        <a:effectLst/>
                      </a:endParaRPr>
                    </a:p>
                    <a:p>
                      <a:pPr algn="ctr" rtl="1">
                        <a:spcAft>
                          <a:spcPts val="0"/>
                        </a:spcAft>
                      </a:pPr>
                      <a:r>
                        <a:rPr lang="ar-SA" sz="1400" dirty="0">
                          <a:effectLst/>
                        </a:rPr>
                        <a:t>ودائع تحت الطلب</a:t>
                      </a:r>
                      <a:endParaRPr lang="en-US" sz="1200" dirty="0">
                        <a:effectLst/>
                      </a:endParaRPr>
                    </a:p>
                    <a:p>
                      <a:pPr algn="ctr" rtl="1">
                        <a:spcAft>
                          <a:spcPts val="0"/>
                        </a:spcAft>
                      </a:pPr>
                      <a:r>
                        <a:rPr lang="ar-SA" sz="1400" dirty="0">
                          <a:effectLst/>
                        </a:rPr>
                        <a:t>أرباح غير معروفه</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r h="369343">
                <a:tc>
                  <a:txBody>
                    <a:bodyPr/>
                    <a:lstStyle/>
                    <a:p>
                      <a:pPr algn="ctr" rtl="1">
                        <a:spcAft>
                          <a:spcPts val="0"/>
                        </a:spcAft>
                      </a:pPr>
                      <a:r>
                        <a:rPr lang="ar-SA" sz="1400">
                          <a:effectLst/>
                        </a:rPr>
                        <a:t>680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520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pic>
        <p:nvPicPr>
          <p:cNvPr id="24577" name="Picture 1" descr="j040063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4715" y="4858603"/>
            <a:ext cx="3243405" cy="17605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21</a:t>
            </a:fld>
            <a:endParaRPr lang="en-US"/>
          </a:p>
        </p:txBody>
      </p:sp>
    </p:spTree>
    <p:extLst>
      <p:ext uri="{BB962C8B-B14F-4D97-AF65-F5344CB8AC3E}">
        <p14:creationId xmlns="" xmlns:p14="http://schemas.microsoft.com/office/powerpoint/2010/main" val="888213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60456"/>
            <a:ext cx="10058400" cy="858660"/>
          </a:xfrm>
        </p:spPr>
        <p:txBody>
          <a:bodyPr>
            <a:noAutofit/>
          </a:bodyPr>
          <a:lstStyle/>
          <a:p>
            <a:pPr algn="ctr"/>
            <a:r>
              <a:rPr lang="ar-SA" sz="4000" b="1" dirty="0">
                <a:solidFill>
                  <a:srgbClr val="FF0000"/>
                </a:solidFill>
              </a:rPr>
              <a:t>البنوك التجارية وخلق النقود ( عملية الائتمان)</a:t>
            </a:r>
            <a:r>
              <a:rPr lang="en-US" sz="4000" b="1" dirty="0">
                <a:solidFill>
                  <a:srgbClr val="FF0000"/>
                </a:solidFill>
              </a:rPr>
              <a:t/>
            </a:r>
            <a:br>
              <a:rPr lang="en-US" sz="4000" b="1" dirty="0">
                <a:solidFill>
                  <a:srgbClr val="FF0000"/>
                </a:solidFill>
              </a:rPr>
            </a:br>
            <a:endParaRPr lang="ar-EG" sz="4000" b="1" dirty="0">
              <a:solidFill>
                <a:srgbClr val="FF0000"/>
              </a:solidFill>
            </a:endParaRPr>
          </a:p>
        </p:txBody>
      </p:sp>
      <p:sp>
        <p:nvSpPr>
          <p:cNvPr id="3" name="Content Placeholder 2"/>
          <p:cNvSpPr>
            <a:spLocks noGrp="1"/>
          </p:cNvSpPr>
          <p:nvPr>
            <p:ph idx="1"/>
          </p:nvPr>
        </p:nvSpPr>
        <p:spPr>
          <a:xfrm>
            <a:off x="232011" y="1119116"/>
            <a:ext cx="11723427" cy="5486400"/>
          </a:xfrm>
        </p:spPr>
        <p:txBody>
          <a:bodyPr/>
          <a:lstStyle/>
          <a:p>
            <a:pPr marL="0" indent="0" algn="r" rtl="1">
              <a:buNone/>
            </a:pPr>
            <a:r>
              <a:rPr lang="ar-SA" dirty="0"/>
              <a:t> </a:t>
            </a:r>
            <a:r>
              <a:rPr lang="ar-SA" dirty="0" smtClean="0"/>
              <a:t>قبل </a:t>
            </a:r>
            <a:r>
              <a:rPr lang="ar-SA" dirty="0"/>
              <a:t>الدخول في شرح عملية خلق الائتمان سنجيب عن السؤال الأتي وهو :</a:t>
            </a:r>
            <a:endParaRPr lang="en-US" dirty="0"/>
          </a:p>
          <a:p>
            <a:pPr algn="r" rtl="1"/>
            <a:r>
              <a:rPr lang="ar-SA" dirty="0"/>
              <a:t>كيف استطاعت البنوك التجارية أن تخلق الودائع والائتمان؟</a:t>
            </a:r>
            <a:endParaRPr lang="en-US" dirty="0"/>
          </a:p>
          <a:p>
            <a:pPr algn="r" rtl="1"/>
            <a:r>
              <a:rPr lang="ar-SA" dirty="0"/>
              <a:t>إن تلك العملية تمت استنادا  للشروط الأساسية التالية:</a:t>
            </a:r>
            <a:endParaRPr lang="en-US" dirty="0"/>
          </a:p>
          <a:p>
            <a:pPr marL="342900" lvl="0" indent="-342900" algn="r" rtl="1">
              <a:buFont typeface="+mj-lt"/>
              <a:buAutoNum type="arabicPeriod"/>
            </a:pPr>
            <a:r>
              <a:rPr lang="ar-SA" dirty="0"/>
              <a:t>إن المودعين لديهم الثقة بالمصارف  في المصارف التجارية بالوفاء بالتزاماتها المتمثلة برد ودائعهم عند الطلب أو حين يحين أجل استردادها مما يشجعهم على الاستمرار بالإيداع لدى البنوك التجارية.</a:t>
            </a:r>
            <a:endParaRPr lang="en-US" dirty="0"/>
          </a:p>
          <a:p>
            <a:pPr marL="342900" lvl="0" indent="-342900" algn="r" rtl="1">
              <a:buFont typeface="+mj-lt"/>
              <a:buAutoNum type="arabicPeriod"/>
            </a:pPr>
            <a:r>
              <a:rPr lang="ar-SA" dirty="0"/>
              <a:t>هذه الثقة تجعل المودعين لا يفكرون بسحب ودائعهم إلا عندما تقتضي الحاجة لسحبها.</a:t>
            </a:r>
            <a:endParaRPr lang="en-US" dirty="0"/>
          </a:p>
          <a:p>
            <a:pPr marL="342900" lvl="0" indent="-342900" algn="r" rtl="1">
              <a:buFont typeface="+mj-lt"/>
              <a:buAutoNum type="arabicPeriod"/>
            </a:pPr>
            <a:r>
              <a:rPr lang="ar-SA" dirty="0"/>
              <a:t>تقدم العادات المصرفية ونضوج الوعي المصرفي لدى المودعين يدفعهم للتعامل بالشيكات لتسوية مبادلاتهم دون الحاجة للنقود وهذا بالتالي يزيد من حجم الودائع لدى البنوك.</a:t>
            </a:r>
            <a:endParaRPr lang="en-US" dirty="0"/>
          </a:p>
          <a:p>
            <a:pPr marL="342900" lvl="0" indent="-342900" algn="r" rtl="1">
              <a:buFont typeface="+mj-lt"/>
              <a:buAutoNum type="arabicPeriod"/>
            </a:pPr>
            <a:r>
              <a:rPr lang="ar-SA" dirty="0"/>
              <a:t>من خلال التجارب العملية  ثم إثبات أن سحوبات المودعين تقارب حجم إيداعات المودعين الجديدة إن لم تكن اقل منها</a:t>
            </a:r>
            <a:r>
              <a:rPr lang="ar-SA" dirty="0" smtClean="0"/>
              <a:t>.</a:t>
            </a:r>
            <a:endParaRPr lang="en-US" dirty="0"/>
          </a:p>
          <a:p>
            <a:pPr algn="r" rtl="1"/>
            <a:r>
              <a:rPr lang="ar-SA" u="sng" dirty="0">
                <a:solidFill>
                  <a:srgbClr val="FF0000"/>
                </a:solidFill>
              </a:rPr>
              <a:t>كيف يتم خلق نقود الودائع:</a:t>
            </a:r>
            <a:endParaRPr lang="en-US" dirty="0">
              <a:solidFill>
                <a:srgbClr val="FF0000"/>
              </a:solidFill>
            </a:endParaRPr>
          </a:p>
          <a:p>
            <a:pPr algn="r" rtl="1"/>
            <a:r>
              <a:rPr lang="ar-SA" dirty="0"/>
              <a:t>يقصد بهذه العملية مد السوق بنوع من النقود أو وسائل الدفع والتي تؤثر بالتالي في كمية النقود المعروضة وبالرغم من إن إصدار النقود هو في أيدي البنك المركزي فقط إلا أن البنوك التجارية لديها القدرة عن طريق قبول ودائع الأفراد ثم منح القروض أن تؤثر في حجم النقود المعروضة.</a:t>
            </a:r>
            <a:endParaRPr lang="en-US" dirty="0"/>
          </a:p>
          <a:p>
            <a:pPr algn="r"/>
            <a:endParaRPr lang="ar-EG" dirty="0"/>
          </a:p>
        </p:txBody>
      </p:sp>
      <p:sp>
        <p:nvSpPr>
          <p:cNvPr id="4" name="Footer Placeholder 3"/>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22</a:t>
            </a:fld>
            <a:endParaRPr lang="en-US"/>
          </a:p>
        </p:txBody>
      </p:sp>
    </p:spTree>
    <p:extLst>
      <p:ext uri="{BB962C8B-B14F-4D97-AF65-F5344CB8AC3E}">
        <p14:creationId xmlns="" xmlns:p14="http://schemas.microsoft.com/office/powerpoint/2010/main" val="1299356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32012"/>
            <a:ext cx="11941791" cy="6373504"/>
          </a:xfrm>
        </p:spPr>
        <p:txBody>
          <a:bodyPr/>
          <a:lstStyle/>
          <a:p>
            <a:pPr algn="r" rtl="1"/>
            <a:r>
              <a:rPr lang="ar-SA" dirty="0"/>
              <a:t>إذا قام شخص بإيداع 1000 ريال في أحد البنوك التجارية ولكن ( البنك </a:t>
            </a:r>
            <a:r>
              <a:rPr lang="en-US" dirty="0"/>
              <a:t>A</a:t>
            </a:r>
            <a:r>
              <a:rPr lang="ar-SA" dirty="0"/>
              <a:t> ) فإن إيداعه المبلغ لن يؤثر على ميزانية البنك والتي </a:t>
            </a:r>
            <a:r>
              <a:rPr lang="ar-SA" dirty="0" smtClean="0"/>
              <a:t>هي</a:t>
            </a:r>
            <a:endParaRPr lang="ar-EG" dirty="0" smtClean="0"/>
          </a:p>
          <a:p>
            <a:pPr algn="r" rtl="1"/>
            <a:endParaRPr lang="ar-EG" dirty="0"/>
          </a:p>
          <a:p>
            <a:pPr algn="r" rtl="1"/>
            <a:r>
              <a:rPr lang="ar-SA" dirty="0"/>
              <a:t>ولكن البنك يقوم باستثمار هذه النقود بشكل قروض يمنحها الغير فلو افترضنا أن نسبة الاحتياطي القانوني الذي تلزم السلطات النقدية البنوك التجارية. بالاحتفاظ  به هي 20% (</a:t>
            </a:r>
            <a:r>
              <a:rPr lang="en-US" dirty="0"/>
              <a:t>RRR</a:t>
            </a:r>
            <a:r>
              <a:rPr lang="ar-SA" dirty="0"/>
              <a:t>) يقوم البنك بإقراض 800 ريال لشخص أخر و يحتفظ بالـ200 بشكل نقدي ( نقود سائلة ) وتعتبر ميزانية البنك التجاري لتصبح كالتالي</a:t>
            </a:r>
            <a:r>
              <a:rPr lang="ar-SA" dirty="0" smtClean="0"/>
              <a:t>:</a:t>
            </a:r>
            <a:endParaRPr lang="ar-EG" dirty="0" smtClean="0"/>
          </a:p>
          <a:p>
            <a:pPr algn="r" rtl="1"/>
            <a:endParaRPr lang="ar-EG" dirty="0"/>
          </a:p>
          <a:p>
            <a:pPr algn="r" rtl="1"/>
            <a:endParaRPr lang="ar-EG" dirty="0" smtClean="0"/>
          </a:p>
          <a:p>
            <a:pPr algn="r" rtl="1"/>
            <a:r>
              <a:rPr lang="ar-SA" dirty="0"/>
              <a:t>والذي سيحدث أن هذا المبلغ الجديد 800 الذي أقرضه البنك للشخص سيقوم بإيداعه إما في نفس البنك أو في بنك أخر فلو يتم إيداعه في البنك ( </a:t>
            </a:r>
            <a:r>
              <a:rPr lang="en-US" dirty="0"/>
              <a:t>B</a:t>
            </a:r>
            <a:r>
              <a:rPr lang="ar-SA" dirty="0"/>
              <a:t> ) مثلاً تصبح ميزانية البنك </a:t>
            </a:r>
            <a:r>
              <a:rPr lang="ar-SA" dirty="0" smtClean="0"/>
              <a:t>كالأتي</a:t>
            </a:r>
            <a:endParaRPr lang="en-US" dirty="0"/>
          </a:p>
          <a:p>
            <a:pPr algn="r" rtl="1"/>
            <a:endParaRPr lang="en-US" dirty="0"/>
          </a:p>
          <a:p>
            <a:pPr algn="r" rtl="1"/>
            <a:r>
              <a:rPr lang="ar-SA" dirty="0"/>
              <a:t>والتي يمكن للبنك أن يقوم بإقراضها مع الاحتفاظ بنسبة الاحتياطي القانوني (</a:t>
            </a:r>
            <a:r>
              <a:rPr lang="en-US" dirty="0"/>
              <a:t>RRR</a:t>
            </a:r>
            <a:r>
              <a:rPr lang="ar-SA" dirty="0"/>
              <a:t>) لتصبح الميزانية كالأتي</a:t>
            </a:r>
            <a:r>
              <a:rPr lang="ar-SA" dirty="0" smtClean="0"/>
              <a:t>:</a:t>
            </a:r>
            <a:endParaRPr lang="ar-EG" dirty="0" smtClean="0"/>
          </a:p>
          <a:p>
            <a:pPr algn="r" rtl="1"/>
            <a:endParaRPr lang="ar-EG" dirty="0"/>
          </a:p>
          <a:p>
            <a:pPr algn="r" rtl="1"/>
            <a:endParaRPr lang="ar-EG" dirty="0" smtClean="0"/>
          </a:p>
          <a:p>
            <a:pPr algn="r" rtl="1"/>
            <a:r>
              <a:rPr lang="ar-SA" dirty="0"/>
              <a:t>وهكذا يتم تداول القروض من بنك لأخر . بحيث إذا تتبعنا جملة القروض التي تستطيع البنوك التجارية أن تمنحها يظل نسبة الاحتياطي القانوني مساوية 3000ريال بينما تحتفظ البنوك بمبلغ 1000 ريال وهي قيمة الوديعة الأولى وذلك تبعاً لمضاعف الائتمان اي ان اجمالي الاحتياطي القانوني سيكون مساويا للوديعة الاولية .</a:t>
            </a:r>
            <a:endParaRPr lang="en-US" dirty="0"/>
          </a:p>
          <a:p>
            <a:pPr algn="r" rtl="1"/>
            <a:endParaRPr lang="en-US" dirty="0"/>
          </a:p>
          <a:p>
            <a:pPr algn="r" rtl="1"/>
            <a:endParaRPr lang="ar-EG" dirty="0"/>
          </a:p>
        </p:txBody>
      </p:sp>
      <p:graphicFrame>
        <p:nvGraphicFramePr>
          <p:cNvPr id="4" name="Table 3"/>
          <p:cNvGraphicFramePr>
            <a:graphicFrameLocks noGrp="1"/>
          </p:cNvGraphicFramePr>
          <p:nvPr>
            <p:extLst>
              <p:ext uri="{D42A27DB-BD31-4B8C-83A1-F6EECF244321}">
                <p14:modId xmlns="" xmlns:p14="http://schemas.microsoft.com/office/powerpoint/2010/main" val="1269451112"/>
              </p:ext>
            </p:extLst>
          </p:nvPr>
        </p:nvGraphicFramePr>
        <p:xfrm>
          <a:off x="641445" y="506344"/>
          <a:ext cx="3384360" cy="661214"/>
        </p:xfrm>
        <a:graphic>
          <a:graphicData uri="http://schemas.openxmlformats.org/drawingml/2006/table">
            <a:tbl>
              <a:tblPr rtl="1" firstRow="1" firstCol="1" lastRow="1" lastCol="1" bandRow="1" bandCol="1">
                <a:tableStyleId>{5C22544A-7EE6-4342-B048-85BDC9FD1C3A}</a:tableStyleId>
              </a:tblPr>
              <a:tblGrid>
                <a:gridCol w="1692180"/>
                <a:gridCol w="1692180"/>
              </a:tblGrid>
              <a:tr h="330607">
                <a:tc>
                  <a:txBody>
                    <a:bodyPr/>
                    <a:lstStyle/>
                    <a:p>
                      <a:pPr algn="ctr" rtl="1">
                        <a:spcAft>
                          <a:spcPts val="0"/>
                        </a:spcAft>
                      </a:pPr>
                      <a:r>
                        <a:rPr lang="ar-SA" sz="1400" dirty="0">
                          <a:effectLst/>
                        </a:rPr>
                        <a:t>أصول</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خصوم</a:t>
                      </a:r>
                      <a:endParaRPr lang="en-US" sz="1200">
                        <a:effectLst/>
                        <a:latin typeface="Times New Roman" panose="02020603050405020304" pitchFamily="18" charset="0"/>
                        <a:ea typeface="Times New Roman" panose="02020603050405020304" pitchFamily="18" charset="0"/>
                      </a:endParaRPr>
                    </a:p>
                  </a:txBody>
                  <a:tcPr marL="68580" marR="68580" marT="0" marB="0"/>
                </a:tc>
              </a:tr>
              <a:tr h="330607">
                <a:tc>
                  <a:txBody>
                    <a:bodyPr/>
                    <a:lstStyle/>
                    <a:p>
                      <a:pPr algn="ctr" rtl="1">
                        <a:spcAft>
                          <a:spcPts val="0"/>
                        </a:spcAft>
                      </a:pPr>
                      <a:r>
                        <a:rPr lang="ar-SA" sz="1400">
                          <a:effectLst/>
                        </a:rPr>
                        <a:t>1000 نقدية</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1000 ودائع</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 xmlns:p14="http://schemas.microsoft.com/office/powerpoint/2010/main" val="313057229"/>
              </p:ext>
            </p:extLst>
          </p:nvPr>
        </p:nvGraphicFramePr>
        <p:xfrm>
          <a:off x="690994" y="1866247"/>
          <a:ext cx="2961280" cy="672359"/>
        </p:xfrm>
        <a:graphic>
          <a:graphicData uri="http://schemas.openxmlformats.org/drawingml/2006/table">
            <a:tbl>
              <a:tblPr rtl="1" firstRow="1" firstCol="1" lastRow="1" lastCol="1" bandRow="1" bandCol="1">
                <a:tableStyleId>{5C22544A-7EE6-4342-B048-85BDC9FD1C3A}</a:tableStyleId>
              </a:tblPr>
              <a:tblGrid>
                <a:gridCol w="1664468"/>
                <a:gridCol w="1296812"/>
              </a:tblGrid>
              <a:tr h="224120">
                <a:tc>
                  <a:txBody>
                    <a:bodyPr/>
                    <a:lstStyle/>
                    <a:p>
                      <a:pPr algn="ctr" rtl="1">
                        <a:spcAft>
                          <a:spcPts val="0"/>
                        </a:spcAft>
                      </a:pPr>
                      <a:r>
                        <a:rPr lang="ar-SA" sz="1400" dirty="0">
                          <a:effectLst/>
                        </a:rPr>
                        <a:t>أصول</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خصوم</a:t>
                      </a:r>
                      <a:endParaRPr lang="en-US" sz="1200">
                        <a:effectLst/>
                        <a:latin typeface="Times New Roman" panose="02020603050405020304" pitchFamily="18" charset="0"/>
                        <a:ea typeface="Times New Roman" panose="02020603050405020304" pitchFamily="18" charset="0"/>
                      </a:endParaRPr>
                    </a:p>
                  </a:txBody>
                  <a:tcPr marL="68580" marR="68580" marT="0" marB="0"/>
                </a:tc>
              </a:tr>
              <a:tr h="448239">
                <a:tc>
                  <a:txBody>
                    <a:bodyPr/>
                    <a:lstStyle/>
                    <a:p>
                      <a:pPr algn="ctr" rtl="1">
                        <a:spcAft>
                          <a:spcPts val="0"/>
                        </a:spcAft>
                      </a:pPr>
                      <a:r>
                        <a:rPr lang="ar-SA" sz="1400">
                          <a:effectLst/>
                        </a:rPr>
                        <a:t>200 نقدية</a:t>
                      </a:r>
                      <a:endParaRPr lang="en-US" sz="1200">
                        <a:effectLst/>
                      </a:endParaRPr>
                    </a:p>
                    <a:p>
                      <a:pPr algn="ctr" rtl="1">
                        <a:spcAft>
                          <a:spcPts val="0"/>
                        </a:spcAft>
                      </a:pPr>
                      <a:r>
                        <a:rPr lang="ar-SA" sz="1400">
                          <a:effectLst/>
                        </a:rPr>
                        <a:t>800 قروض</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800" dirty="0">
                          <a:effectLst/>
                        </a:rPr>
                        <a:t> </a:t>
                      </a:r>
                      <a:endParaRPr lang="en-US" sz="1200" dirty="0">
                        <a:effectLst/>
                      </a:endParaRPr>
                    </a:p>
                    <a:p>
                      <a:pPr algn="ctr" rtl="1">
                        <a:spcAft>
                          <a:spcPts val="0"/>
                        </a:spcAft>
                      </a:pPr>
                      <a:r>
                        <a:rPr lang="ar-SA" sz="1400" dirty="0">
                          <a:effectLst/>
                        </a:rPr>
                        <a:t>1000 إيداع</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6" name="Table 5"/>
          <p:cNvGraphicFramePr>
            <a:graphicFrameLocks noGrp="1"/>
          </p:cNvGraphicFramePr>
          <p:nvPr>
            <p:extLst>
              <p:ext uri="{D42A27DB-BD31-4B8C-83A1-F6EECF244321}">
                <p14:modId xmlns="" xmlns:p14="http://schemas.microsoft.com/office/powerpoint/2010/main" val="2062630104"/>
              </p:ext>
            </p:extLst>
          </p:nvPr>
        </p:nvGraphicFramePr>
        <p:xfrm>
          <a:off x="1008705" y="3444891"/>
          <a:ext cx="3084110" cy="468904"/>
        </p:xfrm>
        <a:graphic>
          <a:graphicData uri="http://schemas.openxmlformats.org/drawingml/2006/table">
            <a:tbl>
              <a:tblPr rtl="1" firstRow="1" firstCol="1" lastRow="1" lastCol="1" bandRow="1" bandCol="1">
                <a:tableStyleId>{5C22544A-7EE6-4342-B048-85BDC9FD1C3A}</a:tableStyleId>
              </a:tblPr>
              <a:tblGrid>
                <a:gridCol w="1599416"/>
                <a:gridCol w="1484694"/>
              </a:tblGrid>
              <a:tr h="194832">
                <a:tc>
                  <a:txBody>
                    <a:bodyPr/>
                    <a:lstStyle/>
                    <a:p>
                      <a:pPr algn="ctr" rtl="1">
                        <a:spcAft>
                          <a:spcPts val="0"/>
                        </a:spcAft>
                      </a:pPr>
                      <a:r>
                        <a:rPr lang="ar-SA" sz="1400">
                          <a:effectLst/>
                        </a:rPr>
                        <a:t>أصول</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خصوم</a:t>
                      </a:r>
                      <a:endParaRPr lang="en-US" sz="1200">
                        <a:effectLst/>
                        <a:latin typeface="Times New Roman" panose="02020603050405020304" pitchFamily="18" charset="0"/>
                        <a:ea typeface="Times New Roman" panose="02020603050405020304" pitchFamily="18" charset="0"/>
                      </a:endParaRPr>
                    </a:p>
                  </a:txBody>
                  <a:tcPr marL="68580" marR="68580" marT="0" marB="0"/>
                </a:tc>
              </a:tr>
              <a:tr h="255544">
                <a:tc>
                  <a:txBody>
                    <a:bodyPr/>
                    <a:lstStyle/>
                    <a:p>
                      <a:pPr algn="ctr" rtl="1">
                        <a:spcAft>
                          <a:spcPts val="0"/>
                        </a:spcAft>
                      </a:pPr>
                      <a:r>
                        <a:rPr lang="ar-SA" sz="1400" dirty="0">
                          <a:effectLst/>
                        </a:rPr>
                        <a:t>800 نقدية</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800 ودائع</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7" name="Table 6"/>
          <p:cNvGraphicFramePr>
            <a:graphicFrameLocks noGrp="1"/>
          </p:cNvGraphicFramePr>
          <p:nvPr>
            <p:extLst>
              <p:ext uri="{D42A27DB-BD31-4B8C-83A1-F6EECF244321}">
                <p14:modId xmlns="" xmlns:p14="http://schemas.microsoft.com/office/powerpoint/2010/main" val="2962090574"/>
              </p:ext>
            </p:extLst>
          </p:nvPr>
        </p:nvGraphicFramePr>
        <p:xfrm>
          <a:off x="1611211" y="4467437"/>
          <a:ext cx="2628900" cy="640080"/>
        </p:xfrm>
        <a:graphic>
          <a:graphicData uri="http://schemas.openxmlformats.org/drawingml/2006/table">
            <a:tbl>
              <a:tblPr rtl="1" firstRow="1" firstCol="1" lastRow="1" lastCol="1" bandRow="1" bandCol="1">
                <a:tableStyleId>{5C22544A-7EE6-4342-B048-85BDC9FD1C3A}</a:tableStyleId>
              </a:tblPr>
              <a:tblGrid>
                <a:gridCol w="1363345"/>
                <a:gridCol w="1265555"/>
              </a:tblGrid>
              <a:tr h="0">
                <a:tc>
                  <a:txBody>
                    <a:bodyPr/>
                    <a:lstStyle/>
                    <a:p>
                      <a:pPr algn="ctr" rtl="1">
                        <a:spcAft>
                          <a:spcPts val="0"/>
                        </a:spcAft>
                      </a:pPr>
                      <a:r>
                        <a:rPr lang="ar-SA" sz="1400">
                          <a:effectLst/>
                        </a:rPr>
                        <a:t>أصول</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خصوم</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algn="ctr" rtl="1">
                        <a:spcAft>
                          <a:spcPts val="0"/>
                        </a:spcAft>
                      </a:pPr>
                      <a:r>
                        <a:rPr lang="ar-SA" sz="1400">
                          <a:effectLst/>
                        </a:rPr>
                        <a:t>160 نقدية</a:t>
                      </a:r>
                      <a:endParaRPr lang="en-US" sz="1200">
                        <a:effectLst/>
                      </a:endParaRPr>
                    </a:p>
                    <a:p>
                      <a:pPr algn="ctr" rtl="1">
                        <a:spcAft>
                          <a:spcPts val="0"/>
                        </a:spcAft>
                      </a:pPr>
                      <a:r>
                        <a:rPr lang="ar-SA" sz="1400">
                          <a:effectLst/>
                        </a:rPr>
                        <a:t>640 قروض</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800" dirty="0">
                          <a:effectLst/>
                        </a:rPr>
                        <a:t> </a:t>
                      </a:r>
                      <a:endParaRPr lang="en-US" sz="1200" dirty="0">
                        <a:effectLst/>
                      </a:endParaRPr>
                    </a:p>
                    <a:p>
                      <a:pPr algn="ctr" rtl="1">
                        <a:spcAft>
                          <a:spcPts val="0"/>
                        </a:spcAft>
                      </a:pPr>
                      <a:r>
                        <a:rPr lang="ar-SA" sz="1400" dirty="0">
                          <a:effectLst/>
                        </a:rPr>
                        <a:t>800 ودائع</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8" name="Slide Number Placeholder 7"/>
          <p:cNvSpPr>
            <a:spLocks noGrp="1"/>
          </p:cNvSpPr>
          <p:nvPr>
            <p:ph type="sldNum" sz="quarter" idx="12"/>
          </p:nvPr>
        </p:nvSpPr>
        <p:spPr/>
        <p:txBody>
          <a:bodyPr/>
          <a:lstStyle/>
          <a:p>
            <a:fld id="{6D5AE0BD-262C-40EA-A5A8-94753A6F8EAA}" type="slidenum">
              <a:rPr lang="en-US" smtClean="0"/>
              <a:pPr/>
              <a:t>23</a:t>
            </a:fld>
            <a:endParaRPr lang="en-US"/>
          </a:p>
        </p:txBody>
      </p:sp>
    </p:spTree>
    <p:extLst>
      <p:ext uri="{BB962C8B-B14F-4D97-AF65-F5344CB8AC3E}">
        <p14:creationId xmlns="" xmlns:p14="http://schemas.microsoft.com/office/powerpoint/2010/main" val="8148576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18364"/>
            <a:ext cx="11709778" cy="6400800"/>
          </a:xfrm>
        </p:spPr>
        <p:txBody>
          <a:bodyPr>
            <a:normAutofit fontScale="92500" lnSpcReduction="10000"/>
          </a:bodyPr>
          <a:lstStyle/>
          <a:p>
            <a:pPr algn="r" rtl="1"/>
            <a:r>
              <a:rPr lang="ar-SA" u="sng" dirty="0">
                <a:solidFill>
                  <a:srgbClr val="FF0000"/>
                </a:solidFill>
              </a:rPr>
              <a:t>أي أن البنوك التجارية قد قامت بخلق نقود وودائع تقدر بخمسة أضعاف الوديعة  المبدئية ويمكن استنتاج ذلك من خلال الجدول الأتي</a:t>
            </a:r>
            <a:r>
              <a:rPr lang="ar-SA" u="sng" dirty="0" smtClean="0">
                <a:solidFill>
                  <a:srgbClr val="FF0000"/>
                </a:solidFill>
              </a:rPr>
              <a:t>:</a:t>
            </a:r>
            <a:endParaRPr lang="ar-SA" u="sng" dirty="0">
              <a:solidFill>
                <a:srgbClr val="FF0000"/>
              </a:solidFill>
            </a:endParaRPr>
          </a:p>
          <a:p>
            <a:pPr algn="r" rtl="1"/>
            <a:endParaRPr lang="ar-SA" u="sng" dirty="0" smtClean="0">
              <a:solidFill>
                <a:srgbClr val="FF0000"/>
              </a:solidFill>
            </a:endParaRPr>
          </a:p>
          <a:p>
            <a:pPr algn="r" rtl="1"/>
            <a:endParaRPr lang="ar-EG" u="sng" dirty="0">
              <a:solidFill>
                <a:srgbClr val="FF0000"/>
              </a:solidFill>
            </a:endParaRPr>
          </a:p>
          <a:p>
            <a:pPr algn="r" rtl="1"/>
            <a:endParaRPr lang="ar-EG" u="sng" dirty="0" smtClean="0">
              <a:solidFill>
                <a:srgbClr val="FF0000"/>
              </a:solidFill>
            </a:endParaRPr>
          </a:p>
          <a:p>
            <a:pPr algn="r" rtl="1"/>
            <a:endParaRPr lang="ar-EG" u="sng" dirty="0">
              <a:solidFill>
                <a:srgbClr val="FF0000"/>
              </a:solidFill>
            </a:endParaRPr>
          </a:p>
          <a:p>
            <a:pPr algn="r" rtl="1"/>
            <a:endParaRPr lang="ar-EG" u="sng" dirty="0" smtClean="0">
              <a:solidFill>
                <a:srgbClr val="FF0000"/>
              </a:solidFill>
            </a:endParaRPr>
          </a:p>
          <a:p>
            <a:pPr algn="r" rtl="1"/>
            <a:endParaRPr lang="ar-EG" u="sng" dirty="0">
              <a:solidFill>
                <a:srgbClr val="FF0000"/>
              </a:solidFill>
            </a:endParaRPr>
          </a:p>
          <a:p>
            <a:pPr algn="r" rtl="1"/>
            <a:endParaRPr lang="ar-EG" u="sng" dirty="0" smtClean="0">
              <a:solidFill>
                <a:srgbClr val="FF0000"/>
              </a:solidFill>
            </a:endParaRPr>
          </a:p>
          <a:p>
            <a:pPr marL="0" indent="0" algn="r" rtl="1">
              <a:buNone/>
            </a:pPr>
            <a:r>
              <a:rPr lang="ar-SA" sz="1800" dirty="0"/>
              <a:t>إجمالي المبالغ المودعة   = إجمالي القروض + الوديعة الأولى</a:t>
            </a:r>
            <a:endParaRPr lang="en-US" sz="1800" dirty="0"/>
          </a:p>
          <a:p>
            <a:pPr marL="0" indent="0" algn="r" rtl="1">
              <a:buNone/>
            </a:pPr>
            <a:r>
              <a:rPr lang="en-US" sz="1800" dirty="0"/>
              <a:t>                      1000   +  4000 =        </a:t>
            </a:r>
            <a:r>
              <a:rPr lang="en-US" sz="1800" dirty="0" smtClean="0"/>
              <a:t>5000              </a:t>
            </a:r>
            <a:endParaRPr lang="en-US" sz="1800" dirty="0"/>
          </a:p>
          <a:p>
            <a:pPr marL="0" indent="0" algn="r" rtl="1">
              <a:buNone/>
            </a:pPr>
            <a:r>
              <a:rPr lang="ar-SA" u="sng" dirty="0">
                <a:solidFill>
                  <a:srgbClr val="FF66FF"/>
                </a:solidFill>
              </a:rPr>
              <a:t>مضاعف الائتمان:</a:t>
            </a:r>
            <a:endParaRPr lang="en-US" dirty="0">
              <a:solidFill>
                <a:srgbClr val="FF66FF"/>
              </a:solidFill>
            </a:endParaRPr>
          </a:p>
          <a:p>
            <a:pPr marL="0" indent="0" algn="r" rtl="1">
              <a:buNone/>
            </a:pPr>
            <a:r>
              <a:rPr lang="ar-SA" dirty="0"/>
              <a:t>هو عبارة عن عدد المرات التي يضاعف بها الائتمان المصرفي.</a:t>
            </a:r>
            <a:endParaRPr lang="en-US" dirty="0"/>
          </a:p>
          <a:p>
            <a:pPr marL="0" indent="0" algn="r" rtl="1">
              <a:buNone/>
            </a:pPr>
            <a:r>
              <a:rPr lang="ar-SA" dirty="0"/>
              <a:t> </a:t>
            </a:r>
            <a:r>
              <a:rPr lang="ar-SA" u="sng" dirty="0">
                <a:solidFill>
                  <a:srgbClr val="FF66FF"/>
                </a:solidFill>
              </a:rPr>
              <a:t>يمكن حساب مضاعف الائتمان المصرفي كالأتي</a:t>
            </a:r>
            <a:r>
              <a:rPr lang="ar-SA" dirty="0">
                <a:solidFill>
                  <a:srgbClr val="FF66FF"/>
                </a:solidFill>
              </a:rPr>
              <a:t>:</a:t>
            </a:r>
            <a:endParaRPr lang="en-US" dirty="0">
              <a:solidFill>
                <a:srgbClr val="FF66FF"/>
              </a:solidFill>
            </a:endParaRPr>
          </a:p>
          <a:p>
            <a:pPr marL="0" indent="0" algn="r" rtl="1">
              <a:buNone/>
            </a:pPr>
            <a:r>
              <a:rPr lang="ar-SA" dirty="0"/>
              <a:t> </a:t>
            </a:r>
            <a:r>
              <a:rPr lang="en-US" dirty="0"/>
              <a:t>M</a:t>
            </a:r>
            <a:r>
              <a:rPr lang="ar-SA" dirty="0"/>
              <a:t> =  1/ </a:t>
            </a:r>
            <a:r>
              <a:rPr lang="en-US" dirty="0"/>
              <a:t>RRR</a:t>
            </a:r>
          </a:p>
          <a:p>
            <a:pPr marL="0" indent="0" algn="r" rtl="1">
              <a:buNone/>
            </a:pPr>
            <a:r>
              <a:rPr lang="ar-SA" dirty="0"/>
              <a:t>حيث نسبة الاقتصادي القانوني = </a:t>
            </a:r>
            <a:r>
              <a:rPr lang="en-US" dirty="0" smtClean="0"/>
              <a:t>RRR</a:t>
            </a:r>
            <a:endParaRPr lang="en-US" dirty="0"/>
          </a:p>
          <a:p>
            <a:pPr marL="0" indent="0" algn="r" rtl="1">
              <a:buNone/>
            </a:pPr>
            <a:r>
              <a:rPr lang="ar-SA" dirty="0"/>
              <a:t>ولكن هناك نسبة من الودائع تسحب ولا يتم إيداعها مرة أخرى في البنوك على تستخدم في الاتفاق الاستهلاكي أو أي وجهة أخرى من وجوه الإنفاق وتسمى هذه النسبة (نسبة التسرب) (</a:t>
            </a:r>
            <a:r>
              <a:rPr lang="en-US" dirty="0"/>
              <a:t>L</a:t>
            </a:r>
            <a:r>
              <a:rPr lang="ar-SA" dirty="0"/>
              <a:t>) اي انها النقود خارج الجهاز المصرفي كما نلاحظ يقلل التسرب النقدي من قدرة البنك التجاري على خلق الائتمان </a:t>
            </a:r>
            <a:endParaRPr lang="en-US" dirty="0"/>
          </a:p>
          <a:p>
            <a:pPr algn="r" rtl="1"/>
            <a:endParaRPr lang="en-US" dirty="0">
              <a:solidFill>
                <a:srgbClr val="FF0000"/>
              </a:solidFill>
            </a:endParaRPr>
          </a:p>
          <a:p>
            <a:pPr algn="r" rtl="1"/>
            <a:endParaRPr lang="ar-EG" dirty="0"/>
          </a:p>
        </p:txBody>
      </p:sp>
      <p:graphicFrame>
        <p:nvGraphicFramePr>
          <p:cNvPr id="4" name="Table 3"/>
          <p:cNvGraphicFramePr>
            <a:graphicFrameLocks noGrp="1"/>
          </p:cNvGraphicFramePr>
          <p:nvPr>
            <p:extLst/>
          </p:nvPr>
        </p:nvGraphicFramePr>
        <p:xfrm>
          <a:off x="3275464" y="693782"/>
          <a:ext cx="6017590" cy="2376963"/>
        </p:xfrm>
        <a:graphic>
          <a:graphicData uri="http://schemas.openxmlformats.org/drawingml/2006/table">
            <a:tbl>
              <a:tblPr rtl="1" firstRow="1" firstCol="1" lastRow="1" lastCol="1" bandRow="1" bandCol="1">
                <a:tableStyleId>{5C22544A-7EE6-4342-B048-85BDC9FD1C3A}</a:tableStyleId>
              </a:tblPr>
              <a:tblGrid>
                <a:gridCol w="730132"/>
                <a:gridCol w="1143921"/>
                <a:gridCol w="1271024"/>
                <a:gridCol w="1398126"/>
                <a:gridCol w="1474387"/>
              </a:tblGrid>
              <a:tr h="713089">
                <a:tc>
                  <a:txBody>
                    <a:bodyPr/>
                    <a:lstStyle/>
                    <a:p>
                      <a:pPr algn="ctr" rtl="1">
                        <a:spcAft>
                          <a:spcPts val="0"/>
                        </a:spcAft>
                      </a:pPr>
                      <a:r>
                        <a:rPr lang="ar-SA" sz="500">
                          <a:effectLst/>
                        </a:rPr>
                        <a:t> </a:t>
                      </a:r>
                      <a:endParaRPr lang="en-US" sz="1200">
                        <a:effectLst/>
                      </a:endParaRPr>
                    </a:p>
                    <a:p>
                      <a:pPr algn="ctr" rtl="1">
                        <a:spcAft>
                          <a:spcPts val="0"/>
                        </a:spcAft>
                      </a:pPr>
                      <a:r>
                        <a:rPr lang="ar-SA" sz="1400">
                          <a:effectLst/>
                        </a:rPr>
                        <a:t>رقم البنك</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500">
                          <a:effectLst/>
                        </a:rPr>
                        <a:t> </a:t>
                      </a:r>
                      <a:endParaRPr lang="en-US" sz="1200">
                        <a:effectLst/>
                      </a:endParaRPr>
                    </a:p>
                    <a:p>
                      <a:pPr algn="ctr" rtl="1">
                        <a:spcAft>
                          <a:spcPts val="0"/>
                        </a:spcAft>
                      </a:pPr>
                      <a:r>
                        <a:rPr lang="ar-SA" sz="1400">
                          <a:effectLst/>
                        </a:rPr>
                        <a:t>الودائع بالريال</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500">
                          <a:effectLst/>
                        </a:rPr>
                        <a:t> </a:t>
                      </a:r>
                      <a:endParaRPr lang="en-US" sz="1200">
                        <a:effectLst/>
                      </a:endParaRPr>
                    </a:p>
                    <a:p>
                      <a:pPr algn="ctr" rtl="1">
                        <a:spcAft>
                          <a:spcPts val="0"/>
                        </a:spcAft>
                      </a:pPr>
                      <a:r>
                        <a:rPr lang="ar-SA" sz="1400">
                          <a:effectLst/>
                        </a:rPr>
                        <a:t>القروض بالريال</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الاحتياطي القانوني بالريال</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نسبة الاحتياطي القانوني </a:t>
                      </a:r>
                      <a:r>
                        <a:rPr lang="en-US" sz="1400">
                          <a:effectLst/>
                        </a:rPr>
                        <a:t>RRR</a:t>
                      </a:r>
                      <a:endParaRPr lang="en-US" sz="1200">
                        <a:effectLst/>
                        <a:latin typeface="Times New Roman" panose="02020603050405020304" pitchFamily="18" charset="0"/>
                        <a:ea typeface="Times New Roman" panose="02020603050405020304" pitchFamily="18" charset="0"/>
                      </a:endParaRPr>
                    </a:p>
                  </a:txBody>
                  <a:tcPr marL="68580" marR="68580" marT="0" marB="0"/>
                </a:tc>
              </a:tr>
              <a:tr h="1426178">
                <a:tc>
                  <a:txBody>
                    <a:bodyPr/>
                    <a:lstStyle/>
                    <a:p>
                      <a:pPr algn="ctr" rtl="1">
                        <a:spcAft>
                          <a:spcPts val="0"/>
                        </a:spcAft>
                      </a:pPr>
                      <a:r>
                        <a:rPr lang="en-US" sz="1400">
                          <a:effectLst/>
                        </a:rPr>
                        <a:t>A</a:t>
                      </a:r>
                      <a:endParaRPr lang="en-US" sz="1200">
                        <a:effectLst/>
                      </a:endParaRPr>
                    </a:p>
                    <a:p>
                      <a:pPr algn="ctr" rtl="1">
                        <a:spcAft>
                          <a:spcPts val="0"/>
                        </a:spcAft>
                      </a:pPr>
                      <a:r>
                        <a:rPr lang="en-US" sz="1400">
                          <a:effectLst/>
                        </a:rPr>
                        <a:t>B</a:t>
                      </a:r>
                      <a:endParaRPr lang="en-US" sz="1200">
                        <a:effectLst/>
                      </a:endParaRPr>
                    </a:p>
                    <a:p>
                      <a:pPr algn="ctr" rtl="1">
                        <a:spcAft>
                          <a:spcPts val="0"/>
                        </a:spcAft>
                      </a:pPr>
                      <a:r>
                        <a:rPr lang="en-US" sz="1400">
                          <a:effectLst/>
                        </a:rPr>
                        <a:t>C</a:t>
                      </a:r>
                      <a:endParaRPr lang="en-US" sz="1200">
                        <a:effectLst/>
                      </a:endParaRPr>
                    </a:p>
                    <a:p>
                      <a:pPr algn="ctr" rtl="1">
                        <a:spcAft>
                          <a:spcPts val="0"/>
                        </a:spcAft>
                      </a:pPr>
                      <a:r>
                        <a:rPr lang="en-US" sz="1400">
                          <a:effectLst/>
                        </a:rPr>
                        <a:t>D</a:t>
                      </a:r>
                      <a:endParaRPr lang="en-US" sz="1200">
                        <a:effectLst/>
                      </a:endParaRPr>
                    </a:p>
                    <a:p>
                      <a:pPr algn="ctr" rtl="1">
                        <a:spcAft>
                          <a:spcPts val="0"/>
                        </a:spcAft>
                      </a:pPr>
                      <a:r>
                        <a:rPr lang="ar-SA" sz="1400">
                          <a:effectLst/>
                        </a:rPr>
                        <a:t>........</a:t>
                      </a:r>
                      <a:endParaRPr lang="en-US" sz="1200">
                        <a:effectLst/>
                      </a:endParaRPr>
                    </a:p>
                    <a:p>
                      <a:pPr algn="ctr" rtl="1">
                        <a:spcAft>
                          <a:spcPts val="0"/>
                        </a:spcAft>
                      </a:pPr>
                      <a:r>
                        <a:rPr lang="ar-SA" sz="1400">
                          <a:effectLst/>
                        </a:rPr>
                        <a: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1000</a:t>
                      </a:r>
                      <a:endParaRPr lang="en-US" sz="1200">
                        <a:effectLst/>
                      </a:endParaRPr>
                    </a:p>
                    <a:p>
                      <a:pPr algn="ctr" rtl="1">
                        <a:spcAft>
                          <a:spcPts val="0"/>
                        </a:spcAft>
                      </a:pPr>
                      <a:r>
                        <a:rPr lang="ar-SA" sz="1400">
                          <a:effectLst/>
                        </a:rPr>
                        <a:t>800</a:t>
                      </a:r>
                      <a:endParaRPr lang="en-US" sz="1200">
                        <a:effectLst/>
                      </a:endParaRPr>
                    </a:p>
                    <a:p>
                      <a:pPr algn="ctr" rtl="1">
                        <a:spcAft>
                          <a:spcPts val="0"/>
                        </a:spcAft>
                      </a:pPr>
                      <a:r>
                        <a:rPr lang="ar-SA" sz="1400">
                          <a:effectLst/>
                        </a:rPr>
                        <a:t>640</a:t>
                      </a:r>
                      <a:endParaRPr lang="en-US" sz="1200">
                        <a:effectLst/>
                      </a:endParaRPr>
                    </a:p>
                    <a:p>
                      <a:pPr algn="ctr" rtl="1">
                        <a:spcAft>
                          <a:spcPts val="0"/>
                        </a:spcAft>
                      </a:pPr>
                      <a:r>
                        <a:rPr lang="ar-SA" sz="1400">
                          <a:effectLst/>
                        </a:rPr>
                        <a:t>512</a:t>
                      </a:r>
                      <a:endParaRPr lang="en-US" sz="1200">
                        <a:effectLst/>
                      </a:endParaRPr>
                    </a:p>
                    <a:p>
                      <a:pPr algn="ctr" rtl="1">
                        <a:spcAft>
                          <a:spcPts val="0"/>
                        </a:spcAft>
                      </a:pPr>
                      <a:r>
                        <a:rPr lang="ar-SA" sz="1400">
                          <a:effectLst/>
                        </a:rPr>
                        <a:t>........</a:t>
                      </a:r>
                      <a:endParaRPr lang="en-US" sz="1200">
                        <a:effectLst/>
                      </a:endParaRPr>
                    </a:p>
                    <a:p>
                      <a:pPr algn="ctr" rtl="1">
                        <a:spcAft>
                          <a:spcPts val="0"/>
                        </a:spcAft>
                      </a:pPr>
                      <a:r>
                        <a:rPr lang="ar-SA" sz="1400">
                          <a:effectLst/>
                        </a:rPr>
                        <a: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800</a:t>
                      </a:r>
                      <a:endParaRPr lang="en-US" sz="1200">
                        <a:effectLst/>
                      </a:endParaRPr>
                    </a:p>
                    <a:p>
                      <a:pPr algn="ctr" rtl="1">
                        <a:spcAft>
                          <a:spcPts val="0"/>
                        </a:spcAft>
                      </a:pPr>
                      <a:r>
                        <a:rPr lang="ar-SA" sz="1400">
                          <a:effectLst/>
                        </a:rPr>
                        <a:t>640</a:t>
                      </a:r>
                      <a:endParaRPr lang="en-US" sz="1200">
                        <a:effectLst/>
                      </a:endParaRPr>
                    </a:p>
                    <a:p>
                      <a:pPr algn="ctr" rtl="1">
                        <a:spcAft>
                          <a:spcPts val="0"/>
                        </a:spcAft>
                      </a:pPr>
                      <a:r>
                        <a:rPr lang="ar-SA" sz="1400">
                          <a:effectLst/>
                        </a:rPr>
                        <a:t>512</a:t>
                      </a:r>
                      <a:endParaRPr lang="en-US" sz="1200">
                        <a:effectLst/>
                      </a:endParaRPr>
                    </a:p>
                    <a:p>
                      <a:pPr algn="ctr" rtl="1">
                        <a:spcAft>
                          <a:spcPts val="0"/>
                        </a:spcAft>
                      </a:pPr>
                      <a:r>
                        <a:rPr lang="ar-SA" sz="1400">
                          <a:effectLst/>
                        </a:rPr>
                        <a:t>409،6</a:t>
                      </a:r>
                      <a:endParaRPr lang="en-US" sz="1200">
                        <a:effectLst/>
                      </a:endParaRPr>
                    </a:p>
                    <a:p>
                      <a:pPr algn="ctr" rtl="1">
                        <a:spcAft>
                          <a:spcPts val="0"/>
                        </a:spcAft>
                      </a:pPr>
                      <a:r>
                        <a:rPr lang="ar-SA" sz="1400">
                          <a:effectLst/>
                        </a:rPr>
                        <a:t>........</a:t>
                      </a:r>
                      <a:endParaRPr lang="en-US" sz="1200">
                        <a:effectLst/>
                      </a:endParaRPr>
                    </a:p>
                    <a:p>
                      <a:pPr algn="ctr" rtl="1">
                        <a:spcAft>
                          <a:spcPts val="0"/>
                        </a:spcAft>
                      </a:pPr>
                      <a:r>
                        <a:rPr lang="ar-SA" sz="1400">
                          <a:effectLst/>
                        </a:rPr>
                        <a: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200</a:t>
                      </a:r>
                      <a:endParaRPr lang="en-US" sz="1200">
                        <a:effectLst/>
                      </a:endParaRPr>
                    </a:p>
                    <a:p>
                      <a:pPr algn="ctr" rtl="1">
                        <a:spcAft>
                          <a:spcPts val="0"/>
                        </a:spcAft>
                      </a:pPr>
                      <a:r>
                        <a:rPr lang="ar-SA" sz="1400">
                          <a:effectLst/>
                        </a:rPr>
                        <a:t>160</a:t>
                      </a:r>
                      <a:endParaRPr lang="en-US" sz="1200">
                        <a:effectLst/>
                      </a:endParaRPr>
                    </a:p>
                    <a:p>
                      <a:pPr algn="ctr" rtl="1">
                        <a:spcAft>
                          <a:spcPts val="0"/>
                        </a:spcAft>
                      </a:pPr>
                      <a:r>
                        <a:rPr lang="ar-SA" sz="1400">
                          <a:effectLst/>
                        </a:rPr>
                        <a:t>128</a:t>
                      </a:r>
                      <a:endParaRPr lang="en-US" sz="1200">
                        <a:effectLst/>
                      </a:endParaRPr>
                    </a:p>
                    <a:p>
                      <a:pPr algn="ctr" rtl="1">
                        <a:spcAft>
                          <a:spcPts val="0"/>
                        </a:spcAft>
                      </a:pPr>
                      <a:r>
                        <a:rPr lang="ar-SA" sz="1400">
                          <a:effectLst/>
                        </a:rPr>
                        <a:t>102،4</a:t>
                      </a:r>
                      <a:endParaRPr lang="en-US" sz="1200">
                        <a:effectLst/>
                      </a:endParaRPr>
                    </a:p>
                    <a:p>
                      <a:pPr algn="ctr" rtl="1">
                        <a:spcAft>
                          <a:spcPts val="0"/>
                        </a:spcAft>
                      </a:pPr>
                      <a:r>
                        <a:rPr lang="ar-SA" sz="1400">
                          <a:effectLst/>
                        </a:rPr>
                        <a:t>........</a:t>
                      </a:r>
                      <a:endParaRPr lang="en-US" sz="1200">
                        <a:effectLst/>
                      </a:endParaRPr>
                    </a:p>
                    <a:p>
                      <a:pPr algn="ctr" rtl="1">
                        <a:spcAft>
                          <a:spcPts val="0"/>
                        </a:spcAft>
                      </a:pPr>
                      <a:r>
                        <a:rPr lang="ar-SA" sz="1400">
                          <a:effectLst/>
                        </a:rPr>
                        <a: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20%</a:t>
                      </a:r>
                      <a:endParaRPr lang="en-US" sz="1200">
                        <a:effectLst/>
                      </a:endParaRPr>
                    </a:p>
                    <a:p>
                      <a:pPr algn="ctr" rtl="1">
                        <a:spcAft>
                          <a:spcPts val="0"/>
                        </a:spcAft>
                      </a:pPr>
                      <a:r>
                        <a:rPr lang="ar-SA" sz="1400">
                          <a:effectLst/>
                        </a:rPr>
                        <a:t>20%</a:t>
                      </a:r>
                      <a:endParaRPr lang="en-US" sz="1200">
                        <a:effectLst/>
                      </a:endParaRPr>
                    </a:p>
                    <a:p>
                      <a:pPr algn="ctr" rtl="1">
                        <a:spcAft>
                          <a:spcPts val="0"/>
                        </a:spcAft>
                      </a:pPr>
                      <a:r>
                        <a:rPr lang="ar-SA" sz="1400">
                          <a:effectLst/>
                        </a:rPr>
                        <a:t>20%</a:t>
                      </a:r>
                      <a:endParaRPr lang="en-US" sz="1200">
                        <a:effectLst/>
                      </a:endParaRPr>
                    </a:p>
                    <a:p>
                      <a:pPr algn="ctr" rtl="1">
                        <a:spcAft>
                          <a:spcPts val="0"/>
                        </a:spcAft>
                      </a:pPr>
                      <a:r>
                        <a:rPr lang="ar-SA" sz="1400">
                          <a:effectLst/>
                        </a:rPr>
                        <a:t>20%</a:t>
                      </a:r>
                      <a:endParaRPr lang="en-US" sz="1200">
                        <a:effectLst/>
                      </a:endParaRPr>
                    </a:p>
                    <a:p>
                      <a:pPr algn="ctr" rtl="1">
                        <a:spcAft>
                          <a:spcPts val="0"/>
                        </a:spcAft>
                      </a:pPr>
                      <a:r>
                        <a:rPr lang="ar-SA" sz="1400">
                          <a:effectLst/>
                        </a:rPr>
                        <a:t>20%</a:t>
                      </a:r>
                      <a:endParaRPr lang="en-US" sz="1200">
                        <a:effectLst/>
                      </a:endParaRPr>
                    </a:p>
                    <a:p>
                      <a:pPr algn="ctr" rtl="1">
                        <a:spcAft>
                          <a:spcPts val="0"/>
                        </a:spcAft>
                      </a:pPr>
                      <a:r>
                        <a:rPr lang="ar-SA" sz="1400">
                          <a:effectLst/>
                        </a:rPr>
                        <a:t>20%</a:t>
                      </a:r>
                      <a:endParaRPr lang="en-US" sz="1200">
                        <a:effectLst/>
                        <a:latin typeface="Times New Roman" panose="02020603050405020304" pitchFamily="18" charset="0"/>
                        <a:ea typeface="Times New Roman" panose="02020603050405020304" pitchFamily="18" charset="0"/>
                      </a:endParaRPr>
                    </a:p>
                  </a:txBody>
                  <a:tcPr marL="68580" marR="68580" marT="0" marB="0"/>
                </a:tc>
              </a:tr>
              <a:tr h="237696">
                <a:tc>
                  <a:txBody>
                    <a:bodyPr/>
                    <a:lstStyle/>
                    <a:p>
                      <a:pPr algn="ctr" rtl="1">
                        <a:spcAft>
                          <a:spcPts val="0"/>
                        </a:spcAft>
                      </a:pPr>
                      <a:r>
                        <a:rPr lang="en-US" sz="14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5000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4000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1000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24</a:t>
            </a:fld>
            <a:endParaRPr lang="en-US"/>
          </a:p>
        </p:txBody>
      </p:sp>
    </p:spTree>
    <p:extLst>
      <p:ext uri="{BB962C8B-B14F-4D97-AF65-F5344CB8AC3E}">
        <p14:creationId xmlns="" xmlns:p14="http://schemas.microsoft.com/office/powerpoint/2010/main" val="2270571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3" y="232012"/>
            <a:ext cx="11723426" cy="6387152"/>
          </a:xfrm>
        </p:spPr>
        <p:txBody>
          <a:bodyPr>
            <a:normAutofit fontScale="92500" lnSpcReduction="20000"/>
          </a:bodyPr>
          <a:lstStyle/>
          <a:p>
            <a:pPr marL="0" indent="0" algn="r" rtl="1">
              <a:buNone/>
            </a:pPr>
            <a:r>
              <a:rPr lang="ar-SA" u="sng" dirty="0">
                <a:solidFill>
                  <a:srgbClr val="FF66FF"/>
                </a:solidFill>
              </a:rPr>
              <a:t>ويمكن تعرفيها كالأتي</a:t>
            </a:r>
            <a:r>
              <a:rPr lang="ar-SA" dirty="0">
                <a:solidFill>
                  <a:srgbClr val="FF66FF"/>
                </a:solidFill>
              </a:rPr>
              <a:t>:</a:t>
            </a:r>
            <a:endParaRPr lang="en-US" dirty="0">
              <a:solidFill>
                <a:srgbClr val="FF66FF"/>
              </a:solidFill>
            </a:endParaRPr>
          </a:p>
          <a:p>
            <a:pPr marL="0" indent="0" algn="r" rtl="1">
              <a:buNone/>
            </a:pPr>
            <a:r>
              <a:rPr lang="ar-SA" dirty="0"/>
              <a:t>نسبة المبالغ التي لا تودع مرة أخرى في البنوك ومن ثم تتغير مضاعف الائتمان ليصبح </a:t>
            </a:r>
            <a:endParaRPr lang="en-US" dirty="0"/>
          </a:p>
          <a:p>
            <a:pPr marL="0" indent="0" algn="r" rtl="1">
              <a:buNone/>
            </a:pPr>
            <a:r>
              <a:rPr lang="ar-SA" dirty="0"/>
              <a:t>    </a:t>
            </a:r>
            <a:r>
              <a:rPr lang="en-US" dirty="0"/>
              <a:t>M</a:t>
            </a:r>
            <a:r>
              <a:rPr lang="ar-SA" dirty="0"/>
              <a:t> =  1/</a:t>
            </a:r>
            <a:r>
              <a:rPr lang="en-US" dirty="0"/>
              <a:t> L + RRR</a:t>
            </a:r>
            <a:r>
              <a:rPr lang="ar-SA" dirty="0"/>
              <a:t>  </a:t>
            </a:r>
            <a:endParaRPr lang="en-US" dirty="0"/>
          </a:p>
          <a:p>
            <a:pPr marL="0" indent="0" algn="r" rtl="1">
              <a:buNone/>
            </a:pPr>
            <a:r>
              <a:rPr lang="ar-SA" dirty="0"/>
              <a:t>حيث نسبة التسرب = </a:t>
            </a:r>
            <a:r>
              <a:rPr lang="en-US" dirty="0" smtClean="0"/>
              <a:t>L</a:t>
            </a:r>
            <a:endParaRPr lang="en-US" dirty="0"/>
          </a:p>
          <a:p>
            <a:pPr algn="r" rtl="1"/>
            <a:r>
              <a:rPr lang="ar-SA" dirty="0">
                <a:solidFill>
                  <a:srgbClr val="FF0000"/>
                </a:solidFill>
              </a:rPr>
              <a:t>مثال:</a:t>
            </a:r>
            <a:endParaRPr lang="en-US" dirty="0">
              <a:solidFill>
                <a:srgbClr val="FF0000"/>
              </a:solidFill>
            </a:endParaRPr>
          </a:p>
          <a:p>
            <a:pPr marL="0" indent="0" algn="r" rtl="1">
              <a:buNone/>
            </a:pPr>
            <a:r>
              <a:rPr lang="ar-SA" dirty="0"/>
              <a:t>في المثال السابق كما هو مضاعف الائتمان علماً بأن نسبة التسرب = 5%</a:t>
            </a:r>
            <a:endParaRPr lang="en-US" dirty="0"/>
          </a:p>
          <a:p>
            <a:pPr marL="0" indent="0" algn="r" rtl="1">
              <a:buNone/>
            </a:pPr>
            <a:r>
              <a:rPr lang="en-US" dirty="0"/>
              <a:t>M</a:t>
            </a:r>
            <a:r>
              <a:rPr lang="ar-SA" dirty="0"/>
              <a:t> =  1/</a:t>
            </a:r>
            <a:r>
              <a:rPr lang="en-US" dirty="0"/>
              <a:t> L + RRR</a:t>
            </a:r>
            <a:r>
              <a:rPr lang="ar-SA" dirty="0"/>
              <a:t>  </a:t>
            </a:r>
            <a:endParaRPr lang="en-US" dirty="0"/>
          </a:p>
          <a:p>
            <a:pPr marL="0" indent="0" algn="r" rtl="1">
              <a:buNone/>
            </a:pPr>
            <a:r>
              <a:rPr lang="en-US" dirty="0"/>
              <a:t>M</a:t>
            </a:r>
            <a:r>
              <a:rPr lang="ar-SA" dirty="0"/>
              <a:t> = 1 /</a:t>
            </a:r>
            <a:r>
              <a:rPr lang="en-US" dirty="0"/>
              <a:t>20%+5%</a:t>
            </a:r>
            <a:r>
              <a:rPr lang="ar-SA" dirty="0"/>
              <a:t> = </a:t>
            </a:r>
            <a:r>
              <a:rPr lang="en-US" dirty="0"/>
              <a:t>25%</a:t>
            </a:r>
            <a:r>
              <a:rPr lang="ar-SA" dirty="0"/>
              <a:t> = </a:t>
            </a:r>
            <a:r>
              <a:rPr lang="en-US" dirty="0"/>
              <a:t>4</a:t>
            </a:r>
            <a:r>
              <a:rPr lang="ar-SA" dirty="0"/>
              <a:t>            </a:t>
            </a:r>
            <a:endParaRPr lang="en-US" dirty="0"/>
          </a:p>
          <a:p>
            <a:pPr marL="0" indent="0" algn="r" rtl="1">
              <a:buNone/>
            </a:pPr>
            <a:r>
              <a:rPr lang="ar-SA" dirty="0"/>
              <a:t>ويكون إجمالي الودائع = الوديعة الأولى × مضاعف الائتمان</a:t>
            </a:r>
            <a:endParaRPr lang="en-US" dirty="0"/>
          </a:p>
          <a:p>
            <a:pPr marL="0" indent="0" algn="r" rtl="1">
              <a:buNone/>
            </a:pPr>
            <a:r>
              <a:rPr lang="en-US" dirty="0"/>
              <a:t>4000            </a:t>
            </a:r>
            <a:r>
              <a:rPr lang="ar-SA" dirty="0"/>
              <a:t>  =       </a:t>
            </a:r>
            <a:r>
              <a:rPr lang="en-US" dirty="0"/>
              <a:t>1000</a:t>
            </a:r>
            <a:r>
              <a:rPr lang="ar-SA" dirty="0"/>
              <a:t>× </a:t>
            </a:r>
            <a:r>
              <a:rPr lang="en-US" dirty="0"/>
              <a:t>4</a:t>
            </a:r>
          </a:p>
          <a:p>
            <a:pPr marL="0" indent="0" algn="r" rtl="1">
              <a:buNone/>
            </a:pPr>
            <a:r>
              <a:rPr lang="ar-SA" dirty="0"/>
              <a:t>وإجمالي القروض = إجمالي الودائع – الوديعة الأولى</a:t>
            </a:r>
            <a:endParaRPr lang="en-US" dirty="0"/>
          </a:p>
          <a:p>
            <a:pPr marL="0" indent="0" algn="r" rtl="1">
              <a:buNone/>
            </a:pPr>
            <a:r>
              <a:rPr lang="ar-SA" dirty="0"/>
              <a:t>                                   4000  -    1000   = 3000</a:t>
            </a:r>
            <a:endParaRPr lang="en-US" dirty="0"/>
          </a:p>
          <a:p>
            <a:pPr marL="0" indent="0" algn="r" rtl="1">
              <a:buNone/>
            </a:pPr>
            <a:r>
              <a:rPr lang="ar-SA" dirty="0"/>
              <a:t>بينما يكون إجمالي النقود  =  إجمالي الودائع + الوديعة الأولى</a:t>
            </a:r>
            <a:endParaRPr lang="en-US" dirty="0"/>
          </a:p>
          <a:p>
            <a:pPr marL="0" indent="0" algn="r" rtl="1">
              <a:buNone/>
            </a:pPr>
            <a:r>
              <a:rPr lang="ar-SA" dirty="0"/>
              <a:t>                                        4000       +  1000          = 5000 </a:t>
            </a:r>
            <a:endParaRPr lang="en-US" dirty="0"/>
          </a:p>
          <a:p>
            <a:pPr algn="r" rtl="1"/>
            <a:r>
              <a:rPr lang="ar-SA" dirty="0">
                <a:solidFill>
                  <a:srgbClr val="FF66FF"/>
                </a:solidFill>
              </a:rPr>
              <a:t>العوامل المؤثرة في مضاعف الائتمان :</a:t>
            </a:r>
            <a:endParaRPr lang="en-US" dirty="0">
              <a:solidFill>
                <a:srgbClr val="FF66FF"/>
              </a:solidFill>
            </a:endParaRPr>
          </a:p>
          <a:p>
            <a:pPr marL="342900" lvl="0" indent="-342900" algn="r" rtl="1">
              <a:buFont typeface="+mj-lt"/>
              <a:buAutoNum type="arabicPeriod"/>
            </a:pPr>
            <a:r>
              <a:rPr lang="ar-SA" dirty="0"/>
              <a:t>نسبة الاحتياطي القانوني  علاقة عكسية</a:t>
            </a:r>
            <a:endParaRPr lang="en-US" dirty="0"/>
          </a:p>
          <a:p>
            <a:pPr marL="342900" lvl="0" indent="-342900" algn="r" rtl="1">
              <a:buFont typeface="+mj-lt"/>
              <a:buAutoNum type="arabicPeriod"/>
            </a:pPr>
            <a:r>
              <a:rPr lang="ar-SA" dirty="0"/>
              <a:t>نسبة التسرب   </a:t>
            </a:r>
            <a:r>
              <a:rPr lang="ar-SA" dirty="0" smtClean="0"/>
              <a:t> </a:t>
            </a:r>
            <a:r>
              <a:rPr lang="ar-SA" dirty="0"/>
              <a:t>علاقة عكسية</a:t>
            </a:r>
            <a:endParaRPr lang="en-US" dirty="0"/>
          </a:p>
          <a:p>
            <a:pPr marL="342900" lvl="0" indent="-342900" algn="r" rtl="1">
              <a:buFont typeface="+mj-lt"/>
              <a:buAutoNum type="arabicPeriod"/>
            </a:pPr>
            <a:r>
              <a:rPr lang="ar-SA" dirty="0"/>
              <a:t>التغير في العادات المصرفية كلما تغيرت نحو خفض الإنفاق وزيادة الودائع يزداد المضاعف.</a:t>
            </a:r>
            <a:endParaRPr lang="en-US" dirty="0"/>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25</a:t>
            </a:fld>
            <a:endParaRPr lang="en-US"/>
          </a:p>
        </p:txBody>
      </p:sp>
    </p:spTree>
    <p:extLst>
      <p:ext uri="{BB962C8B-B14F-4D97-AF65-F5344CB8AC3E}">
        <p14:creationId xmlns="" xmlns:p14="http://schemas.microsoft.com/office/powerpoint/2010/main" val="19903853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MC900423553[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32013" y="5165677"/>
            <a:ext cx="1627603" cy="1453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232013" y="232012"/>
            <a:ext cx="11709778" cy="6387152"/>
          </a:xfrm>
        </p:spPr>
        <p:txBody>
          <a:bodyPr>
            <a:normAutofit/>
          </a:bodyPr>
          <a:lstStyle/>
          <a:p>
            <a:pPr algn="r" rtl="1"/>
            <a:r>
              <a:rPr lang="ar-SA" u="sng" dirty="0"/>
              <a:t>نستنتج مما سبق: </a:t>
            </a:r>
            <a:endParaRPr lang="en-US" dirty="0"/>
          </a:p>
          <a:p>
            <a:pPr marL="342900" lvl="0" indent="-342900" algn="r" rtl="1">
              <a:buFont typeface="+mj-lt"/>
              <a:buAutoNum type="arabicPeriod"/>
            </a:pPr>
            <a:r>
              <a:rPr lang="ar-SA" dirty="0"/>
              <a:t>.أن الاحتياطي الجزئي شرط ضروري لخلق نقود الودائع، والودائع المشتقة </a:t>
            </a:r>
            <a:endParaRPr lang="en-US" dirty="0"/>
          </a:p>
          <a:p>
            <a:pPr marL="342900" lvl="0" indent="-342900" algn="r" rtl="1">
              <a:buFont typeface="+mj-lt"/>
              <a:buAutoNum type="arabicPeriod"/>
            </a:pPr>
            <a:r>
              <a:rPr lang="ar-SA" dirty="0"/>
              <a:t>تتوقف قدرة البنك علي منح الائتمان علي نسبة الإحتياطي القانوني (ررر) وترتبط بها بعلاقة عكسية، فكلما إنخفضت هذه النسبة زادت قدرة البنك علي منح الائتمان، والعكس صحيح.</a:t>
            </a:r>
            <a:endParaRPr lang="en-US" dirty="0"/>
          </a:p>
          <a:p>
            <a:pPr marL="342900" lvl="0" indent="-342900" algn="r" rtl="1">
              <a:buFont typeface="+mj-lt"/>
              <a:buAutoNum type="arabicPeriod"/>
            </a:pPr>
            <a:r>
              <a:rPr lang="ar-SA" dirty="0"/>
              <a:t>للوديعة الأولية (ع) دور في مضاعفة خلق الودائع المشتقة ومنح الائتمان، فكلما زادت الوديعة الأولية زادت قدرة البنك علي خلق الائتمان، والعكس صحيح</a:t>
            </a:r>
            <a:r>
              <a:rPr lang="ar-SA" dirty="0" smtClean="0"/>
              <a:t>.</a:t>
            </a:r>
            <a:endParaRPr lang="en-US" dirty="0"/>
          </a:p>
          <a:p>
            <a:pPr marL="0" indent="0" algn="r" rtl="1">
              <a:buNone/>
            </a:pPr>
            <a:r>
              <a:rPr lang="ar-SA" b="1" u="sng" dirty="0">
                <a:solidFill>
                  <a:srgbClr val="0070C0"/>
                </a:solidFill>
              </a:rPr>
              <a:t>نتائج مهمة عن </a:t>
            </a:r>
            <a:r>
              <a:rPr lang="ar-SA" b="1" u="sng" dirty="0" smtClean="0">
                <a:solidFill>
                  <a:srgbClr val="0070C0"/>
                </a:solidFill>
              </a:rPr>
              <a:t>الودائع</a:t>
            </a:r>
            <a:endParaRPr lang="en-US" dirty="0">
              <a:solidFill>
                <a:srgbClr val="0070C0"/>
              </a:solidFill>
            </a:endParaRPr>
          </a:p>
          <a:p>
            <a:pPr marL="0" indent="0" algn="r" rtl="1">
              <a:buNone/>
            </a:pPr>
            <a:r>
              <a:rPr lang="en-US" dirty="0"/>
              <a:t>    </a:t>
            </a:r>
            <a:r>
              <a:rPr lang="ar-SA" dirty="0"/>
              <a:t>مع بقاء العوامل الأخرى علي حالها :</a:t>
            </a:r>
            <a:endParaRPr lang="en-US" dirty="0"/>
          </a:p>
          <a:p>
            <a:pPr marL="342900" lvl="0" indent="-342900" algn="r" rtl="1">
              <a:buFont typeface="+mj-lt"/>
              <a:buAutoNum type="arabicPeriod"/>
            </a:pPr>
            <a:r>
              <a:rPr lang="ar-SA" dirty="0"/>
              <a:t>كلما إنخفضت الودائع غيرالجارية أوالإدخارية وكلما إرتفعت الودائع الجارية في الوقت نفسه زادت قدرة البنك علي منح الائتمان( لأنه عادة لا يتم إستخدام الودائع غير الجارية في منح الائتمان)</a:t>
            </a:r>
            <a:r>
              <a:rPr lang="en-US" dirty="0"/>
              <a:t>.</a:t>
            </a:r>
          </a:p>
          <a:p>
            <a:pPr marL="342900" lvl="0" indent="-342900" algn="r" rtl="1">
              <a:buFont typeface="+mj-lt"/>
              <a:buAutoNum type="arabicPeriod"/>
            </a:pPr>
            <a:r>
              <a:rPr lang="en-US" dirty="0"/>
              <a:t>. </a:t>
            </a:r>
            <a:r>
              <a:rPr lang="ar-SA" dirty="0"/>
              <a:t>كلما زادت النقود المتداولة خارج الجهاز المصرفي ( نسبة التسرب) إنخفضت قدرة البنوك علي منح الائتمان </a:t>
            </a:r>
            <a:endParaRPr lang="en-US" dirty="0"/>
          </a:p>
          <a:p>
            <a:pPr marL="342900" lvl="0" indent="-342900" algn="r" rtl="1">
              <a:buFont typeface="+mj-lt"/>
              <a:buAutoNum type="arabicPeriod"/>
            </a:pPr>
            <a:r>
              <a:rPr lang="ar-SA" dirty="0"/>
              <a:t>كلما إنخفض سعر الفائدة علي الودائع غير الجارية زاد الطلب علي الودائع الجارية، وزاد حجم النقود المتداولة خارج الجهاز المصرفي</a:t>
            </a:r>
            <a:r>
              <a:rPr lang="en-US" dirty="0"/>
              <a:t>.</a:t>
            </a:r>
          </a:p>
          <a:p>
            <a:pPr marL="342900" lvl="0" indent="-342900" algn="r" rtl="1">
              <a:buFont typeface="+mj-lt"/>
              <a:buAutoNum type="arabicPeriod"/>
            </a:pPr>
            <a:r>
              <a:rPr lang="ar-SA" dirty="0"/>
              <a:t>كلما إنخفض العائد علي الإستثمارارتفع حجم الودائع في البنوك ، خاصة الودائع غيرالجارية والعكس صحيح .</a:t>
            </a:r>
            <a:endParaRPr lang="en-US" dirty="0"/>
          </a:p>
          <a:p>
            <a:pPr marL="342900" lvl="0" indent="-342900" algn="r" rtl="1">
              <a:buFont typeface="+mj-lt"/>
              <a:buAutoNum type="arabicPeriod"/>
            </a:pPr>
            <a:r>
              <a:rPr lang="ar-SA" dirty="0"/>
              <a:t> كلما إنخفض العائد علي الودائع غير الجارية (أو الإدخارية) زادت الودائع الجارية ، التي تحت الطلب، أو زادت النقود </a:t>
            </a:r>
            <a:r>
              <a:rPr lang="ar-SA" dirty="0" smtClean="0"/>
              <a:t>المتداولة </a:t>
            </a:r>
            <a:r>
              <a:rPr lang="ar-SA" dirty="0"/>
              <a:t>خارج الجهاز المصرفي. </a:t>
            </a:r>
            <a:endParaRPr lang="en-US" dirty="0"/>
          </a:p>
          <a:p>
            <a:pPr algn="ctr" rtl="1"/>
            <a:r>
              <a:rPr lang="ar-SA" dirty="0">
                <a:solidFill>
                  <a:srgbClr val="FF0000"/>
                </a:solidFill>
              </a:rPr>
              <a:t> </a:t>
            </a:r>
            <a:r>
              <a:rPr lang="ar-SA" dirty="0" smtClean="0">
                <a:solidFill>
                  <a:srgbClr val="FF0000"/>
                </a:solidFill>
              </a:rPr>
              <a:t>الكتاب </a:t>
            </a:r>
            <a:r>
              <a:rPr lang="ar-SA" dirty="0">
                <a:solidFill>
                  <a:srgbClr val="FF0000"/>
                </a:solidFill>
              </a:rPr>
              <a:t>الفصل الحادي عشر –الرابع عشر ( ص 193 – 247 )</a:t>
            </a:r>
            <a:endParaRPr lang="en-US" dirty="0">
              <a:solidFill>
                <a:srgbClr val="FF0000"/>
              </a:solidFill>
            </a:endParaRPr>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26</a:t>
            </a:fld>
            <a:endParaRPr lang="en-US"/>
          </a:p>
        </p:txBody>
      </p:sp>
    </p:spTree>
    <p:extLst>
      <p:ext uri="{BB962C8B-B14F-4D97-AF65-F5344CB8AC3E}">
        <p14:creationId xmlns="" xmlns:p14="http://schemas.microsoft.com/office/powerpoint/2010/main" val="1927199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926" y="246809"/>
            <a:ext cx="10058400" cy="940546"/>
          </a:xfrm>
        </p:spPr>
        <p:txBody>
          <a:bodyPr>
            <a:normAutofit/>
          </a:bodyPr>
          <a:lstStyle/>
          <a:p>
            <a:pPr algn="ctr"/>
            <a:r>
              <a:rPr lang="ar-SA" sz="4000" b="1" dirty="0">
                <a:solidFill>
                  <a:srgbClr val="FF0000"/>
                </a:solidFill>
              </a:rPr>
              <a:t>أنواع البنوك الأخرى</a:t>
            </a:r>
            <a:endParaRPr lang="ar-EG" sz="4000" b="1" dirty="0">
              <a:solidFill>
                <a:srgbClr val="FF0000"/>
              </a:solidFill>
            </a:endParaRPr>
          </a:p>
        </p:txBody>
      </p:sp>
      <p:sp>
        <p:nvSpPr>
          <p:cNvPr id="3" name="Content Placeholder 2"/>
          <p:cNvSpPr>
            <a:spLocks noGrp="1"/>
          </p:cNvSpPr>
          <p:nvPr>
            <p:ph idx="1"/>
          </p:nvPr>
        </p:nvSpPr>
        <p:spPr>
          <a:xfrm>
            <a:off x="218363" y="1187355"/>
            <a:ext cx="11709779" cy="5431809"/>
          </a:xfrm>
        </p:spPr>
        <p:txBody>
          <a:bodyPr>
            <a:normAutofit fontScale="92500" lnSpcReduction="10000"/>
          </a:bodyPr>
          <a:lstStyle/>
          <a:p>
            <a:pPr marL="0" indent="0" algn="r" rtl="1">
              <a:buNone/>
            </a:pPr>
            <a:r>
              <a:rPr lang="ar-SA" dirty="0"/>
              <a:t>يمكن تقسيم المصارف الأخرى إلى الأتي:</a:t>
            </a:r>
            <a:endParaRPr lang="en-US" dirty="0"/>
          </a:p>
          <a:p>
            <a:pPr marL="0" indent="0" algn="r" rtl="1">
              <a:buNone/>
            </a:pPr>
            <a:r>
              <a:rPr lang="ar-SA" u="sng" dirty="0">
                <a:solidFill>
                  <a:schemeClr val="tx2">
                    <a:lumMod val="75000"/>
                  </a:schemeClr>
                </a:solidFill>
              </a:rPr>
              <a:t>أولاً: المصارف المتخصص</a:t>
            </a:r>
            <a:r>
              <a:rPr lang="ar-SA" dirty="0">
                <a:solidFill>
                  <a:schemeClr val="tx2">
                    <a:lumMod val="75000"/>
                  </a:schemeClr>
                </a:solidFill>
              </a:rPr>
              <a:t>ة :</a:t>
            </a:r>
            <a:endParaRPr lang="en-US" dirty="0">
              <a:solidFill>
                <a:schemeClr val="tx2">
                  <a:lumMod val="75000"/>
                </a:schemeClr>
              </a:solidFill>
            </a:endParaRPr>
          </a:p>
          <a:p>
            <a:pPr marL="0" indent="0" algn="r" rtl="1">
              <a:buNone/>
            </a:pPr>
            <a:r>
              <a:rPr lang="ar-SA" dirty="0"/>
              <a:t>هي المصارف التي تقوم بعمليات مصرفية تخدم نوعاً محدداً من النشاط الاقتصادي ولا يكون قبول الودائع تحت الطلب من أنشطتها الرئيسية ، وتمتاز بالأتي:</a:t>
            </a:r>
            <a:endParaRPr lang="en-US" dirty="0"/>
          </a:p>
          <a:p>
            <a:pPr marL="0" lvl="0" indent="0" algn="r" rtl="1">
              <a:buNone/>
            </a:pPr>
            <a:r>
              <a:rPr lang="ar-SA" dirty="0"/>
              <a:t>وهي مصارف تعمل على تمويل المشروعات أو العمليات الاقتصادية صناعية أو زراعية أو تجارية وفقاً لتخصص البنك ويختلف اجل ونوع التسهيلات التي تمنحها هذه البنوك وفقا لنوع كلاً منها فقد يصل أجل القروض إلى ستة أشهر وقد يصل إلى ما يقرب من ثلاثين سنة ( كما في البنك العقاري ).</a:t>
            </a:r>
            <a:endParaRPr lang="en-US" dirty="0"/>
          </a:p>
          <a:p>
            <a:pPr marL="0" lvl="0" indent="0" algn="r" rtl="1">
              <a:buNone/>
            </a:pPr>
            <a:r>
              <a:rPr lang="ar-SA" dirty="0"/>
              <a:t>تعتمد في مواردها على رأس مال أو ما يخصص لها من ميزانية الدولة و أنواع الاستثمارات الخاصة بها.</a:t>
            </a:r>
            <a:endParaRPr lang="en-US" dirty="0"/>
          </a:p>
          <a:p>
            <a:pPr marL="0" lvl="0" indent="0" algn="r" rtl="1">
              <a:buNone/>
            </a:pPr>
            <a:r>
              <a:rPr lang="ar-SA" dirty="0"/>
              <a:t>لا تستطيع التوسيع في نشاطها إلا في حدود مواردها بعكس الحال في البنوك التجارية الأخرى التي تستخدم الودائع لديها.</a:t>
            </a:r>
            <a:endParaRPr lang="en-US" dirty="0"/>
          </a:p>
          <a:p>
            <a:pPr marL="0" indent="0" algn="r" rtl="1">
              <a:buNone/>
            </a:pPr>
            <a:r>
              <a:rPr lang="ar-SA" dirty="0"/>
              <a:t>ومنها الأتي:</a:t>
            </a:r>
            <a:endParaRPr lang="en-US" dirty="0"/>
          </a:p>
          <a:p>
            <a:pPr marL="274320" lvl="1" indent="0" algn="r" rtl="1">
              <a:buNone/>
            </a:pPr>
            <a:r>
              <a:rPr lang="ar-SA" u="sng" dirty="0">
                <a:solidFill>
                  <a:schemeClr val="tx2">
                    <a:lumMod val="75000"/>
                  </a:schemeClr>
                </a:solidFill>
              </a:rPr>
              <a:t>مصارف التنمية الصناعية ( صندوق التنمية الصناعية السعودي ):</a:t>
            </a:r>
            <a:endParaRPr lang="en-US" sz="1400" dirty="0">
              <a:solidFill>
                <a:schemeClr val="tx2">
                  <a:lumMod val="75000"/>
                </a:schemeClr>
              </a:solidFill>
            </a:endParaRPr>
          </a:p>
          <a:p>
            <a:pPr marL="0" indent="0" algn="r" rtl="1">
              <a:buNone/>
            </a:pPr>
            <a:r>
              <a:rPr lang="ar-SA" dirty="0"/>
              <a:t> والتي تختص بتمويل النشاط الصناعي في المجتمع وتمويل العمليات التجارية في مجال الصناعة من خلال منح القروض لمدة تتراوح مابين 10-20سنة و قد انشأ الصندوق في المملكة بتاريخ 30/3/1974 و يهدف الى </a:t>
            </a:r>
            <a:endParaRPr lang="en-US" sz="1600" dirty="0"/>
          </a:p>
          <a:p>
            <a:pPr marL="342900" lvl="0" indent="-342900" algn="r" rtl="1">
              <a:buFont typeface="+mj-lt"/>
              <a:buAutoNum type="arabicPeriod"/>
            </a:pPr>
            <a:r>
              <a:rPr lang="ar-SA" dirty="0">
                <a:solidFill>
                  <a:srgbClr val="FF66FF"/>
                </a:solidFill>
              </a:rPr>
              <a:t>تقديم القروض متوسطة الاجل للمنشات الصناعية الجديدة بدون فوائد .</a:t>
            </a:r>
            <a:endParaRPr lang="en-US" sz="1600" dirty="0">
              <a:solidFill>
                <a:srgbClr val="FF66FF"/>
              </a:solidFill>
            </a:endParaRPr>
          </a:p>
          <a:p>
            <a:pPr marL="342900" lvl="0" indent="-342900" algn="r" rtl="1">
              <a:buFont typeface="+mj-lt"/>
              <a:buAutoNum type="arabicPeriod"/>
            </a:pPr>
            <a:r>
              <a:rPr lang="ar-SA" dirty="0">
                <a:solidFill>
                  <a:srgbClr val="FF66FF"/>
                </a:solidFill>
              </a:rPr>
              <a:t>تقديم القروض متوسطة الاجل للمنشات الصناعية القائمة بغرض تحديثها .</a:t>
            </a:r>
            <a:endParaRPr lang="en-US" sz="1600" dirty="0">
              <a:solidFill>
                <a:srgbClr val="FF66FF"/>
              </a:solidFill>
            </a:endParaRPr>
          </a:p>
          <a:p>
            <a:pPr marL="342900" lvl="0" indent="-342900" algn="r" rtl="1">
              <a:buFont typeface="+mj-lt"/>
              <a:buAutoNum type="arabicPeriod"/>
            </a:pPr>
            <a:r>
              <a:rPr lang="ar-SA" dirty="0">
                <a:solidFill>
                  <a:srgbClr val="FF66FF"/>
                </a:solidFill>
              </a:rPr>
              <a:t>تقديم المشورة الاقتصادية للمنشات الصناعية .</a:t>
            </a:r>
            <a:endParaRPr lang="en-US" sz="1600" dirty="0">
              <a:solidFill>
                <a:srgbClr val="FF66FF"/>
              </a:solidFill>
            </a:endParaRPr>
          </a:p>
          <a:p>
            <a:pPr algn="r"/>
            <a:endParaRPr lang="ar-EG" dirty="0"/>
          </a:p>
        </p:txBody>
      </p:sp>
      <p:sp>
        <p:nvSpPr>
          <p:cNvPr id="4" name="Footer Placeholder 3"/>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27</a:t>
            </a:fld>
            <a:endParaRPr lang="en-US"/>
          </a:p>
        </p:txBody>
      </p:sp>
    </p:spTree>
    <p:extLst>
      <p:ext uri="{BB962C8B-B14F-4D97-AF65-F5344CB8AC3E}">
        <p14:creationId xmlns="" xmlns:p14="http://schemas.microsoft.com/office/powerpoint/2010/main" val="1612343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7" y="232012"/>
            <a:ext cx="11723426" cy="6400800"/>
          </a:xfrm>
        </p:spPr>
        <p:txBody>
          <a:bodyPr/>
          <a:lstStyle/>
          <a:p>
            <a:pPr marL="274320" lvl="1" indent="0" algn="r" rtl="1">
              <a:buNone/>
            </a:pPr>
            <a:r>
              <a:rPr lang="ar-EG" u="sng" dirty="0" smtClean="0">
                <a:solidFill>
                  <a:schemeClr val="tx2">
                    <a:lumMod val="75000"/>
                  </a:schemeClr>
                </a:solidFill>
              </a:rPr>
              <a:t>2- </a:t>
            </a:r>
            <a:r>
              <a:rPr lang="ar-SA" u="sng" dirty="0" smtClean="0">
                <a:solidFill>
                  <a:schemeClr val="tx2">
                    <a:lumMod val="75000"/>
                  </a:schemeClr>
                </a:solidFill>
              </a:rPr>
              <a:t>مصارف </a:t>
            </a:r>
            <a:r>
              <a:rPr lang="ar-SA" u="sng" dirty="0">
                <a:solidFill>
                  <a:schemeClr val="tx2">
                    <a:lumMod val="75000"/>
                  </a:schemeClr>
                </a:solidFill>
              </a:rPr>
              <a:t>التنمية الزراعية( البنك الزراعي العربي السعودي ):</a:t>
            </a:r>
            <a:endParaRPr lang="en-US" sz="1400" dirty="0">
              <a:solidFill>
                <a:schemeClr val="tx2">
                  <a:lumMod val="75000"/>
                </a:schemeClr>
              </a:solidFill>
            </a:endParaRPr>
          </a:p>
          <a:p>
            <a:pPr marL="0" indent="0" algn="r" rtl="1">
              <a:buNone/>
            </a:pPr>
            <a:r>
              <a:rPr lang="ar-SA" dirty="0"/>
              <a:t>وتتخصص بالتمويل الزراعي ومنح المشاريع الزراعية قروضاً طويلة ومتوسطة الأجل لاستصلاح الأراضي وغير ذلك انشأ في3/12/1382.و يهدف الى :</a:t>
            </a:r>
            <a:endParaRPr lang="en-US" sz="1600" dirty="0"/>
          </a:p>
          <a:p>
            <a:pPr marL="0" lvl="0" indent="0" algn="r" rtl="1">
              <a:buNone/>
            </a:pPr>
            <a:r>
              <a:rPr lang="ar-SA" dirty="0">
                <a:solidFill>
                  <a:srgbClr val="FF66FF"/>
                </a:solidFill>
              </a:rPr>
              <a:t>توفير السيولة المطلوبة للمزارعين .</a:t>
            </a:r>
            <a:endParaRPr lang="en-US" sz="1600" dirty="0">
              <a:solidFill>
                <a:srgbClr val="FF66FF"/>
              </a:solidFill>
            </a:endParaRPr>
          </a:p>
          <a:p>
            <a:pPr marL="0" lvl="0" indent="0" algn="r" rtl="1">
              <a:buNone/>
            </a:pPr>
            <a:r>
              <a:rPr lang="ar-SA" dirty="0">
                <a:solidFill>
                  <a:srgbClr val="FF66FF"/>
                </a:solidFill>
              </a:rPr>
              <a:t>زيادة الرقعة الزراعية .</a:t>
            </a:r>
            <a:endParaRPr lang="en-US" sz="1600" dirty="0">
              <a:solidFill>
                <a:srgbClr val="FF66FF"/>
              </a:solidFill>
            </a:endParaRPr>
          </a:p>
          <a:p>
            <a:pPr marL="0" lvl="0" indent="0" algn="r" rtl="1">
              <a:buNone/>
            </a:pPr>
            <a:r>
              <a:rPr lang="ar-SA" dirty="0">
                <a:solidFill>
                  <a:srgbClr val="FF66FF"/>
                </a:solidFill>
              </a:rPr>
              <a:t>تنمية الدخل القومي ( فيما يخص القطاع الزراعي )</a:t>
            </a:r>
            <a:endParaRPr lang="en-US" sz="1600" dirty="0">
              <a:solidFill>
                <a:srgbClr val="FF66FF"/>
              </a:solidFill>
            </a:endParaRPr>
          </a:p>
          <a:p>
            <a:pPr marL="0" indent="0" algn="r" rtl="1">
              <a:buNone/>
            </a:pPr>
            <a:r>
              <a:rPr lang="ar-SA" dirty="0"/>
              <a:t> </a:t>
            </a:r>
            <a:endParaRPr lang="en-US" sz="1600" dirty="0"/>
          </a:p>
          <a:p>
            <a:pPr marL="274320" lvl="1" indent="0" algn="r" rtl="1">
              <a:buNone/>
            </a:pPr>
            <a:r>
              <a:rPr lang="ar-EG" u="sng" dirty="0" smtClean="0">
                <a:solidFill>
                  <a:schemeClr val="tx2">
                    <a:lumMod val="75000"/>
                  </a:schemeClr>
                </a:solidFill>
              </a:rPr>
              <a:t>3- </a:t>
            </a:r>
            <a:r>
              <a:rPr lang="ar-SA" u="sng" dirty="0" smtClean="0">
                <a:solidFill>
                  <a:schemeClr val="tx2">
                    <a:lumMod val="75000"/>
                  </a:schemeClr>
                </a:solidFill>
              </a:rPr>
              <a:t>المصارف </a:t>
            </a:r>
            <a:r>
              <a:rPr lang="ar-SA" u="sng" dirty="0">
                <a:solidFill>
                  <a:schemeClr val="tx2">
                    <a:lumMod val="75000"/>
                  </a:schemeClr>
                </a:solidFill>
              </a:rPr>
              <a:t>العقارية( صندوق التنمية العقارية ):</a:t>
            </a:r>
            <a:endParaRPr lang="en-US" sz="1400" dirty="0">
              <a:solidFill>
                <a:schemeClr val="tx2">
                  <a:lumMod val="75000"/>
                </a:schemeClr>
              </a:solidFill>
            </a:endParaRPr>
          </a:p>
          <a:p>
            <a:pPr marL="0" indent="0" algn="r" rtl="1">
              <a:buNone/>
            </a:pPr>
            <a:r>
              <a:rPr lang="ar-SA" dirty="0"/>
              <a:t>وتهتم بتقديم السلف اللازمة لشراء العقارات ولا يقتصر دورها على مجرد الاقتراض بل يكون لها الرقابة المصرفية على الإنفاق وربطه بعمليات الانجازو قد انشأ في 1/7/1974 .و يهدف الى :</a:t>
            </a:r>
            <a:endParaRPr lang="en-US" sz="1600" dirty="0"/>
          </a:p>
          <a:p>
            <a:pPr marL="0" lvl="0" indent="0" algn="r" rtl="1">
              <a:buNone/>
            </a:pPr>
            <a:r>
              <a:rPr lang="ar-SA" dirty="0">
                <a:solidFill>
                  <a:srgbClr val="FF66FF"/>
                </a:solidFill>
              </a:rPr>
              <a:t>منح القروض الميسرة للمواطنين لتمويل بناء مساكنهم الخاصة .</a:t>
            </a:r>
            <a:endParaRPr lang="en-US" sz="1600" dirty="0">
              <a:solidFill>
                <a:srgbClr val="FF66FF"/>
              </a:solidFill>
            </a:endParaRPr>
          </a:p>
          <a:p>
            <a:pPr marL="0" lvl="0" indent="0" algn="r" rtl="1">
              <a:buNone/>
            </a:pPr>
            <a:r>
              <a:rPr lang="ar-SA" dirty="0">
                <a:solidFill>
                  <a:srgbClr val="FF66FF"/>
                </a:solidFill>
              </a:rPr>
              <a:t>منح القروض للمستثمرين لبناء المجمعات السكنية و المشاريع التجارية .</a:t>
            </a:r>
            <a:endParaRPr lang="en-US" sz="1600" dirty="0">
              <a:solidFill>
                <a:srgbClr val="FF66FF"/>
              </a:solidFill>
            </a:endParaRPr>
          </a:p>
          <a:p>
            <a:pPr marL="0" lvl="0" indent="0" algn="r" rtl="1">
              <a:buNone/>
            </a:pPr>
            <a:r>
              <a:rPr lang="ar-SA" dirty="0">
                <a:solidFill>
                  <a:srgbClr val="FF66FF"/>
                </a:solidFill>
              </a:rPr>
              <a:t>توزيع الوحدات السكانية للمواطنين بدل القرض النقدي </a:t>
            </a:r>
            <a:r>
              <a:rPr lang="ar-SA" dirty="0"/>
              <a:t>.</a:t>
            </a:r>
            <a:endParaRPr lang="en-US" sz="1600" dirty="0"/>
          </a:p>
          <a:p>
            <a:pPr marL="0" indent="0" algn="r" rtl="1">
              <a:buNone/>
            </a:pPr>
            <a:r>
              <a:rPr lang="ar-SA" dirty="0"/>
              <a:t> </a:t>
            </a:r>
            <a:endParaRPr lang="en-US" sz="1600" dirty="0"/>
          </a:p>
          <a:p>
            <a:pPr marL="0" indent="0" algn="r" rtl="1">
              <a:buNone/>
            </a:pPr>
            <a:r>
              <a:rPr lang="ar-SA" u="sng" dirty="0">
                <a:solidFill>
                  <a:schemeClr val="tx2">
                    <a:lumMod val="75000"/>
                  </a:schemeClr>
                </a:solidFill>
              </a:rPr>
              <a:t>4. مصارف تمويل التجارة الخارجية:</a:t>
            </a:r>
            <a:endParaRPr lang="en-US" sz="1600" dirty="0">
              <a:solidFill>
                <a:schemeClr val="tx2">
                  <a:lumMod val="75000"/>
                </a:schemeClr>
              </a:solidFill>
            </a:endParaRPr>
          </a:p>
          <a:p>
            <a:pPr marL="0" indent="0" algn="r" rtl="1">
              <a:buNone/>
            </a:pPr>
            <a:r>
              <a:rPr lang="ar-SA" dirty="0"/>
              <a:t>تتخصص في تمويل التجارة الخارجية الدولية وتقوم بفتح الاعتمادات اللازمة لعمليات التبادل الثنائي مع الدول الأجنبية.</a:t>
            </a:r>
            <a:endParaRPr lang="en-US" sz="1600" dirty="0"/>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28</a:t>
            </a:fld>
            <a:endParaRPr lang="en-US"/>
          </a:p>
        </p:txBody>
      </p:sp>
    </p:spTree>
    <p:extLst>
      <p:ext uri="{BB962C8B-B14F-4D97-AF65-F5344CB8AC3E}">
        <p14:creationId xmlns="" xmlns:p14="http://schemas.microsoft.com/office/powerpoint/2010/main" val="29379237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069" y="191069"/>
            <a:ext cx="11737073" cy="6496334"/>
          </a:xfrm>
        </p:spPr>
        <p:txBody>
          <a:bodyPr/>
          <a:lstStyle/>
          <a:p>
            <a:pPr marL="0" indent="0" algn="r" rtl="1">
              <a:buNone/>
            </a:pPr>
            <a:r>
              <a:rPr lang="ar-SA" u="sng" dirty="0">
                <a:solidFill>
                  <a:srgbClr val="0070C0"/>
                </a:solidFill>
              </a:rPr>
              <a:t>ثانياً: مصارف الاستثمار</a:t>
            </a:r>
            <a:r>
              <a:rPr lang="ar-SA" dirty="0">
                <a:solidFill>
                  <a:srgbClr val="0070C0"/>
                </a:solidFill>
              </a:rPr>
              <a:t>:</a:t>
            </a:r>
            <a:endParaRPr lang="en-US" dirty="0">
              <a:solidFill>
                <a:srgbClr val="0070C0"/>
              </a:solidFill>
            </a:endParaRPr>
          </a:p>
          <a:p>
            <a:pPr marL="0" indent="0" algn="r" rtl="1">
              <a:buNone/>
            </a:pPr>
            <a:r>
              <a:rPr lang="ar-SA" dirty="0"/>
              <a:t>ومن الصعب وضع تعريف محدد لها ولكن يمكن القول بأنها متخصصة في التمويل المحلي وتقديم المشورة في مجال الاندماج بين الشركات و إدارة الاستثمارات  وغير ذلك . كما أنها تلعب دورا هاماً في الأسواق المالية الدولية.</a:t>
            </a:r>
            <a:endParaRPr lang="en-US" dirty="0"/>
          </a:p>
          <a:p>
            <a:pPr marL="0" indent="0" algn="r" rtl="1">
              <a:buNone/>
            </a:pPr>
            <a:r>
              <a:rPr lang="ar-SA" u="sng" dirty="0">
                <a:solidFill>
                  <a:srgbClr val="0070C0"/>
                </a:solidFill>
              </a:rPr>
              <a:t>ثالثا ً: مصارف ا لادخار</a:t>
            </a:r>
            <a:r>
              <a:rPr lang="ar-SA" dirty="0">
                <a:solidFill>
                  <a:srgbClr val="0070C0"/>
                </a:solidFill>
              </a:rPr>
              <a:t>:</a:t>
            </a:r>
            <a:endParaRPr lang="en-US" dirty="0">
              <a:solidFill>
                <a:srgbClr val="0070C0"/>
              </a:solidFill>
            </a:endParaRPr>
          </a:p>
          <a:p>
            <a:pPr marL="0" indent="0" algn="r" rtl="1">
              <a:buNone/>
            </a:pPr>
            <a:r>
              <a:rPr lang="ar-SA" dirty="0"/>
              <a:t>وقد نشأت في شكل وحدات مصرفية صغيرة بدأت في التبعية لنظام البريد وتطورت لتصبح أقرب وسيلة للمدخر لإيداع أمواله، وتتميز بانخفاض الحد الأدنى للإيداع بحيث تمع المدخرات الشعبية ولقد نالت شعبية كبيرة مكنتها من </a:t>
            </a:r>
            <a:r>
              <a:rPr lang="ar-SA" dirty="0" smtClean="0"/>
              <a:t>الانتشار.</a:t>
            </a:r>
            <a:endParaRPr lang="ar-EG" dirty="0"/>
          </a:p>
          <a:p>
            <a:pPr marL="0" indent="0" algn="r" rtl="1">
              <a:buNone/>
            </a:pPr>
            <a:endParaRPr lang="ar-EG" dirty="0" smtClean="0"/>
          </a:p>
          <a:p>
            <a:pPr marL="0" indent="0" algn="r" rtl="1">
              <a:buNone/>
            </a:pPr>
            <a:r>
              <a:rPr lang="ar-SA" u="sng" dirty="0">
                <a:solidFill>
                  <a:srgbClr val="0070C0"/>
                </a:solidFill>
              </a:rPr>
              <a:t>المصارف الإسلامية</a:t>
            </a:r>
            <a:r>
              <a:rPr lang="ar-SA" dirty="0">
                <a:solidFill>
                  <a:srgbClr val="0070C0"/>
                </a:solidFill>
              </a:rPr>
              <a:t>:</a:t>
            </a:r>
            <a:endParaRPr lang="en-US" dirty="0">
              <a:solidFill>
                <a:srgbClr val="0070C0"/>
              </a:solidFill>
            </a:endParaRPr>
          </a:p>
          <a:p>
            <a:pPr marL="0" indent="0" algn="r" rtl="1">
              <a:buNone/>
            </a:pPr>
            <a:endParaRPr lang="en-US" dirty="0"/>
          </a:p>
          <a:p>
            <a:pPr marL="0" indent="0" algn="r" rtl="1">
              <a:buNone/>
            </a:pPr>
            <a:r>
              <a:rPr lang="ar-SA" dirty="0"/>
              <a:t>وهي مجموعة من المصارف تسعى لنبذ الفائدة كأساس للتعامل المصرفي وتعمد لإتباع قواعد الشريعة الإسلامية في المعاملات المالية، ويجوز للمصرف الإسلامي استيفاء عمولة معلومة تغطي تكاليف إدارة حسابات القروض و قد جاءت نشأة المصارف الإسلامية تلبية لرغبة المجتمعات الإسلامية في إيجاد صيغة للتعامل المصرفي بعيدا عن شبهة الربا وبدون استخدام سعر الفائدة</a:t>
            </a:r>
            <a:r>
              <a:rPr lang="ar-SA" dirty="0" smtClean="0"/>
              <a:t>.</a:t>
            </a:r>
            <a:endParaRPr lang="en-US" dirty="0"/>
          </a:p>
          <a:p>
            <a:pPr marL="0" indent="0" algn="r" rtl="1">
              <a:buNone/>
            </a:pPr>
            <a:r>
              <a:rPr lang="ar-SA" u="sng" dirty="0">
                <a:solidFill>
                  <a:schemeClr val="tx2">
                    <a:lumMod val="75000"/>
                  </a:schemeClr>
                </a:solidFill>
              </a:rPr>
              <a:t> تعريفه :</a:t>
            </a:r>
            <a:endParaRPr lang="en-US" dirty="0">
              <a:solidFill>
                <a:schemeClr val="tx2">
                  <a:lumMod val="75000"/>
                </a:schemeClr>
              </a:solidFill>
            </a:endParaRPr>
          </a:p>
          <a:p>
            <a:pPr marL="0" indent="0" algn="r" rtl="1">
              <a:buNone/>
            </a:pPr>
            <a:r>
              <a:rPr lang="ar-SA" dirty="0"/>
              <a:t>" هو المصرف الذي يلتزم بتطبيق أحكام الشريعة الإسلامية في جميع معاملاته المصرفية والاستثمارية,من خلال تطبيق مفهوم الوساطة المالية القائم علي مبدأ المشاركة في الربح أو الخسارة, ومن خلال إطار الوكالة بنوعيها العامة والخاصة".</a:t>
            </a:r>
            <a:endParaRPr lang="en-US" dirty="0"/>
          </a:p>
          <a:p>
            <a:pPr marL="0" indent="0" algn="r">
              <a:buNone/>
            </a:pP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29</a:t>
            </a:fld>
            <a:endParaRPr lang="en-US"/>
          </a:p>
        </p:txBody>
      </p:sp>
    </p:spTree>
    <p:extLst>
      <p:ext uri="{BB962C8B-B14F-4D97-AF65-F5344CB8AC3E}">
        <p14:creationId xmlns="" xmlns:p14="http://schemas.microsoft.com/office/powerpoint/2010/main" val="283770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4053" y="233161"/>
            <a:ext cx="10058400" cy="1063375"/>
          </a:xfrm>
        </p:spPr>
        <p:txBody>
          <a:bodyPr>
            <a:noAutofit/>
          </a:bodyPr>
          <a:lstStyle/>
          <a:p>
            <a:pPr algn="ctr"/>
            <a:r>
              <a:rPr lang="ar-SA" sz="4000" b="1" dirty="0">
                <a:solidFill>
                  <a:srgbClr val="FF0000"/>
                </a:solidFill>
              </a:rPr>
              <a:t>وظائف المصرف المركزي</a:t>
            </a:r>
            <a:r>
              <a:rPr lang="ar-SA" sz="4000" dirty="0">
                <a:solidFill>
                  <a:srgbClr val="0070C0"/>
                </a:solidFill>
              </a:rPr>
              <a:t>:</a:t>
            </a:r>
            <a:r>
              <a:rPr lang="en-US" sz="4000" dirty="0">
                <a:solidFill>
                  <a:srgbClr val="0070C0"/>
                </a:solidFill>
              </a:rPr>
              <a:t/>
            </a:r>
            <a:br>
              <a:rPr lang="en-US" sz="4000" dirty="0">
                <a:solidFill>
                  <a:srgbClr val="0070C0"/>
                </a:solidFill>
              </a:rPr>
            </a:br>
            <a:endParaRPr lang="ar-EG" sz="4000" dirty="0">
              <a:solidFill>
                <a:srgbClr val="0070C0"/>
              </a:solidFill>
            </a:endParaRPr>
          </a:p>
        </p:txBody>
      </p:sp>
      <p:sp>
        <p:nvSpPr>
          <p:cNvPr id="3" name="Content Placeholder 2"/>
          <p:cNvSpPr>
            <a:spLocks noGrp="1"/>
          </p:cNvSpPr>
          <p:nvPr>
            <p:ph idx="1"/>
          </p:nvPr>
        </p:nvSpPr>
        <p:spPr>
          <a:xfrm>
            <a:off x="245660" y="1296536"/>
            <a:ext cx="11723426" cy="5308980"/>
          </a:xfrm>
        </p:spPr>
        <p:txBody>
          <a:bodyPr>
            <a:normAutofit/>
          </a:bodyPr>
          <a:lstStyle/>
          <a:p>
            <a:pPr algn="r" rtl="1"/>
            <a:r>
              <a:rPr lang="ar-SA" u="sng" dirty="0" smtClean="0">
                <a:solidFill>
                  <a:srgbClr val="FF0000"/>
                </a:solidFill>
              </a:rPr>
              <a:t>أولا</a:t>
            </a:r>
            <a:r>
              <a:rPr lang="ar-SA" u="sng" dirty="0">
                <a:solidFill>
                  <a:srgbClr val="FF0000"/>
                </a:solidFill>
              </a:rPr>
              <a:t>: البنك المصرفي مصرف الإصدار</a:t>
            </a:r>
            <a:r>
              <a:rPr lang="ar-SA" dirty="0">
                <a:solidFill>
                  <a:srgbClr val="FF0000"/>
                </a:solidFill>
              </a:rPr>
              <a:t>:</a:t>
            </a:r>
            <a:endParaRPr lang="en-US" dirty="0">
              <a:solidFill>
                <a:srgbClr val="FF0000"/>
              </a:solidFill>
            </a:endParaRPr>
          </a:p>
          <a:p>
            <a:pPr algn="r" rtl="1"/>
            <a:r>
              <a:rPr lang="ar-SA" dirty="0"/>
              <a:t>فقد كان إصدار النقود مشاعا بين البنوك التجارية ولكن لوجود الحاج لتماثل الأوراق النقدية المتداولة في الدول ظهرت التشريعات التي تحصر حقوق الإصدار في مصرف واحد.</a:t>
            </a:r>
            <a:endParaRPr lang="en-US" dirty="0"/>
          </a:p>
          <a:p>
            <a:pPr marL="0" indent="0" algn="r" rtl="1">
              <a:buNone/>
            </a:pPr>
            <a:r>
              <a:rPr lang="ar-SA" u="sng" dirty="0">
                <a:solidFill>
                  <a:srgbClr val="002060"/>
                </a:solidFill>
              </a:rPr>
              <a:t>أسباب كون البنك المركزي مصرف الإصدار</a:t>
            </a:r>
            <a:r>
              <a:rPr lang="ar-SA" dirty="0">
                <a:solidFill>
                  <a:srgbClr val="002060"/>
                </a:solidFill>
              </a:rPr>
              <a:t>:</a:t>
            </a:r>
            <a:endParaRPr lang="en-US" dirty="0">
              <a:solidFill>
                <a:srgbClr val="002060"/>
              </a:solidFill>
            </a:endParaRPr>
          </a:p>
          <a:p>
            <a:pPr marL="342900" lvl="0" indent="-342900" algn="r" rtl="1">
              <a:buFont typeface="+mj-lt"/>
              <a:buAutoNum type="arabicPeriod"/>
            </a:pPr>
            <a:r>
              <a:rPr lang="ar-SA" dirty="0"/>
              <a:t>النقود المصدرة من البنوك التجارية تعاني من تدني قيمتها وفقدان الثقة بها ولكن احتكار البنك المركزي لإصدار النقود يعطيها السمعة والثقة خاصة في أوقات الأزمات.</a:t>
            </a:r>
            <a:endParaRPr lang="en-US" dirty="0"/>
          </a:p>
          <a:p>
            <a:pPr marL="342900" lvl="0" indent="-342900" algn="r" rtl="1">
              <a:buFont typeface="+mj-lt"/>
              <a:buAutoNum type="arabicPeriod"/>
            </a:pPr>
            <a:r>
              <a:rPr lang="ar-SA" dirty="0"/>
              <a:t>إصدار النقود وظيفة مربحة ومن الطبيعي أن يعود الربح للدولة.</a:t>
            </a:r>
            <a:endParaRPr lang="en-US" dirty="0"/>
          </a:p>
          <a:p>
            <a:pPr marL="342900" lvl="0" indent="-342900" algn="r" rtl="1">
              <a:buFont typeface="+mj-lt"/>
              <a:buAutoNum type="arabicPeriod"/>
            </a:pPr>
            <a:r>
              <a:rPr lang="ar-SA" dirty="0"/>
              <a:t>احتكار البنك المركزي لإصدار النقود يعطي له قدر اكبر على التحكم في العرض الكلي للنقود وبالتالي معالجة الأزمات الاقتصادية.</a:t>
            </a:r>
            <a:endParaRPr lang="en-US" dirty="0"/>
          </a:p>
          <a:p>
            <a:pPr marL="342900" lvl="0" indent="-342900" algn="r" rtl="1">
              <a:buFont typeface="+mj-lt"/>
              <a:buAutoNum type="arabicPeriod"/>
            </a:pPr>
            <a:r>
              <a:rPr lang="ar-DZ" dirty="0"/>
              <a:t>سهولة اتخاذ السياسات النقدية و تنفيذها.</a:t>
            </a:r>
            <a:endParaRPr lang="en-US" dirty="0"/>
          </a:p>
          <a:p>
            <a:pPr marL="342900" lvl="0" indent="-342900" algn="r" rtl="1">
              <a:buFont typeface="+mj-lt"/>
              <a:buAutoNum type="arabicPeriod"/>
            </a:pPr>
            <a:r>
              <a:rPr lang="ar-DZ" dirty="0"/>
              <a:t>تمكين البنك المركزي من الرقابة على البنوك الأخرى</a:t>
            </a:r>
            <a:r>
              <a:rPr lang="ar-DZ" dirty="0" smtClean="0"/>
              <a:t>.</a:t>
            </a:r>
            <a:endParaRPr lang="en-US" dirty="0"/>
          </a:p>
          <a:p>
            <a:pPr marL="0" indent="0" algn="r" rtl="1">
              <a:buNone/>
            </a:pPr>
            <a:r>
              <a:rPr lang="ar-SA" u="sng" dirty="0">
                <a:solidFill>
                  <a:schemeClr val="accent5">
                    <a:lumMod val="75000"/>
                  </a:schemeClr>
                </a:solidFill>
              </a:rPr>
              <a:t>ضوابط الإصدار النقدي:</a:t>
            </a:r>
            <a:endParaRPr lang="en-US" dirty="0">
              <a:solidFill>
                <a:schemeClr val="accent5">
                  <a:lumMod val="75000"/>
                </a:schemeClr>
              </a:solidFill>
            </a:endParaRPr>
          </a:p>
          <a:p>
            <a:pPr marL="0" indent="0" algn="r" rtl="1">
              <a:buNone/>
            </a:pPr>
            <a:r>
              <a:rPr lang="ar-SA" dirty="0"/>
              <a:t>عندما نعرف أن البنك المركزي له حق الإصدار قد يخطر على بالنا السؤال الأتي:</a:t>
            </a:r>
            <a:endParaRPr lang="en-US" dirty="0"/>
          </a:p>
          <a:p>
            <a:pPr algn="r"/>
            <a:endParaRPr lang="ar-EG" dirty="0"/>
          </a:p>
        </p:txBody>
      </p:sp>
      <p:sp>
        <p:nvSpPr>
          <p:cNvPr id="4" name="Footer Placeholder 3"/>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3</a:t>
            </a:fld>
            <a:endParaRPr lang="en-US"/>
          </a:p>
        </p:txBody>
      </p:sp>
    </p:spTree>
    <p:extLst>
      <p:ext uri="{BB962C8B-B14F-4D97-AF65-F5344CB8AC3E}">
        <p14:creationId xmlns="" xmlns:p14="http://schemas.microsoft.com/office/powerpoint/2010/main" val="24636209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5661" y="232012"/>
            <a:ext cx="11723426" cy="6387152"/>
          </a:xfrm>
        </p:spPr>
        <p:txBody>
          <a:bodyPr>
            <a:normAutofit lnSpcReduction="10000"/>
          </a:bodyPr>
          <a:lstStyle/>
          <a:p>
            <a:pPr marL="0" indent="0" algn="r" rtl="1">
              <a:buNone/>
            </a:pPr>
            <a:r>
              <a:rPr lang="ar-SA" u="sng" dirty="0">
                <a:solidFill>
                  <a:schemeClr val="accent1">
                    <a:lumMod val="75000"/>
                  </a:schemeClr>
                </a:solidFill>
              </a:rPr>
              <a:t>وترجع أهمية وجود المصارف الإسلامية إلى ما يلي:</a:t>
            </a:r>
            <a:endParaRPr lang="en-US" dirty="0">
              <a:solidFill>
                <a:schemeClr val="accent1">
                  <a:lumMod val="75000"/>
                </a:schemeClr>
              </a:solidFill>
            </a:endParaRPr>
          </a:p>
          <a:p>
            <a:pPr marL="0" indent="0" algn="r" rtl="1">
              <a:buNone/>
            </a:pPr>
            <a:r>
              <a:rPr lang="ar-SA" dirty="0">
                <a:solidFill>
                  <a:srgbClr val="FF66FF"/>
                </a:solidFill>
              </a:rPr>
              <a:t>1 - تلبية رغبة المجتمعات الإسلامية في إيجاد قنوات للتعامل المصرفي بعيد عن استخدام أسعار الفائدة.</a:t>
            </a:r>
            <a:endParaRPr lang="en-US" dirty="0">
              <a:solidFill>
                <a:srgbClr val="FF66FF"/>
              </a:solidFill>
            </a:endParaRPr>
          </a:p>
          <a:p>
            <a:pPr marL="0" indent="0" algn="r" rtl="1">
              <a:buNone/>
            </a:pPr>
            <a:r>
              <a:rPr lang="ar-SA" dirty="0">
                <a:solidFill>
                  <a:srgbClr val="FF66FF"/>
                </a:solidFill>
              </a:rPr>
              <a:t>2 - إيجاد مجال لتطبيق فقه المعاملات في الأنشطة المصرفية.</a:t>
            </a:r>
            <a:endParaRPr lang="en-US" dirty="0">
              <a:solidFill>
                <a:srgbClr val="FF66FF"/>
              </a:solidFill>
            </a:endParaRPr>
          </a:p>
          <a:p>
            <a:pPr marL="0" indent="0" algn="r" rtl="1">
              <a:buNone/>
            </a:pPr>
            <a:r>
              <a:rPr lang="ar-SA" dirty="0">
                <a:solidFill>
                  <a:srgbClr val="FF66FF"/>
                </a:solidFill>
              </a:rPr>
              <a:t>3 - تعد المصارف الإسلامية التطبيق العملي لأسس الاقتصاد الإسلامي.</a:t>
            </a:r>
            <a:endParaRPr lang="en-US" dirty="0">
              <a:solidFill>
                <a:srgbClr val="FF66FF"/>
              </a:solidFill>
            </a:endParaRPr>
          </a:p>
          <a:p>
            <a:pPr marL="0" indent="0" algn="r" rtl="1">
              <a:buNone/>
            </a:pPr>
            <a:r>
              <a:rPr lang="ar-SA" dirty="0">
                <a:solidFill>
                  <a:srgbClr val="FF66FF"/>
                </a:solidFill>
              </a:rPr>
              <a:t> </a:t>
            </a:r>
            <a:endParaRPr lang="en-US" dirty="0">
              <a:solidFill>
                <a:srgbClr val="FF66FF"/>
              </a:solidFill>
            </a:endParaRPr>
          </a:p>
          <a:p>
            <a:pPr marL="0" indent="0" algn="r" rtl="1">
              <a:buNone/>
            </a:pPr>
            <a:r>
              <a:rPr lang="ar-SA" u="sng" dirty="0">
                <a:solidFill>
                  <a:schemeClr val="accent1">
                    <a:lumMod val="75000"/>
                  </a:schemeClr>
                </a:solidFill>
              </a:rPr>
              <a:t>خصائص المصارف الإسلامية </a:t>
            </a:r>
            <a:endParaRPr lang="en-US" dirty="0">
              <a:solidFill>
                <a:schemeClr val="accent1">
                  <a:lumMod val="75000"/>
                </a:schemeClr>
              </a:solidFill>
            </a:endParaRPr>
          </a:p>
          <a:p>
            <a:pPr marL="0" indent="0" algn="r" rtl="1">
              <a:buNone/>
            </a:pPr>
            <a:r>
              <a:rPr lang="ar-SA" dirty="0"/>
              <a:t>تتميز المصارف الإسلامية بالعديد من الخصائص عن المصارف التقليدية من أهمها:</a:t>
            </a:r>
            <a:endParaRPr lang="en-US" dirty="0"/>
          </a:p>
          <a:p>
            <a:pPr marL="0" indent="0" algn="r" rtl="1">
              <a:buNone/>
            </a:pPr>
            <a:r>
              <a:rPr lang="ar-SA" dirty="0"/>
              <a:t>1 - تطبيق أحكام الشريعة الإسلامية في كافة المعاملات المصرفية والاستثمارية.</a:t>
            </a:r>
            <a:endParaRPr lang="en-US" dirty="0"/>
          </a:p>
          <a:p>
            <a:pPr marL="0" indent="0" algn="r" rtl="1">
              <a:buNone/>
            </a:pPr>
            <a:r>
              <a:rPr lang="ar-SA" dirty="0"/>
              <a:t>2 - تطبيق أسلوب المشاركة في الربح أو الخسارة في المعاملات.</a:t>
            </a:r>
            <a:endParaRPr lang="en-US" dirty="0"/>
          </a:p>
          <a:p>
            <a:pPr marL="0" indent="0" algn="r" rtl="1">
              <a:buNone/>
            </a:pPr>
            <a:r>
              <a:rPr lang="ar-SA" dirty="0"/>
              <a:t>3 - الالتزام بالصفات (التنموية, الاستثمارية, الإيجابية ) في معاملاتها الاستثمارية والمصرفية.</a:t>
            </a:r>
            <a:endParaRPr lang="en-US" dirty="0"/>
          </a:p>
          <a:p>
            <a:pPr marL="0" indent="0" algn="r" rtl="1">
              <a:buNone/>
            </a:pPr>
            <a:r>
              <a:rPr lang="ar-SA" dirty="0"/>
              <a:t>4 - تطبيق أسلوب الوساطة المالية القائم علي المشاركة.</a:t>
            </a:r>
            <a:endParaRPr lang="en-US" dirty="0"/>
          </a:p>
          <a:p>
            <a:pPr marL="0" indent="0" algn="r" rtl="1">
              <a:buNone/>
            </a:pPr>
            <a:r>
              <a:rPr lang="ar-SA" dirty="0"/>
              <a:t>5 - تطبيق القيم والأخلاق الإسلامية في العمل المصرفي.</a:t>
            </a:r>
            <a:endParaRPr lang="en-US" dirty="0"/>
          </a:p>
          <a:p>
            <a:pPr marL="0" indent="0" algn="r" rtl="1">
              <a:buNone/>
            </a:pPr>
            <a:r>
              <a:rPr lang="ar-SA" dirty="0"/>
              <a:t>6 - كما تتميز المصارف الإسلامية بتقديم مجموعة من الأنشطة لا تقدمها المصارف التقليدية وهي:</a:t>
            </a:r>
            <a:endParaRPr lang="en-US" dirty="0"/>
          </a:p>
          <a:p>
            <a:pPr marL="0" lvl="0" indent="0" algn="r" rtl="1">
              <a:buNone/>
            </a:pPr>
            <a:r>
              <a:rPr lang="ar-SA" dirty="0"/>
              <a:t> </a:t>
            </a:r>
            <a:r>
              <a:rPr lang="ar-SA" dirty="0">
                <a:solidFill>
                  <a:srgbClr val="FF66FF"/>
                </a:solidFill>
              </a:rPr>
              <a:t>نشاط القرض الحسن.</a:t>
            </a:r>
            <a:endParaRPr lang="en-US" dirty="0">
              <a:solidFill>
                <a:srgbClr val="FF66FF"/>
              </a:solidFill>
            </a:endParaRPr>
          </a:p>
          <a:p>
            <a:pPr marL="0" lvl="0" indent="0" algn="r" rtl="1">
              <a:buNone/>
            </a:pPr>
            <a:r>
              <a:rPr lang="ar-SA" dirty="0">
                <a:solidFill>
                  <a:srgbClr val="FF66FF"/>
                </a:solidFill>
              </a:rPr>
              <a:t>نشاط صندوق الزكاة.</a:t>
            </a:r>
            <a:endParaRPr lang="en-US" dirty="0">
              <a:solidFill>
                <a:srgbClr val="FF66FF"/>
              </a:solidFill>
            </a:endParaRPr>
          </a:p>
          <a:p>
            <a:pPr marL="0" lvl="0" indent="0" algn="r" rtl="1">
              <a:buNone/>
            </a:pPr>
            <a:r>
              <a:rPr lang="ar-SA" dirty="0">
                <a:solidFill>
                  <a:srgbClr val="FF66FF"/>
                </a:solidFill>
              </a:rPr>
              <a:t>الأنشطة الثقافية المصرفية.</a:t>
            </a:r>
            <a:endParaRPr lang="en-US" dirty="0">
              <a:solidFill>
                <a:srgbClr val="FF66FF"/>
              </a:solidFill>
            </a:endParaRPr>
          </a:p>
          <a:p>
            <a:pPr marL="0" indent="0" algn="r" rtl="1">
              <a:buNone/>
            </a:pPr>
            <a:endParaRPr lang="en-US"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30</a:t>
            </a:fld>
            <a:endParaRPr lang="en-US"/>
          </a:p>
        </p:txBody>
      </p:sp>
    </p:spTree>
    <p:extLst>
      <p:ext uri="{BB962C8B-B14F-4D97-AF65-F5344CB8AC3E}">
        <p14:creationId xmlns="" xmlns:p14="http://schemas.microsoft.com/office/powerpoint/2010/main" val="34920595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18364"/>
            <a:ext cx="11750722" cy="6428096"/>
          </a:xfrm>
        </p:spPr>
        <p:txBody>
          <a:bodyPr>
            <a:normAutofit lnSpcReduction="10000"/>
          </a:bodyPr>
          <a:lstStyle/>
          <a:p>
            <a:pPr marL="0" indent="0" algn="r" rtl="1">
              <a:buNone/>
            </a:pPr>
            <a:r>
              <a:rPr lang="ar-SA" b="1" u="sng" dirty="0">
                <a:solidFill>
                  <a:schemeClr val="accent1">
                    <a:lumMod val="75000"/>
                  </a:schemeClr>
                </a:solidFill>
              </a:rPr>
              <a:t>أهداف البنوك الإسلامية</a:t>
            </a:r>
            <a:endParaRPr lang="en-US" dirty="0">
              <a:solidFill>
                <a:schemeClr val="accent1">
                  <a:lumMod val="75000"/>
                </a:schemeClr>
              </a:solidFill>
            </a:endParaRPr>
          </a:p>
          <a:p>
            <a:pPr marL="0" indent="0" algn="r" rtl="1">
              <a:buNone/>
            </a:pPr>
            <a:r>
              <a:rPr lang="en-US" dirty="0"/>
              <a:t>       </a:t>
            </a:r>
            <a:r>
              <a:rPr lang="ar-SA" dirty="0"/>
              <a:t>بالإضافة لعامل الربح الذي يعتبر أمراً بديهياً لأي نشاط نقدي أو تجاري، فإن هناك مجموعة من الأهداف تسعى البنوك الإسلامية عموماً إلى تحقيقها، نجمعها فيما يلي</a:t>
            </a:r>
            <a:r>
              <a:rPr lang="en-US" dirty="0"/>
              <a:t>:</a:t>
            </a:r>
          </a:p>
          <a:p>
            <a:pPr marL="342900" lvl="0" indent="-342900" algn="r" rtl="1">
              <a:buFont typeface="+mj-lt"/>
              <a:buAutoNum type="arabicPeriod"/>
            </a:pPr>
            <a:r>
              <a:rPr lang="ar-SA" dirty="0"/>
              <a:t>التنمية الإقتصادية والتقدم الإجتماعي للشعوب الإسلامية في إطار المعايير الشرعية</a:t>
            </a:r>
            <a:r>
              <a:rPr lang="en-US" dirty="0"/>
              <a:t>. </a:t>
            </a:r>
          </a:p>
          <a:p>
            <a:pPr marL="342900" lvl="0" indent="-342900" algn="r" rtl="1">
              <a:buFont typeface="+mj-lt"/>
              <a:buAutoNum type="arabicPeriod"/>
            </a:pPr>
            <a:r>
              <a:rPr lang="ar-SA" dirty="0"/>
              <a:t>نشر الوعي المصرفي الإسلامي، وتطوير ثقة المواطنين بالنظام الإقتصادي الإسلامي، بإعتباره النظام الأمثل للتنمية الإقتصادية و الحل للكثير من المشاكل والأزمات المالية والإقتصادية والإجتماعية التي باتت تعاني منها</a:t>
            </a:r>
            <a:r>
              <a:rPr lang="en-US" dirty="0"/>
              <a:t>.</a:t>
            </a:r>
          </a:p>
          <a:p>
            <a:pPr marL="342900" lvl="0" indent="-342900" algn="r" rtl="1">
              <a:buFont typeface="+mj-lt"/>
              <a:buAutoNum type="arabicPeriod"/>
            </a:pPr>
            <a:r>
              <a:rPr lang="ar-SA" dirty="0"/>
              <a:t>تطوير الأدوات المصرفية الإسلامية القائمة، وإستحداث الجديد منها، بغية حشد المزيد من الموارد وإيجاد قنوات جديدة لتوظيفها، وبشكل يغطي إحتياجات الأفراد ويتوافق مع متطلبات العصر</a:t>
            </a:r>
            <a:r>
              <a:rPr lang="en-US" dirty="0"/>
              <a:t>. </a:t>
            </a:r>
          </a:p>
          <a:p>
            <a:pPr marL="342900" lvl="0" indent="-342900" algn="r" rtl="1">
              <a:buFont typeface="+mj-lt"/>
              <a:buAutoNum type="arabicPeriod"/>
            </a:pPr>
            <a:r>
              <a:rPr lang="en-US" dirty="0"/>
              <a:t>  </a:t>
            </a:r>
            <a:r>
              <a:rPr lang="ar-SA" dirty="0"/>
              <a:t>تحقيق التكامل الإقتصادي بين الدول الإسلامية، من خلال قدرة البنوك الإسلامية على توجيه الإستثمارات لعناصر الربط الإقتصادي لهذه الدول، مثل تطوير مرافق البنية التحتية ووسائل الإتصال المختلفة</a:t>
            </a:r>
            <a:r>
              <a:rPr lang="en-US" dirty="0"/>
              <a:t>.</a:t>
            </a:r>
          </a:p>
          <a:p>
            <a:pPr marL="342900" lvl="0" indent="-342900" algn="r" rtl="1">
              <a:buFont typeface="+mj-lt"/>
              <a:buAutoNum type="arabicPeriod"/>
            </a:pPr>
            <a:r>
              <a:rPr lang="ar-SA" dirty="0"/>
              <a:t>تصحيح الإختلالات الموروثة في النظم الإقتصادية القائمة على نظريات التنمية والتمويل التقليدية، وإيجاد التوازن الإقتصادي والإجتماعي القائم على سياسات التوظيف الائتماني والإستثمار المباشرالذي تقدمة البنوك الإسلامية.    </a:t>
            </a:r>
            <a:endParaRPr lang="en-US" dirty="0"/>
          </a:p>
          <a:p>
            <a:pPr marL="342900" lvl="0" indent="-342900" algn="r" rtl="1">
              <a:buFont typeface="+mj-lt"/>
              <a:buAutoNum type="arabicPeriod"/>
            </a:pPr>
            <a:r>
              <a:rPr lang="ar-SA" dirty="0"/>
              <a:t>تنمية المبادلات التجارية بين الدول الإسلامية، نظراً لأن المبادلات التجارية تعتبر مدخلاً للتكامل الإقتصادي ونتيجة له في آن واحد، علاوة على الدور الذي تقوم به التجارة في زيادة درجة الروابط الإقتصادية والإجتماعية بين الشعوب الإسلامية، وتحريرها من التبعية الإقتصادية للدول المتقدمة</a:t>
            </a:r>
            <a:r>
              <a:rPr lang="en-US" dirty="0"/>
              <a:t>.</a:t>
            </a:r>
          </a:p>
          <a:p>
            <a:pPr algn="r" rtl="1"/>
            <a:endParaRPr lang="ar-EG" dirty="0" smtClean="0"/>
          </a:p>
          <a:p>
            <a:pPr algn="r" rtl="1"/>
            <a:endParaRPr lang="ar-EG" dirty="0"/>
          </a:p>
          <a:p>
            <a:pPr algn="r" rtl="1"/>
            <a:r>
              <a:rPr lang="ar-SA" dirty="0" smtClean="0"/>
              <a:t>أهم </a:t>
            </a:r>
            <a:r>
              <a:rPr lang="ar-SA" dirty="0"/>
              <a:t>صيغ التمويل في المصارف الاسلامية </a:t>
            </a:r>
            <a:endParaRPr lang="en-US"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31</a:t>
            </a:fld>
            <a:endParaRPr lang="en-US"/>
          </a:p>
        </p:txBody>
      </p:sp>
    </p:spTree>
    <p:extLst>
      <p:ext uri="{BB962C8B-B14F-4D97-AF65-F5344CB8AC3E}">
        <p14:creationId xmlns="" xmlns:p14="http://schemas.microsoft.com/office/powerpoint/2010/main" val="37226094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7" y="232012"/>
            <a:ext cx="11764370" cy="6414448"/>
          </a:xfrm>
        </p:spPr>
        <p:txBody>
          <a:bodyPr>
            <a:normAutofit fontScale="77500" lnSpcReduction="20000"/>
          </a:bodyPr>
          <a:lstStyle/>
          <a:p>
            <a:pPr marL="0" indent="0" algn="r" rtl="1">
              <a:buNone/>
            </a:pPr>
            <a:r>
              <a:rPr lang="ar-SA" b="1" u="sng" dirty="0">
                <a:solidFill>
                  <a:srgbClr val="FF66FF"/>
                </a:solidFill>
              </a:rPr>
              <a:t>صيغ التمويل (المرابحة ، المضاربة ، المشاركة) :</a:t>
            </a:r>
            <a:endParaRPr lang="en-US" dirty="0">
              <a:solidFill>
                <a:srgbClr val="FF66FF"/>
              </a:solidFill>
            </a:endParaRPr>
          </a:p>
          <a:p>
            <a:pPr marL="0" indent="0" algn="r" rtl="1">
              <a:buNone/>
            </a:pPr>
            <a:r>
              <a:rPr lang="ar-SA" b="1" u="sng" dirty="0">
                <a:solidFill>
                  <a:schemeClr val="accent1">
                    <a:lumMod val="75000"/>
                  </a:schemeClr>
                </a:solidFill>
              </a:rPr>
              <a:t>1- المرابحة : </a:t>
            </a:r>
            <a:endParaRPr lang="en-US" dirty="0">
              <a:solidFill>
                <a:schemeClr val="accent1">
                  <a:lumMod val="75000"/>
                </a:schemeClr>
              </a:solidFill>
            </a:endParaRPr>
          </a:p>
          <a:p>
            <a:pPr marL="0" indent="0" algn="r" rtl="1">
              <a:buNone/>
            </a:pPr>
            <a:r>
              <a:rPr lang="ar-SA" dirty="0"/>
              <a:t>يعد بيع المرابحة من أنواع البيوع المشروعة واحد قنوات التمويل بالمصارف الإسلامية ، والمرابحة في اللغة مصدر من الربح وهو الزيادة وفي اصطلاح الفقهاء هي : بيع بمثل الثمن الأول مع زيادة ربح ، أو هي بيع برأس المال وربح معلوم.  </a:t>
            </a:r>
            <a:endParaRPr lang="en-US" dirty="0"/>
          </a:p>
          <a:p>
            <a:pPr marL="0" indent="0" algn="r" rtl="1">
              <a:buNone/>
            </a:pPr>
            <a:r>
              <a:rPr lang="ar-SA" dirty="0"/>
              <a:t>وفي الواقع العملي تُطبق هذه الصيغة تحت مسمى :" بيع المرابحة للآمر بالشراء "، وتتضمن هذه الصيغة وعد بالشراء وبيع بالمرابحة ، حيث يتقدم العميل للبنك بطلب شراء سلعة معينة ، ويقوم البنك بالشراء ثم بيعها للعميل مع ربح متفق عليه ويتم السداد على أقساط دورية. </a:t>
            </a:r>
            <a:endParaRPr lang="en-US" dirty="0"/>
          </a:p>
          <a:p>
            <a:pPr marL="0" indent="0" algn="r" rtl="1">
              <a:buNone/>
            </a:pPr>
            <a:r>
              <a:rPr lang="ar-SA" dirty="0"/>
              <a:t> </a:t>
            </a:r>
            <a:endParaRPr lang="en-US" dirty="0"/>
          </a:p>
          <a:p>
            <a:pPr marL="0" indent="0" algn="r" rtl="1">
              <a:buNone/>
            </a:pPr>
            <a:r>
              <a:rPr lang="ar-SA" b="1" u="sng" dirty="0">
                <a:solidFill>
                  <a:schemeClr val="accent1">
                    <a:lumMod val="75000"/>
                  </a:schemeClr>
                </a:solidFill>
              </a:rPr>
              <a:t>2- المضاربة :</a:t>
            </a:r>
            <a:endParaRPr lang="en-US" dirty="0">
              <a:solidFill>
                <a:schemeClr val="accent1">
                  <a:lumMod val="75000"/>
                </a:schemeClr>
              </a:solidFill>
            </a:endParaRPr>
          </a:p>
          <a:p>
            <a:pPr marL="0" indent="0" algn="r" rtl="1">
              <a:buNone/>
            </a:pPr>
            <a:r>
              <a:rPr lang="ar-SA" dirty="0"/>
              <a:t>تعد المضاربة من أهم وأقدم صيغ استثمار الأموال في الفقه الإسلامي وهي نوع من المشاركة بين رأس المال من جانب والعمل من جانب آخر.</a:t>
            </a:r>
            <a:endParaRPr lang="en-US" dirty="0"/>
          </a:p>
          <a:p>
            <a:pPr marL="0" indent="0" algn="r" rtl="1">
              <a:buNone/>
            </a:pPr>
            <a:r>
              <a:rPr lang="ar-SA" dirty="0"/>
              <a:t> </a:t>
            </a:r>
            <a:endParaRPr lang="en-US" dirty="0"/>
          </a:p>
          <a:p>
            <a:pPr marL="0" indent="0" algn="r" rtl="1">
              <a:buNone/>
            </a:pPr>
            <a:r>
              <a:rPr lang="ar-SA" dirty="0"/>
              <a:t>والمضاربة نوعان إما مضاربة مطلقة (وتعني إطلاق يد المضارب في الاستثمار وفي أي  نوع من الأنشطة الاستثمارية )، أو مضاربة مقيدة  (وتعني تحديد نوع النشاط الاستثماري للمضارب).</a:t>
            </a:r>
            <a:endParaRPr lang="en-US" dirty="0"/>
          </a:p>
          <a:p>
            <a:pPr marL="0" indent="0" algn="r" rtl="1">
              <a:buNone/>
            </a:pPr>
            <a:r>
              <a:rPr lang="ar-SA" dirty="0"/>
              <a:t>وتتميز المضاربة بأنها من الصيغ الاستثمارية التي يمكن استخدامها في جانبي الميزانية كموارد وكاستخدامات. </a:t>
            </a:r>
            <a:endParaRPr lang="en-US" dirty="0"/>
          </a:p>
          <a:p>
            <a:pPr marL="0" indent="0" algn="r" rtl="1">
              <a:buNone/>
            </a:pPr>
            <a:r>
              <a:rPr lang="ar-SA" dirty="0"/>
              <a:t> </a:t>
            </a:r>
            <a:endParaRPr lang="en-US" dirty="0"/>
          </a:p>
          <a:p>
            <a:pPr marL="0" indent="0" algn="r" rtl="1">
              <a:buNone/>
            </a:pPr>
            <a:r>
              <a:rPr lang="ar-SA" b="1" u="sng" dirty="0">
                <a:solidFill>
                  <a:schemeClr val="accent1">
                    <a:lumMod val="75000"/>
                  </a:schemeClr>
                </a:solidFill>
              </a:rPr>
              <a:t>3- المشاركة:</a:t>
            </a:r>
            <a:endParaRPr lang="en-US" dirty="0">
              <a:solidFill>
                <a:schemeClr val="accent1">
                  <a:lumMod val="75000"/>
                </a:schemeClr>
              </a:solidFill>
            </a:endParaRPr>
          </a:p>
          <a:p>
            <a:pPr marL="0" indent="0" algn="r" rtl="1">
              <a:buNone/>
            </a:pPr>
            <a:r>
              <a:rPr lang="ar-SA" dirty="0"/>
              <a:t>تعد المشاركات من أساليب الاستثمار المتميزة في الفقه الإسلامي حيث تلائم طبيعة المصارف الإسلامية، ويمكن استخدامها في تمويل الأنشطة الاقتصادية المختلفة.</a:t>
            </a:r>
            <a:endParaRPr lang="en-US" dirty="0"/>
          </a:p>
          <a:p>
            <a:pPr marL="0" indent="0" algn="r" rtl="1">
              <a:buNone/>
            </a:pPr>
            <a:r>
              <a:rPr lang="ar-SA" dirty="0"/>
              <a:t> </a:t>
            </a:r>
            <a:endParaRPr lang="en-US" dirty="0"/>
          </a:p>
          <a:p>
            <a:pPr marL="0" indent="0" algn="r" rtl="1">
              <a:buNone/>
            </a:pPr>
            <a:r>
              <a:rPr lang="ar-SA" dirty="0"/>
              <a:t>ويعتمد التمويل بالمشاركة على أساس مشاركة المصرف في التمويل الذي يطلبه المتعاملين دون اشتراط فائدة ثابتة كما هو الحال في التمويل بالقروض بالمصارف التقليدية، وإنما يشارك المصرف المتعامل في الناتج المتوقع ربحاً كان أو خساراً ، وذلك في ضوء قواعد وأسس توزيع متفق عليها بين المصرف والمتعامل وهذه الأسس مستمدة من قواعد شركة العنان.</a:t>
            </a:r>
            <a:endParaRPr lang="en-US" dirty="0"/>
          </a:p>
          <a:p>
            <a:pPr marL="0" indent="0" algn="r" rtl="1">
              <a:buNone/>
            </a:pPr>
            <a:r>
              <a:rPr lang="ar-SA" dirty="0"/>
              <a:t> </a:t>
            </a:r>
            <a:endParaRPr lang="en-US" dirty="0"/>
          </a:p>
          <a:p>
            <a:pPr marL="0" indent="0" algn="r" rtl="1">
              <a:buNone/>
            </a:pPr>
            <a:r>
              <a:rPr lang="ar-SA" dirty="0"/>
              <a:t>هذا ويتميز أسلوب البنك الإسلامي في التمويل بالمشاركة عن أساليب البنوك التجارية في التمويل الإقراض في أن مشاركة البنك الإسلامي تتطلب اشتراك البنك بخبراته المختلفة في البحث عن أفضل مجالات الاستثمار والطرق التي تؤدي إلى ضمان نجاح المشروع وتؤكد ربحيته وبالتالي تزيد من أرباح البنك الأمر الذي يؤدي بدوره إلى زيادة ودائعه بعد ذلك.</a:t>
            </a:r>
            <a:endParaRPr lang="en-US" dirty="0"/>
          </a:p>
          <a:p>
            <a:pPr marL="0" indent="0" algn="r">
              <a:buNone/>
            </a:pP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32</a:t>
            </a:fld>
            <a:endParaRPr lang="en-US"/>
          </a:p>
        </p:txBody>
      </p:sp>
    </p:spTree>
    <p:extLst>
      <p:ext uri="{BB962C8B-B14F-4D97-AF65-F5344CB8AC3E}">
        <p14:creationId xmlns="" xmlns:p14="http://schemas.microsoft.com/office/powerpoint/2010/main" val="34817264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45659"/>
            <a:ext cx="11709778" cy="6346209"/>
          </a:xfrm>
        </p:spPr>
        <p:txBody>
          <a:bodyPr>
            <a:normAutofit fontScale="70000" lnSpcReduction="20000"/>
          </a:bodyPr>
          <a:lstStyle/>
          <a:p>
            <a:pPr algn="r" rtl="1"/>
            <a:r>
              <a:rPr lang="ar-SA" b="1" dirty="0">
                <a:solidFill>
                  <a:srgbClr val="FF66CC"/>
                </a:solidFill>
              </a:rPr>
              <a:t>وتتميز صيغة المشاركة بتعدد أنواعها وهي:</a:t>
            </a:r>
            <a:endParaRPr lang="en-US" dirty="0">
              <a:solidFill>
                <a:srgbClr val="FF66CC"/>
              </a:solidFill>
            </a:endParaRPr>
          </a:p>
          <a:p>
            <a:pPr marL="342900" lvl="0" indent="-342900" algn="r" rtl="1">
              <a:buFont typeface="+mj-cs"/>
              <a:buAutoNum type="arabic2Minus"/>
            </a:pPr>
            <a:r>
              <a:rPr lang="ar-SA" dirty="0">
                <a:solidFill>
                  <a:srgbClr val="FF66CC"/>
                </a:solidFill>
              </a:rPr>
              <a:t>المشاركة الثابتة المستمرة : وهي مساهمة البنك في رأس مال بعض الشركات كمساهم.</a:t>
            </a:r>
            <a:endParaRPr lang="en-US" dirty="0">
              <a:solidFill>
                <a:srgbClr val="FF66CC"/>
              </a:solidFill>
            </a:endParaRPr>
          </a:p>
          <a:p>
            <a:pPr marL="342900" lvl="0" indent="-342900" algn="r" rtl="1">
              <a:buFont typeface="+mj-cs"/>
              <a:buAutoNum type="arabic2Minus"/>
            </a:pPr>
            <a:r>
              <a:rPr lang="ar-SA" dirty="0">
                <a:solidFill>
                  <a:srgbClr val="FF66CC"/>
                </a:solidFill>
              </a:rPr>
              <a:t>المشاركة الثابتة المنتهية : وهي المشاركة في تمويل صفقة أو مشروع تنتهي المشاركة بنهايته .</a:t>
            </a:r>
            <a:endParaRPr lang="en-US" dirty="0">
              <a:solidFill>
                <a:srgbClr val="FF66CC"/>
              </a:solidFill>
            </a:endParaRPr>
          </a:p>
          <a:p>
            <a:pPr marL="342900" lvl="0" indent="-342900" algn="r" rtl="1">
              <a:buFont typeface="+mj-cs"/>
              <a:buAutoNum type="arabic2Minus"/>
            </a:pPr>
            <a:r>
              <a:rPr lang="ar-SA" dirty="0">
                <a:solidFill>
                  <a:srgbClr val="FF66CC"/>
                </a:solidFill>
              </a:rPr>
              <a:t>المشاركة المتناقصة: وتسمى المشاركة المتناقصة المنتهية بالتملك وهي المساهمة في إنشاء مصنع على سبيل المثال ويكون من حق الشريك أن يحل محل المصرف تدريجياً في ملكية المصنع.</a:t>
            </a:r>
            <a:endParaRPr lang="en-US" dirty="0">
              <a:solidFill>
                <a:srgbClr val="FF66CC"/>
              </a:solidFill>
            </a:endParaRPr>
          </a:p>
          <a:p>
            <a:pPr marL="342900" lvl="0" indent="-342900" algn="r" rtl="1">
              <a:buFont typeface="+mj-cs"/>
              <a:buAutoNum type="arabic2Minus"/>
            </a:pPr>
            <a:r>
              <a:rPr lang="ar-SA" dirty="0" smtClean="0">
                <a:solidFill>
                  <a:srgbClr val="FF66CC"/>
                </a:solidFill>
              </a:rPr>
              <a:t>المشاركة المتغيرة : وهي البديل الشرعي عن التمويل بالحساب الجاري المدين حيث يتم تمويل العميل بدفعات نقدية حسب احتياجه ثم يأخذ البنك حصته من الأرباح الفعلية في نهاية العام وفقاً للنتائج المالية للمشروع.</a:t>
            </a:r>
            <a:endParaRPr lang="ar-EG" dirty="0" smtClean="0">
              <a:solidFill>
                <a:srgbClr val="FF66CC"/>
              </a:solidFill>
            </a:endParaRPr>
          </a:p>
          <a:p>
            <a:pPr marL="0" indent="0" algn="r" rtl="1">
              <a:buNone/>
            </a:pPr>
            <a:r>
              <a:rPr lang="ar-SA" dirty="0"/>
              <a:t>أساليب التمويل في البنوك الإسلامية</a:t>
            </a:r>
            <a:r>
              <a:rPr lang="en-US" dirty="0"/>
              <a:t> </a:t>
            </a:r>
          </a:p>
          <a:p>
            <a:pPr marL="0" indent="0" algn="r" rtl="1">
              <a:buNone/>
            </a:pPr>
            <a:r>
              <a:rPr lang="en-US" dirty="0"/>
              <a:t> </a:t>
            </a:r>
            <a:r>
              <a:rPr lang="ar-SA" b="1" u="sng" dirty="0">
                <a:solidFill>
                  <a:srgbClr val="0070C0"/>
                </a:solidFill>
              </a:rPr>
              <a:t>يمكن أن نميز بين أربعة أساليب يؤدي بها البنك الإسلامي وظيفته الاستثمارية، وهي</a:t>
            </a:r>
            <a:r>
              <a:rPr lang="en-US" b="1" u="sng" dirty="0">
                <a:solidFill>
                  <a:srgbClr val="0070C0"/>
                </a:solidFill>
              </a:rPr>
              <a:t>:  </a:t>
            </a:r>
            <a:endParaRPr lang="en-US" dirty="0">
              <a:solidFill>
                <a:srgbClr val="0070C0"/>
              </a:solidFill>
            </a:endParaRPr>
          </a:p>
          <a:p>
            <a:pPr marL="0" indent="0" algn="r" rtl="1">
              <a:buNone/>
            </a:pPr>
            <a:r>
              <a:rPr lang="ar-SA" u="sng" dirty="0">
                <a:solidFill>
                  <a:srgbClr val="0070C0"/>
                </a:solidFill>
              </a:rPr>
              <a:t>أولا- الإستثمار المباشر: </a:t>
            </a:r>
            <a:endParaRPr lang="en-US" dirty="0">
              <a:solidFill>
                <a:srgbClr val="0070C0"/>
              </a:solidFill>
            </a:endParaRPr>
          </a:p>
          <a:p>
            <a:pPr marL="0" indent="0" algn="r" rtl="1">
              <a:buNone/>
            </a:pPr>
            <a:r>
              <a:rPr lang="ar-SA" dirty="0"/>
              <a:t>حيث يقوم البنك الإسلامي بتوظيف جزء من موارده المالية في مشروعات تجارية أو صناعية أو عقارية تدر عليه عائدات على هيئة أرباح. ويتولى البنك  تأسيس هذه المشروعات والإشراف على إدارتها، ويتفق هذا مع قواعد الشريعة الإسلامية السمحاء .</a:t>
            </a:r>
            <a:endParaRPr lang="en-US" dirty="0"/>
          </a:p>
          <a:p>
            <a:pPr marL="0" indent="0" algn="r" rtl="1">
              <a:buNone/>
            </a:pPr>
            <a:r>
              <a:rPr lang="ar-SA" u="sng" dirty="0">
                <a:solidFill>
                  <a:srgbClr val="0070C0"/>
                </a:solidFill>
              </a:rPr>
              <a:t> ثانيا - الإستثمار بالمشاركة: </a:t>
            </a:r>
            <a:endParaRPr lang="en-US" dirty="0">
              <a:solidFill>
                <a:srgbClr val="0070C0"/>
              </a:solidFill>
            </a:endParaRPr>
          </a:p>
          <a:p>
            <a:pPr marL="0" indent="0" algn="r" rtl="1">
              <a:buNone/>
            </a:pPr>
            <a:r>
              <a:rPr lang="ar-SA" dirty="0"/>
              <a:t>حيث يقدم البنك الإسلامي التمويل اللازم لعملائه، دون أن يتقاضى أي فائدة ثابتة على هذا التمويل، ثم يشاركهم في الناتج المحتمل من ربح أو خسارة، حسب معايير التوزيع المتفق عليها بين البنك وعملائه. ويكون للبنك الإسلامي حق الإشراف على نشاط المشروعات الممولة، بشكل يتفق مع قواعد الشريعة الإسلامية السمحاء </a:t>
            </a:r>
            <a:endParaRPr lang="en-US" dirty="0"/>
          </a:p>
          <a:p>
            <a:pPr marL="0" indent="0" algn="r" rtl="1">
              <a:buNone/>
            </a:pPr>
            <a:r>
              <a:rPr lang="ar-SA" dirty="0">
                <a:solidFill>
                  <a:srgbClr val="0070C0"/>
                </a:solidFill>
              </a:rPr>
              <a:t> </a:t>
            </a:r>
            <a:r>
              <a:rPr lang="ar-SA" u="sng" dirty="0">
                <a:solidFill>
                  <a:srgbClr val="0070C0"/>
                </a:solidFill>
              </a:rPr>
              <a:t>ثالثا - التمويل التأجيري </a:t>
            </a:r>
            <a:r>
              <a:rPr lang="ar-SA" u="sng" dirty="0"/>
              <a:t>: </a:t>
            </a:r>
            <a:endParaRPr lang="en-US" dirty="0"/>
          </a:p>
          <a:p>
            <a:pPr marL="0" indent="0" algn="r" rtl="1">
              <a:buNone/>
            </a:pPr>
            <a:r>
              <a:rPr lang="ar-SA" dirty="0"/>
              <a:t>وهنا يقوم البنك الإسلامي بشراء الأصول التي يحتاجها العميل في أي مجال من مجالات النشاط الاقتصادي، ثم يقوم بتأجيرها له لفترة محددة، بحيث يغطي مجموع الدفعات الإيجارية ثمن الأصل وكافة المصروفات مع عائد مناسب للبنك، وفي نهاية فترة الإيجار يصبح الأصل ملكاً للعميل</a:t>
            </a:r>
            <a:endParaRPr lang="en-US" dirty="0"/>
          </a:p>
          <a:p>
            <a:pPr marL="0" indent="0" algn="r" rtl="1">
              <a:buNone/>
            </a:pPr>
            <a:r>
              <a:rPr lang="ar-SA" u="sng" dirty="0">
                <a:solidFill>
                  <a:srgbClr val="0070C0"/>
                </a:solidFill>
              </a:rPr>
              <a:t> رابعا - الإستثمار المختلط (التنازلي): </a:t>
            </a:r>
            <a:endParaRPr lang="en-US" dirty="0">
              <a:solidFill>
                <a:srgbClr val="0070C0"/>
              </a:solidFill>
            </a:endParaRPr>
          </a:p>
          <a:p>
            <a:pPr marL="0" indent="0" algn="r" rtl="1">
              <a:buNone/>
            </a:pPr>
            <a:r>
              <a:rPr lang="ar-SA" dirty="0"/>
              <a:t>في هذا الأسلوب يتيح البنك الإسلامي لعملائه المشاركين معه في المشروع الحق في الامتلاك التدريجي بحيث تتناقص حصة البنك سنوياً في حقوق ملكية المشروع وكذلك حصته من الأرباح إلى أن تؤول ملكية المشروع بالكامل إلى المشاركين معه في هذا المشروع</a:t>
            </a:r>
            <a:r>
              <a:rPr lang="en-US" dirty="0"/>
              <a:t>.</a:t>
            </a:r>
          </a:p>
          <a:p>
            <a:pPr marL="0" indent="0" algn="r" rtl="1">
              <a:buNone/>
            </a:pPr>
            <a:r>
              <a:rPr lang="en-US" dirty="0"/>
              <a:t> </a:t>
            </a:r>
          </a:p>
          <a:p>
            <a:pPr marL="0" indent="0" algn="r" rtl="1">
              <a:buNone/>
            </a:pPr>
            <a:r>
              <a:rPr lang="ar-SA" b="1" dirty="0"/>
              <a:t> </a:t>
            </a:r>
            <a:endParaRPr lang="en-US" dirty="0"/>
          </a:p>
          <a:p>
            <a:pPr algn="ctr" rtl="1"/>
            <a:r>
              <a:rPr lang="ar-SA" dirty="0">
                <a:solidFill>
                  <a:srgbClr val="FF0000"/>
                </a:solidFill>
              </a:rPr>
              <a:t>الكتاب الفصل الثامن عشر – التاسع عشر ( ص 293- 353- ) </a:t>
            </a:r>
            <a:endParaRPr lang="en-US" dirty="0">
              <a:solidFill>
                <a:srgbClr val="FF0000"/>
              </a:solidFill>
            </a:endParaRPr>
          </a:p>
          <a:p>
            <a:pPr marL="342900" lvl="0" indent="-342900" algn="r" rtl="1">
              <a:buFont typeface="+mj-cs"/>
              <a:buAutoNum type="arabic2Minus"/>
            </a:pPr>
            <a:endParaRPr lang="en-US" dirty="0">
              <a:solidFill>
                <a:srgbClr val="FF66CC"/>
              </a:solidFill>
            </a:endParaRPr>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33</a:t>
            </a:fld>
            <a:endParaRPr lang="en-US"/>
          </a:p>
        </p:txBody>
      </p:sp>
    </p:spTree>
    <p:extLst>
      <p:ext uri="{BB962C8B-B14F-4D97-AF65-F5344CB8AC3E}">
        <p14:creationId xmlns="" xmlns:p14="http://schemas.microsoft.com/office/powerpoint/2010/main" val="3092072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0574" y="233161"/>
            <a:ext cx="10058400" cy="926899"/>
          </a:xfrm>
        </p:spPr>
        <p:txBody>
          <a:bodyPr>
            <a:normAutofit fontScale="90000"/>
          </a:bodyPr>
          <a:lstStyle/>
          <a:p>
            <a:pPr algn="ctr"/>
            <a:r>
              <a:rPr lang="ar-SA" sz="4000" dirty="0">
                <a:solidFill>
                  <a:srgbClr val="FF0000"/>
                </a:solidFill>
              </a:rPr>
              <a:t>السوق النقدية والسوق المالية</a:t>
            </a:r>
            <a:r>
              <a:rPr lang="en-US" sz="4000" dirty="0">
                <a:solidFill>
                  <a:srgbClr val="FF66CC"/>
                </a:solidFill>
              </a:rPr>
              <a:t/>
            </a:r>
            <a:br>
              <a:rPr lang="en-US" sz="4000" dirty="0">
                <a:solidFill>
                  <a:srgbClr val="FF66CC"/>
                </a:solidFill>
              </a:rPr>
            </a:br>
            <a:endParaRPr lang="ar-EG" sz="4000" dirty="0">
              <a:solidFill>
                <a:srgbClr val="FF66CC"/>
              </a:solidFill>
            </a:endParaRPr>
          </a:p>
        </p:txBody>
      </p:sp>
      <p:sp>
        <p:nvSpPr>
          <p:cNvPr id="3" name="Content Placeholder 2"/>
          <p:cNvSpPr>
            <a:spLocks noGrp="1"/>
          </p:cNvSpPr>
          <p:nvPr>
            <p:ph idx="1"/>
          </p:nvPr>
        </p:nvSpPr>
        <p:spPr>
          <a:xfrm>
            <a:off x="245659" y="1160060"/>
            <a:ext cx="11709779" cy="5459104"/>
          </a:xfrm>
        </p:spPr>
        <p:txBody>
          <a:bodyPr/>
          <a:lstStyle/>
          <a:p>
            <a:pPr marL="0" indent="0" algn="r" rtl="1">
              <a:buNone/>
            </a:pPr>
            <a:r>
              <a:rPr lang="ar-SA" dirty="0"/>
              <a:t>تتوقف فعالية أي جهاز مصرفي على درجة نمو السوقين : النقدية والمالية.</a:t>
            </a:r>
            <a:endParaRPr lang="en-US" dirty="0"/>
          </a:p>
          <a:p>
            <a:pPr marL="0" indent="0" algn="r" rtl="1">
              <a:buNone/>
            </a:pPr>
            <a:r>
              <a:rPr lang="ar-SA" dirty="0"/>
              <a:t> </a:t>
            </a:r>
            <a:endParaRPr lang="en-US" dirty="0"/>
          </a:p>
          <a:p>
            <a:pPr marL="0" indent="0" algn="r" rtl="1">
              <a:buNone/>
            </a:pPr>
            <a:r>
              <a:rPr lang="ar-SA" u="sng" dirty="0">
                <a:solidFill>
                  <a:srgbClr val="FF0000"/>
                </a:solidFill>
              </a:rPr>
              <a:t>أولا- السوق النقدية :</a:t>
            </a:r>
            <a:endParaRPr lang="en-US" dirty="0">
              <a:solidFill>
                <a:srgbClr val="FF0000"/>
              </a:solidFill>
            </a:endParaRPr>
          </a:p>
          <a:p>
            <a:pPr marL="0" indent="0" algn="r" rtl="1">
              <a:buNone/>
            </a:pPr>
            <a:r>
              <a:rPr lang="ar-SA" dirty="0"/>
              <a:t> يمكن تعريف السوق النقدية بأنها المكان الذي يتم فيه تداول النقود او أي معاملات نقدية أخرى على المدى القصير. فالسوق النقدية تختص بالتمويل على المدى القصير سواء من حيث تعبئة المدخرات عن طريق الوسائل المختلفة مثل الودائع ،  أو عن طريق منح القروض على المدى القصير أيضاً.</a:t>
            </a:r>
            <a:endParaRPr lang="en-US" dirty="0"/>
          </a:p>
          <a:p>
            <a:pPr marL="0" indent="0" algn="r" rtl="1">
              <a:buNone/>
            </a:pPr>
            <a:r>
              <a:rPr lang="ar-SA" dirty="0"/>
              <a:t> وعادة ما تكون هذه المعاملات من خلال مؤسسات مصرفية او مالية ويكون التعامل بالأصول النقدية.</a:t>
            </a:r>
            <a:endParaRPr lang="en-US" dirty="0"/>
          </a:p>
          <a:p>
            <a:pPr marL="0" indent="0" algn="r" rtl="1">
              <a:buNone/>
            </a:pPr>
            <a:r>
              <a:rPr lang="ar-SA" dirty="0"/>
              <a:t> وتعني دراسة السوق النقدية  بالتعرف على تحركات هذه الأصول بين الوحدات التي تعرض النقود وبين التي تطلبها </a:t>
            </a:r>
            <a:endParaRPr lang="ar-EG" dirty="0" smtClean="0"/>
          </a:p>
          <a:p>
            <a:pPr marL="0" indent="0" algn="r" rtl="1">
              <a:buNone/>
            </a:pPr>
            <a:endParaRPr lang="ar-EG" dirty="0"/>
          </a:p>
          <a:p>
            <a:pPr algn="r" rtl="1"/>
            <a:endParaRPr lang="ar-EG" dirty="0" smtClean="0">
              <a:solidFill>
                <a:srgbClr val="FF0000"/>
              </a:solidFill>
            </a:endParaRPr>
          </a:p>
          <a:p>
            <a:pPr algn="ctr" rtl="1"/>
            <a:r>
              <a:rPr lang="ar-SA" u="sng" dirty="0">
                <a:solidFill>
                  <a:srgbClr val="FF0000"/>
                </a:solidFill>
              </a:rPr>
              <a:t>خصائص السوق النقدية </a:t>
            </a:r>
            <a:endParaRPr lang="en-US" dirty="0">
              <a:solidFill>
                <a:srgbClr val="FF0000"/>
              </a:solidFill>
            </a:endParaRPr>
          </a:p>
          <a:p>
            <a:pPr algn="r"/>
            <a:endParaRPr lang="ar-EG" dirty="0"/>
          </a:p>
        </p:txBody>
      </p:sp>
      <p:sp>
        <p:nvSpPr>
          <p:cNvPr id="4" name="Down Arrow 3"/>
          <p:cNvSpPr/>
          <p:nvPr/>
        </p:nvSpPr>
        <p:spPr>
          <a:xfrm>
            <a:off x="5568285" y="5419146"/>
            <a:ext cx="1064525" cy="111911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Footer Placeholder 4"/>
          <p:cNvSpPr>
            <a:spLocks noGrp="1"/>
          </p:cNvSpPr>
          <p:nvPr>
            <p:ph type="ftr" sz="quarter" idx="11"/>
          </p:nvPr>
        </p:nvSpPr>
        <p:spPr/>
        <p:txBody>
          <a:bodyPr/>
          <a:lstStyle/>
          <a:p>
            <a:r>
              <a:rPr lang="ar-SA" smtClean="0"/>
              <a:t>حنان الجشعم </a:t>
            </a:r>
            <a:endParaRPr lang="en-US"/>
          </a:p>
        </p:txBody>
      </p:sp>
      <p:sp>
        <p:nvSpPr>
          <p:cNvPr id="6" name="Slide Number Placeholder 5"/>
          <p:cNvSpPr>
            <a:spLocks noGrp="1"/>
          </p:cNvSpPr>
          <p:nvPr>
            <p:ph type="sldNum" sz="quarter" idx="12"/>
          </p:nvPr>
        </p:nvSpPr>
        <p:spPr/>
        <p:txBody>
          <a:bodyPr/>
          <a:lstStyle/>
          <a:p>
            <a:fld id="{6D5AE0BD-262C-40EA-A5A8-94753A6F8EAA}" type="slidenum">
              <a:rPr lang="en-US" smtClean="0"/>
              <a:pPr/>
              <a:t>34</a:t>
            </a:fld>
            <a:endParaRPr lang="en-US"/>
          </a:p>
        </p:txBody>
      </p:sp>
    </p:spTree>
    <p:extLst>
      <p:ext uri="{BB962C8B-B14F-4D97-AF65-F5344CB8AC3E}">
        <p14:creationId xmlns="" xmlns:p14="http://schemas.microsoft.com/office/powerpoint/2010/main" val="2125102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3" y="232012"/>
            <a:ext cx="11696130" cy="6400800"/>
          </a:xfrm>
        </p:spPr>
        <p:txBody>
          <a:bodyPr>
            <a:normAutofit lnSpcReduction="10000"/>
          </a:bodyPr>
          <a:lstStyle/>
          <a:p>
            <a:pPr algn="r" rtl="1"/>
            <a:r>
              <a:rPr lang="ar-SA" dirty="0"/>
              <a:t>من أهم خصائص السوق النقدي بالاقتصاد النقدي ما يلي : </a:t>
            </a:r>
            <a:endParaRPr lang="en-US" sz="1600" dirty="0"/>
          </a:p>
          <a:p>
            <a:pPr marL="617220" lvl="1" indent="-342900" algn="r" rtl="1">
              <a:buFont typeface="+mj-lt"/>
              <a:buAutoNum type="arabicPeriod"/>
            </a:pPr>
            <a:r>
              <a:rPr lang="ar-SA" dirty="0"/>
              <a:t>أنها تتعلق بتداول نوع خاص من الأصول ذات السيولة المرتفعة نسبياً والتي تعرف بالأصول النقدية واهم ما يميز هذه الأصول أنها قادرة على التحول إلى نقود قانونيه  خلال فترة قصيرة و بأقل قدر من التكلفة او الخسارة . ومن أمثلة هذه الأصول :أذونات الخزينة , الأوراق التجارية مثل الكمبيالة والسندات لأمر ، وشهادات الإيداع المصرفية ، والقروض المصرفية المباشرة وجميعها تمثل مديونيات قصيرة الأجل. </a:t>
            </a:r>
            <a:endParaRPr lang="en-US" dirty="0"/>
          </a:p>
          <a:p>
            <a:pPr marL="617220" lvl="1" indent="-342900" algn="r" rtl="1">
              <a:buFont typeface="+mj-lt"/>
              <a:buAutoNum type="arabicPeriod"/>
            </a:pPr>
            <a:r>
              <a:rPr lang="ar-SA" dirty="0"/>
              <a:t>يتعامل في هذا السوق مؤسسات ذات طبيعة خاصة في نوعيتها وعلاقاتها وأنظمتها مثل: البنك المركزي والبنوك التجارية وشركات التأمين ( التي دائما ما تكون في حوزتها فوائض أرصدة نقدية) ، والسماسرة باعتبارهم وسطاء بين الوحدات الاقتصادية هذه المؤسسات (( ماعدا البنك المركزي))  تتلقى المدخرات  وتستخدمها في تمويل الفرص الاستثمارية المتاحة في القطاعات الزراعية والصناعية والتجارية، لقاء رسوم او فوائد. فمن خلال العمليات المتقدمة تجد البنوك التجارية مجالات لها في هذه السوق تتمثل في توظيف الأرصدة النقدية المدخرة لديها في شكل ودائع مصرفية مقابل حصولها على عائد نظير هذا التوظيف . ويشترط في هذا العائد أن يكون اكبر في ما دفعته او التزمت به أمام المودعين. </a:t>
            </a:r>
            <a:endParaRPr lang="en-US" dirty="0"/>
          </a:p>
          <a:p>
            <a:pPr marL="617220" lvl="1" indent="-342900" algn="r" rtl="1">
              <a:buFont typeface="+mj-lt"/>
              <a:buAutoNum type="arabicPeriod"/>
            </a:pPr>
            <a:r>
              <a:rPr lang="ar-SA" dirty="0"/>
              <a:t>سعر الفائدة هو الذي يحقق التوازن بين الكمية المعرضة من الأرصده النقدية والكمية المطلوبة منها. هذا السعر يعبر خيارات الوحدات الاقتصادية  المتعاملة في السوق بين إنفاقها الحالي وهو ما ترغب في الحصول عليه نظير تأجيل الاتفاق الحالي. </a:t>
            </a:r>
            <a:endParaRPr lang="en-US" dirty="0"/>
          </a:p>
          <a:p>
            <a:pPr marL="617220" lvl="1" indent="-342900" algn="r" rtl="1">
              <a:buFont typeface="+mj-lt"/>
              <a:buAutoNum type="arabicPeriod"/>
            </a:pPr>
            <a:r>
              <a:rPr lang="ar-SA" dirty="0"/>
              <a:t>تعتبر السوق النقدية المركز الذي تتجمع فيه الأصول النقدية الباحثة عن استثمارات (او توظيفات ) مؤقتة تكون في أيدي أصحابها على الأجل القصير ويتراوح هذا الأجل بين يوم او أسبوع وبين شهر او ستة أشهر على الأغلب. ويتبادل فيها أيضاً بدائل النقود التي تتصف بسهولة التبادل، والتكلفة المنخفضة نسبيا. </a:t>
            </a:r>
            <a:endParaRPr lang="en-US" dirty="0"/>
          </a:p>
          <a:p>
            <a:pPr marL="617220" lvl="1" indent="-342900" algn="r" rtl="1">
              <a:buFont typeface="+mj-lt"/>
              <a:buAutoNum type="arabicPeriod"/>
            </a:pPr>
            <a:r>
              <a:rPr lang="ar-SA" dirty="0"/>
              <a:t>يتفرع من السوق النقدية عدد من الأسواق الفرعية التي تختص كل منها بنوع محدد من الأصول النقدية قصيرة الأجل كما أن توافر هيكل متكامل للسوق أمر ضروري بحد ذاته، حيث تعتمد الأسواق الفرعية في تعاملاتها مع السوق الرئيسية وتتكامل معها في تحقيق أهداف الوحدات الاقتصادية العاملة فيها. </a:t>
            </a:r>
            <a:endParaRPr lang="en-US" dirty="0"/>
          </a:p>
          <a:p>
            <a:pPr marL="617220" lvl="1" indent="-342900" algn="r" rtl="1">
              <a:buFont typeface="+mj-lt"/>
              <a:buAutoNum type="arabicPeriod"/>
            </a:pPr>
            <a:r>
              <a:rPr lang="ar-SA" dirty="0"/>
              <a:t>في حالة عدم وجود مكان محدد او معين تقام فيه السوق النقدية، حيث يتلاقى العرض مع الطلب على الأرصدة النقدية قصيرة الأجل يمكن الاستعاضة عن ذلك بالاتصالات والمراسلات الالكترونية. وتعتبر أسواق لندن ونيويورك وطوكيو من أكبر الأسواق النقدية التي تتم فيها المعاملات النقدية والمالية من هذا النوع </a:t>
            </a:r>
            <a:r>
              <a:rPr lang="ar-SA" dirty="0" smtClean="0"/>
              <a:t>.</a:t>
            </a:r>
            <a:endParaRPr lang="en-US" dirty="0"/>
          </a:p>
          <a:p>
            <a:pPr algn="r" rtl="1"/>
            <a:r>
              <a:rPr lang="ar-SA" dirty="0"/>
              <a:t>إن غياب بعض  هذه الخصائص من شأنه أن يجعل السوق النقدية تعاني من بعض القصور في وظائفها ويجعلها متخلفة نوعا ما. وغياب الدور المطلوب من البنك المركزي في تنظيم وإدارة السوق النقدية، أو عدم توافر الأدوات النقدية والمالية المناسبة، كل ذلك يحد من قدرة السوق النقدية في المساهمة بتحقيق أهداف السياسة النقدية التي يسعى البنك المركزي إلى تحقيقها.</a:t>
            </a:r>
            <a:endParaRPr lang="en-US" sz="1600" dirty="0"/>
          </a:p>
          <a:p>
            <a:pPr algn="r" rtl="1"/>
            <a:r>
              <a:rPr lang="ar-SA" dirty="0"/>
              <a:t>فالسوق النقدية المتخلفة او التي تنقصها بعض هذه الخصائص سواء الكم او الكيف تعتبر من معوقات التنمية الاقتصادية في الدول النامية .</a:t>
            </a:r>
            <a:endParaRPr lang="en-US" sz="1600" dirty="0"/>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35</a:t>
            </a:fld>
            <a:endParaRPr lang="en-US"/>
          </a:p>
        </p:txBody>
      </p:sp>
    </p:spTree>
    <p:extLst>
      <p:ext uri="{BB962C8B-B14F-4D97-AF65-F5344CB8AC3E}">
        <p14:creationId xmlns="" xmlns:p14="http://schemas.microsoft.com/office/powerpoint/2010/main" val="3226852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421" y="245660"/>
            <a:ext cx="11778017" cy="6400800"/>
          </a:xfrm>
        </p:spPr>
        <p:txBody>
          <a:bodyPr>
            <a:normAutofit lnSpcReduction="10000"/>
          </a:bodyPr>
          <a:lstStyle/>
          <a:p>
            <a:pPr algn="r" rtl="1"/>
            <a:r>
              <a:rPr lang="ar-SA" u="sng" dirty="0">
                <a:solidFill>
                  <a:srgbClr val="0070C0"/>
                </a:solidFill>
              </a:rPr>
              <a:t>- مكونات السوق النقدية: </a:t>
            </a:r>
            <a:endParaRPr lang="en-US" dirty="0">
              <a:solidFill>
                <a:srgbClr val="0070C0"/>
              </a:solidFill>
            </a:endParaRPr>
          </a:p>
          <a:p>
            <a:pPr algn="r" rtl="1"/>
            <a:r>
              <a:rPr lang="ar-SA" dirty="0"/>
              <a:t>تتكون السوق النقدية من عدد من المؤسسات والأسواق الفرعية على النحو التالي :</a:t>
            </a:r>
            <a:endParaRPr lang="en-US" dirty="0"/>
          </a:p>
          <a:p>
            <a:pPr marL="342900" lvl="0" indent="-342900" algn="r" rtl="1">
              <a:buFont typeface="+mj-lt"/>
              <a:buAutoNum type="arabicPeriod"/>
            </a:pPr>
            <a:r>
              <a:rPr lang="ar-SA" dirty="0">
                <a:solidFill>
                  <a:srgbClr val="FF0000"/>
                </a:solidFill>
              </a:rPr>
              <a:t>سوق النقود تحت الطلب</a:t>
            </a:r>
            <a:r>
              <a:rPr lang="ar-SA" dirty="0"/>
              <a:t>: حيث يتم منح الائتمان قصير الأجل لتمويل معاملات نقدية تتلاءم مع الأفق الزمني للسوق ويقف سماسرة أذونات الخزينة  وسماسرة البورصات في جانب الطلب، بينما تقف البنوك  التجارية بجانب العرض بهذا السوق. </a:t>
            </a:r>
            <a:endParaRPr lang="en-US" dirty="0"/>
          </a:p>
          <a:p>
            <a:pPr marL="342900" lvl="0" indent="-342900" algn="r" rtl="1">
              <a:buFont typeface="+mj-lt"/>
              <a:buAutoNum type="arabicPeriod"/>
            </a:pPr>
            <a:r>
              <a:rPr lang="ar-SA" dirty="0">
                <a:solidFill>
                  <a:srgbClr val="FF0000"/>
                </a:solidFill>
              </a:rPr>
              <a:t>سوق القروض قصيرة الأجل المضمونة </a:t>
            </a:r>
            <a:r>
              <a:rPr lang="ar-SA" dirty="0"/>
              <a:t>: ويكون الضمان بالأسهم أو بالسندات الحكومية أو الخاصة وعادة ماتحصل البنوك الصغيرة على قروض مضمونة من البنوك التجارية الكبيرة في الداخل أو مراسليها في الخارج .</a:t>
            </a:r>
            <a:endParaRPr lang="en-US" dirty="0"/>
          </a:p>
          <a:p>
            <a:pPr marL="342900" lvl="0" indent="-342900" algn="r" rtl="1">
              <a:buFont typeface="+mj-lt"/>
              <a:buAutoNum type="arabicPeriod"/>
            </a:pPr>
            <a:r>
              <a:rPr lang="ar-SA" dirty="0">
                <a:solidFill>
                  <a:srgbClr val="FF0000"/>
                </a:solidFill>
              </a:rPr>
              <a:t>سوق قبول أوراق الدفع</a:t>
            </a:r>
            <a:r>
              <a:rPr lang="ar-SA" dirty="0"/>
              <a:t>: حيث تقوم المؤسسات العاملة في هذا السوق بوظيفة قبول دفع قيمة هذه المستندات عندما يحين موعد استحقاقها . فعندما  يوقع بنك مع على كمبيالة مسحوبة على عميل من عملائه فانه يثبت استعداده لدفع قيمتها عند الاستحقاق، ويتم بذلك القبول بالدفع وتدخل الكمبيالة المذكورة ضمن أدوات هذه السوق. </a:t>
            </a:r>
            <a:endParaRPr lang="en-US" dirty="0"/>
          </a:p>
          <a:p>
            <a:pPr marL="342900" lvl="0" indent="-342900" algn="r" rtl="1">
              <a:buFont typeface="+mj-lt"/>
              <a:buAutoNum type="arabicPeriod"/>
            </a:pPr>
            <a:r>
              <a:rPr lang="ar-SA" dirty="0">
                <a:solidFill>
                  <a:srgbClr val="FF0000"/>
                </a:solidFill>
              </a:rPr>
              <a:t>سوق أذونات الخزينة</a:t>
            </a:r>
            <a:r>
              <a:rPr lang="ar-SA" dirty="0"/>
              <a:t>: حيث يتم فيها بيع وتداول أذونات الخزينة التي يصدرها البنك المركزي باسم الحكومة او نيابة عنها. </a:t>
            </a:r>
            <a:endParaRPr lang="en-US" dirty="0"/>
          </a:p>
          <a:p>
            <a:pPr algn="r" rtl="1"/>
            <a:r>
              <a:rPr lang="ar-SA" dirty="0"/>
              <a:t>ويلاحظ  من المكونات الأربعة السابقة أن العملية الأساسية لتبادل الائتمان في هذه الأسواق تعتمد على خصم هذه الأدوات عند المؤسسات العاملة في هذه الأسواق، حيث يكون لسعر الخصم الذي يحدده البنك المركزي (وكذلك سعر إعادة الخصم في بعض الأحيان) آثاراً مهمة في آلية التعاملات في هذه الأسواق و تطورها.</a:t>
            </a:r>
            <a:endParaRPr lang="en-US" dirty="0"/>
          </a:p>
          <a:p>
            <a:pPr algn="r" rtl="1"/>
            <a:r>
              <a:rPr lang="ar-SA" u="sng" dirty="0">
                <a:solidFill>
                  <a:srgbClr val="0070C0"/>
                </a:solidFill>
              </a:rPr>
              <a:t>ثانيا– السوق المالية ( سوق الأوراق المالية )</a:t>
            </a:r>
            <a:endParaRPr lang="en-US" dirty="0">
              <a:solidFill>
                <a:srgbClr val="0070C0"/>
              </a:solidFill>
            </a:endParaRPr>
          </a:p>
          <a:p>
            <a:pPr algn="r" rtl="1"/>
            <a:r>
              <a:rPr lang="ar-SA" dirty="0"/>
              <a:t>السوق المالية فهي تختص بالتمويل طويل الأجل سواء من حيث إصدار الصكوك والسندات التي تنوب على الأصول المالية أو تداولها بين المستثمرين. </a:t>
            </a:r>
            <a:endParaRPr lang="en-US" dirty="0"/>
          </a:p>
          <a:p>
            <a:pPr algn="r" rtl="1"/>
            <a:r>
              <a:rPr lang="ar-SA" dirty="0"/>
              <a:t>تختلف السوق المالية عن السوق النقدية في انه يتداول فيها أصول مالية أو أدوات تمويل وحقوق ملكية طويلة الأجل ، والتي تقوم المؤسسات الآلية بطرحها نيابة عن الوحدات الاقتصادية مثل السندات التي تتراوح فترة استحقاقها بين سنة وعشر سنوات أو أكثر، واسهم الشركات التي تعتبر أنصبة في رؤوس أموالها. وتتعامل فيها مؤسسات مثل بيوت الاستثمار وبيوت الرهن.</a:t>
            </a:r>
            <a:endParaRPr lang="en-US" dirty="0"/>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36</a:t>
            </a:fld>
            <a:endParaRPr lang="en-US"/>
          </a:p>
        </p:txBody>
      </p:sp>
    </p:spTree>
    <p:extLst>
      <p:ext uri="{BB962C8B-B14F-4D97-AF65-F5344CB8AC3E}">
        <p14:creationId xmlns="" xmlns:p14="http://schemas.microsoft.com/office/powerpoint/2010/main" val="388036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232012"/>
            <a:ext cx="11723426" cy="6373504"/>
          </a:xfrm>
        </p:spPr>
        <p:txBody>
          <a:bodyPr/>
          <a:lstStyle/>
          <a:p>
            <a:pPr marL="0" indent="0" algn="r" rtl="1">
              <a:buNone/>
            </a:pPr>
            <a:r>
              <a:rPr lang="ar-SA" dirty="0"/>
              <a:t>وهناك انواع كثيرة لهذه الاسواق بناء على تصنيفات مختلفة اشهرها الاتي:</a:t>
            </a:r>
            <a:endParaRPr lang="en-US" dirty="0"/>
          </a:p>
          <a:p>
            <a:pPr marL="0" indent="0" algn="r" rtl="1">
              <a:buNone/>
            </a:pPr>
            <a:r>
              <a:rPr lang="ar-SA" u="sng" dirty="0">
                <a:solidFill>
                  <a:srgbClr val="FF0000"/>
                </a:solidFill>
              </a:rPr>
              <a:t>تنقسم الأسواق المالية إلى قسمين رئيسيين:</a:t>
            </a:r>
            <a:endParaRPr lang="en-US" dirty="0">
              <a:solidFill>
                <a:srgbClr val="FF0000"/>
              </a:solidFill>
            </a:endParaRPr>
          </a:p>
          <a:p>
            <a:pPr marL="0" indent="0" algn="r" rtl="1">
              <a:buNone/>
            </a:pPr>
            <a:r>
              <a:rPr lang="ar-SA" dirty="0"/>
              <a:t> </a:t>
            </a:r>
            <a:endParaRPr lang="en-US" dirty="0"/>
          </a:p>
          <a:p>
            <a:pPr marL="0" indent="0" algn="r" rtl="1">
              <a:buNone/>
            </a:pPr>
            <a:r>
              <a:rPr lang="ar-SA" dirty="0"/>
              <a:t>سوق رأس المال والذي يمثل سوق الاقتراض طويل الأجل وتظم السوق الأولية والسوق الثانوية (البورصة)</a:t>
            </a:r>
            <a:endParaRPr lang="en-US" dirty="0"/>
          </a:p>
          <a:p>
            <a:pPr marL="0" lvl="0" indent="0" algn="r" rtl="1">
              <a:buNone/>
            </a:pPr>
            <a:r>
              <a:rPr lang="ar-SA" dirty="0">
                <a:solidFill>
                  <a:srgbClr val="FF0000"/>
                </a:solidFill>
              </a:rPr>
              <a:t>السوق الأولية (سوق الإصدار ): </a:t>
            </a:r>
            <a:r>
              <a:rPr lang="ar-SA" dirty="0"/>
              <a:t>وهي السوق التي يتم فيها بيع إصدارات الأسهم والسندات الجديدة ، حيث تقوم الشركات أو الحكومة بطرح أسهم أو بيع سندات فيها للحصول على موارد مالية لتمويل استثماراتها أو مشاريعها. وهذه الموارد تمثل استثمارات حقيقية للأوراق التي تم بيعها.</a:t>
            </a:r>
            <a:endParaRPr lang="en-US" dirty="0"/>
          </a:p>
          <a:p>
            <a:pPr marL="0" lvl="0" indent="0" algn="r" rtl="1">
              <a:buNone/>
            </a:pPr>
            <a:r>
              <a:rPr lang="ar-SA" dirty="0">
                <a:solidFill>
                  <a:srgbClr val="FF0000"/>
                </a:solidFill>
              </a:rPr>
              <a:t>السوق الثانوية (سوق التداول ): </a:t>
            </a:r>
            <a:r>
              <a:rPr lang="ar-SA" dirty="0"/>
              <a:t>وهي السوق التي يتم فيها إعادة بيع أوراق مالية سبق إصدارها. لذلك فإن مواردها لا تعتبر استثمارات حقيقية، لكنها استثمارات مالية. وعلى هذا فليس كل استثمار مالي في هذا السوق يتحول إلى استثمار حقيقي. </a:t>
            </a:r>
            <a:endParaRPr lang="en-US" dirty="0"/>
          </a:p>
          <a:p>
            <a:pPr marL="0" indent="0" algn="r" rtl="1">
              <a:buNone/>
            </a:pPr>
            <a:r>
              <a:rPr lang="ar-SA" dirty="0"/>
              <a:t> </a:t>
            </a:r>
            <a:endParaRPr lang="en-US" dirty="0"/>
          </a:p>
          <a:p>
            <a:pPr marL="0" indent="0" algn="r" rtl="1">
              <a:buNone/>
            </a:pPr>
            <a:r>
              <a:rPr lang="ar-SA" u="sng" dirty="0"/>
              <a:t>وللسوق الثانوية وظيفتان </a:t>
            </a:r>
            <a:endParaRPr lang="en-US" dirty="0"/>
          </a:p>
          <a:p>
            <a:pPr marL="0" indent="0" algn="r" rtl="1">
              <a:buNone/>
            </a:pPr>
            <a:r>
              <a:rPr lang="ar-SA" dirty="0">
                <a:solidFill>
                  <a:schemeClr val="tx2">
                    <a:lumMod val="60000"/>
                    <a:lumOff val="40000"/>
                  </a:schemeClr>
                </a:solidFill>
              </a:rPr>
              <a:t>أولهما </a:t>
            </a:r>
            <a:r>
              <a:rPr lang="ar-SA" dirty="0"/>
              <a:t>: تسهيل عمليات بيع الأصول المالية وتداولها، وذلك بإضفاء صفة السيولة على الأسهم و السندات ، وإمكانية تحويلها إلى أرصدة نقدية سائلة.</a:t>
            </a:r>
            <a:endParaRPr lang="en-US" dirty="0"/>
          </a:p>
          <a:p>
            <a:pPr marL="0" indent="0" algn="r" rtl="1">
              <a:buNone/>
            </a:pPr>
            <a:r>
              <a:rPr lang="ar-SA" dirty="0"/>
              <a:t> </a:t>
            </a:r>
            <a:r>
              <a:rPr lang="ar-SA" dirty="0">
                <a:solidFill>
                  <a:schemeClr val="tx2">
                    <a:lumMod val="60000"/>
                    <a:lumOff val="40000"/>
                  </a:schemeClr>
                </a:solidFill>
              </a:rPr>
              <a:t>ثانيهما</a:t>
            </a:r>
            <a:r>
              <a:rPr lang="ar-SA" dirty="0"/>
              <a:t>: تحديد القيمة السوقية للورقة المالية في السوق الأولية. وهذا يزيد من قدرة الشركات و الحكومة على جمع رؤوس الأموال من عملية الإصدار. فالظروف السائدة في السوق الثانوية تظهر مدى ملائمة عملية الإصدار و احتمالات نجاحها في أي وقت من الأوقات.</a:t>
            </a:r>
            <a:endParaRPr lang="en-US" dirty="0"/>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37</a:t>
            </a:fld>
            <a:endParaRPr lang="en-US"/>
          </a:p>
        </p:txBody>
      </p:sp>
    </p:spTree>
    <p:extLst>
      <p:ext uri="{BB962C8B-B14F-4D97-AF65-F5344CB8AC3E}">
        <p14:creationId xmlns="" xmlns:p14="http://schemas.microsoft.com/office/powerpoint/2010/main" val="130083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4" y="232012"/>
            <a:ext cx="11709779" cy="6414448"/>
          </a:xfrm>
        </p:spPr>
        <p:txBody>
          <a:bodyPr/>
          <a:lstStyle/>
          <a:p>
            <a:pPr algn="r" rtl="1"/>
            <a:r>
              <a:rPr lang="ar-SA" b="1" u="sng" dirty="0" smtClean="0">
                <a:solidFill>
                  <a:srgbClr val="FF0000"/>
                </a:solidFill>
              </a:rPr>
              <a:t>ويتطلب </a:t>
            </a:r>
            <a:r>
              <a:rPr lang="ar-SA" b="1" u="sng" dirty="0">
                <a:solidFill>
                  <a:srgbClr val="FF0000"/>
                </a:solidFill>
              </a:rPr>
              <a:t>قيام السوق المالية عدة شروط أساسية مثل :</a:t>
            </a:r>
            <a:endParaRPr lang="en-US" dirty="0">
              <a:solidFill>
                <a:srgbClr val="FF0000"/>
              </a:solidFill>
            </a:endParaRPr>
          </a:p>
          <a:p>
            <a:pPr marL="342900" indent="-342900" algn="r" rtl="1">
              <a:buFont typeface="+mj-lt"/>
              <a:buAutoNum type="arabicPeriod"/>
            </a:pPr>
            <a:r>
              <a:rPr lang="ar-SA" b="1" dirty="0"/>
              <a:t> </a:t>
            </a:r>
            <a:r>
              <a:rPr lang="ar-SA" dirty="0" smtClean="0"/>
              <a:t>وضوح </a:t>
            </a:r>
            <a:r>
              <a:rPr lang="ar-SA" dirty="0"/>
              <a:t>الفلسفة الاقتصادية التي يتحدد على ضوئها دور رأس المال الخاص ومساهمته في الاقتصاد الوطني ،وتقاس كفاءتها بمدى نجاحها في تجميع المدخرات و توظيفها بشكل مربح.</a:t>
            </a:r>
            <a:endParaRPr lang="en-US" dirty="0"/>
          </a:p>
          <a:p>
            <a:pPr marL="342900" lvl="0" indent="-342900" algn="r" rtl="1">
              <a:buFont typeface="+mj-lt"/>
              <a:buAutoNum type="arabicPeriod"/>
            </a:pPr>
            <a:r>
              <a:rPr lang="ar-SA" dirty="0"/>
              <a:t>وجود حجم كاف من المدخرات التي يمكن تحويلها إلى استثمارات عن طريق هذه السوق.</a:t>
            </a:r>
            <a:endParaRPr lang="en-US" dirty="0"/>
          </a:p>
          <a:p>
            <a:pPr marL="342900" lvl="0" indent="-342900" algn="r" rtl="1">
              <a:buFont typeface="+mj-lt"/>
              <a:buAutoNum type="arabicPeriod"/>
            </a:pPr>
            <a:r>
              <a:rPr lang="ar-SA" dirty="0"/>
              <a:t>أن يكون لها طاقة استيعابية قادرة على استيعاب رأس المال المتاح لتمويل مشاريع اقتصادية ذات جدوى اقتصادية مربحة.</a:t>
            </a:r>
            <a:endParaRPr lang="en-US" dirty="0"/>
          </a:p>
          <a:p>
            <a:pPr marL="342900" lvl="0" indent="-342900" algn="r" rtl="1">
              <a:buFont typeface="+mj-lt"/>
              <a:buAutoNum type="arabicPeriod"/>
            </a:pPr>
            <a:r>
              <a:rPr lang="ar-SA" dirty="0"/>
              <a:t>وجود إطار تشريعي وتنظيمي مرن قادر على تطويرها باستمرار، مع تسهيل إجراء المعاملات وتوفير الحماية اللازمة لحقوق المتعاملين في السوق.</a:t>
            </a:r>
            <a:endParaRPr lang="en-US" dirty="0"/>
          </a:p>
          <a:p>
            <a:pPr marL="342900" lvl="0" indent="-342900" algn="r" rtl="1">
              <a:buFont typeface="+mj-lt"/>
              <a:buAutoNum type="arabicPeriod"/>
            </a:pPr>
            <a:r>
              <a:rPr lang="ar-SA" dirty="0"/>
              <a:t>وجود مؤسسات مالية ومصرفية من كافة التخصصات تؤدي دورها في تعبئة المدخرات والبحث عن الفرص الاستثمارية وبلورتها في شكل مشاريع.</a:t>
            </a:r>
            <a:endParaRPr lang="en-US" dirty="0"/>
          </a:p>
          <a:p>
            <a:pPr marL="342900" lvl="0" indent="-342900" algn="r" rtl="1">
              <a:buFont typeface="+mj-lt"/>
              <a:buAutoNum type="arabicPeriod"/>
            </a:pPr>
            <a:r>
              <a:rPr lang="ar-SA" dirty="0"/>
              <a:t>تنويع أدوات الاستثمار المالي ذات المزايا المختلفة التي تؤدي إلى توسعة السوق وزيادة فعاليتها، وجعل عملية تداول الأوراق المالية  في متناول المستثمرين</a:t>
            </a:r>
            <a:r>
              <a:rPr lang="ar-SA" dirty="0" smtClean="0"/>
              <a:t>.</a:t>
            </a:r>
            <a:endParaRPr lang="en-US"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38</a:t>
            </a:fld>
            <a:endParaRPr lang="en-US"/>
          </a:p>
        </p:txBody>
      </p:sp>
    </p:spTree>
    <p:extLst>
      <p:ext uri="{BB962C8B-B14F-4D97-AF65-F5344CB8AC3E}">
        <p14:creationId xmlns="" xmlns:p14="http://schemas.microsoft.com/office/powerpoint/2010/main" val="12264666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5661" y="218364"/>
            <a:ext cx="11723426" cy="6428096"/>
          </a:xfrm>
        </p:spPr>
        <p:txBody>
          <a:bodyPr/>
          <a:lstStyle/>
          <a:p>
            <a:pPr algn="r" rtl="1"/>
            <a:r>
              <a:rPr lang="ar-SA" u="sng" dirty="0">
                <a:solidFill>
                  <a:srgbClr val="FF0000"/>
                </a:solidFill>
              </a:rPr>
              <a:t>وظائف الأسواق المالية:</a:t>
            </a:r>
            <a:endParaRPr lang="en-US" dirty="0">
              <a:solidFill>
                <a:srgbClr val="FF0000"/>
              </a:solidFill>
            </a:endParaRPr>
          </a:p>
          <a:p>
            <a:pPr algn="r" rtl="1"/>
            <a:r>
              <a:rPr lang="ar-SA" dirty="0"/>
              <a:t>تعتبر أسواق الأوراق المالية جزء من مجموعة مؤسسات لوساطة المالية في الاقتصاد (وكذلك البنوك و شركات التأمين) ومن أهم وظائف السوق المالية ما يلي:</a:t>
            </a:r>
            <a:endParaRPr lang="en-US" dirty="0"/>
          </a:p>
          <a:p>
            <a:pPr marL="342900" lvl="0" indent="-342900" algn="r" rtl="1">
              <a:buFont typeface="+mj-lt"/>
              <a:buAutoNum type="arabicPeriod"/>
            </a:pPr>
            <a:r>
              <a:rPr lang="ar-SA" dirty="0"/>
              <a:t>تقدم وعاء تجتمع فيه المعلومات حول النشاط الاقتصادي مما يحسن كفاءة و نوعية القرارات الاقتصادية المستفيدة من تلك المعلومات.</a:t>
            </a:r>
            <a:endParaRPr lang="en-US" dirty="0"/>
          </a:p>
          <a:p>
            <a:pPr marL="342900" lvl="0" indent="-342900" algn="r" rtl="1">
              <a:buFont typeface="+mj-lt"/>
              <a:buAutoNum type="arabicPeriod"/>
            </a:pPr>
            <a:r>
              <a:rPr lang="ar-SA" dirty="0"/>
              <a:t>يحقق سيولة للاستثمارات فهي تعمل كوسيط يوجه المدخرات إلى أغراض استثمارية.</a:t>
            </a:r>
            <a:endParaRPr lang="en-US" dirty="0"/>
          </a:p>
          <a:p>
            <a:pPr marL="342900" lvl="0" indent="-342900" algn="r" rtl="1">
              <a:buFont typeface="+mj-lt"/>
              <a:buAutoNum type="arabicPeriod"/>
            </a:pPr>
            <a:r>
              <a:rPr lang="ar-SA" dirty="0"/>
              <a:t>توليد فرص استثمار جديدة لأنها تمثل التقاء العرض مع الطلب على الفرص الاستثمارية.</a:t>
            </a:r>
            <a:endParaRPr lang="en-US" dirty="0"/>
          </a:p>
          <a:p>
            <a:pPr marL="342900" lvl="0" indent="-342900" algn="r" rtl="1">
              <a:buFont typeface="+mj-lt"/>
              <a:buAutoNum type="arabicPeriod"/>
            </a:pPr>
            <a:r>
              <a:rPr lang="ar-SA" dirty="0"/>
              <a:t>تسهيل وتدعيم عملية التكوين الرأس مالي.</a:t>
            </a:r>
            <a:endParaRPr lang="en-US" dirty="0"/>
          </a:p>
          <a:p>
            <a:pPr marL="342900" lvl="0" indent="-342900" algn="r" rtl="1">
              <a:buFont typeface="+mj-lt"/>
              <a:buAutoNum type="arabicPeriod"/>
            </a:pPr>
            <a:r>
              <a:rPr lang="ar-SA" dirty="0"/>
              <a:t>تقلل من تكلفة الحصول على الرأس مال بالنسبة للشركات.</a:t>
            </a:r>
            <a:endParaRPr lang="en-US" dirty="0"/>
          </a:p>
          <a:p>
            <a:pPr marL="342900" lvl="0" indent="-342900" algn="r" rtl="1">
              <a:buFont typeface="+mj-lt"/>
              <a:buAutoNum type="arabicPeriod"/>
            </a:pPr>
            <a:r>
              <a:rPr lang="ar-SA" dirty="0"/>
              <a:t>تعد مرآة تعكس النجاح الذي قد تحققه كل شركة من الشركات المدرجة بها .</a:t>
            </a:r>
            <a:endParaRPr lang="en-US" dirty="0"/>
          </a:p>
          <a:p>
            <a:pPr marL="342900" lvl="0" indent="-342900" algn="r" rtl="1">
              <a:buFont typeface="+mj-lt"/>
              <a:buAutoNum type="arabicPeriod"/>
            </a:pPr>
            <a:r>
              <a:rPr lang="ar-SA" dirty="0"/>
              <a:t>تساعد على تحديد سعر الورقة المالية إلى ما يقرب إلى الحقيقة.</a:t>
            </a:r>
            <a:endParaRPr lang="en-US" dirty="0"/>
          </a:p>
          <a:p>
            <a:pPr algn="ctr" rtl="1"/>
            <a:r>
              <a:rPr lang="ar-SA" dirty="0">
                <a:solidFill>
                  <a:srgbClr val="FF0000"/>
                </a:solidFill>
              </a:rPr>
              <a:t> </a:t>
            </a:r>
            <a:r>
              <a:rPr lang="ar-SA" dirty="0" smtClean="0">
                <a:solidFill>
                  <a:srgbClr val="FF0000"/>
                </a:solidFill>
              </a:rPr>
              <a:t>الكتاب </a:t>
            </a:r>
            <a:r>
              <a:rPr lang="ar-SA" dirty="0">
                <a:solidFill>
                  <a:srgbClr val="FF0000"/>
                </a:solidFill>
              </a:rPr>
              <a:t>الفصل التاسع ( ص 171- 176 )</a:t>
            </a:r>
            <a:endParaRPr lang="en-US" dirty="0">
              <a:solidFill>
                <a:srgbClr val="FF0000"/>
              </a:solidFill>
            </a:endParaRPr>
          </a:p>
          <a:p>
            <a:pPr algn="r"/>
            <a:endParaRPr lang="ar-EG" dirty="0"/>
          </a:p>
        </p:txBody>
      </p:sp>
      <p:pic>
        <p:nvPicPr>
          <p:cNvPr id="28674" name="Picture 2" descr="MP900387706[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067033" y="4685945"/>
            <a:ext cx="3398292" cy="180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39</a:t>
            </a:fld>
            <a:endParaRPr lang="en-US"/>
          </a:p>
        </p:txBody>
      </p:sp>
    </p:spTree>
    <p:extLst>
      <p:ext uri="{BB962C8B-B14F-4D97-AF65-F5344CB8AC3E}">
        <p14:creationId xmlns="" xmlns:p14="http://schemas.microsoft.com/office/powerpoint/2010/main" val="34309470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6" y="218364"/>
            <a:ext cx="11709780" cy="6428096"/>
          </a:xfrm>
        </p:spPr>
        <p:txBody>
          <a:bodyPr>
            <a:normAutofit/>
          </a:bodyPr>
          <a:lstStyle/>
          <a:p>
            <a:pPr algn="r" rtl="1"/>
            <a:r>
              <a:rPr lang="ar-SA" dirty="0">
                <a:solidFill>
                  <a:srgbClr val="FF0000"/>
                </a:solidFill>
              </a:rPr>
              <a:t>ما هي الضوابط التي تحكم عملية طبع النقود؟</a:t>
            </a:r>
            <a:endParaRPr lang="en-US" sz="1600" dirty="0">
              <a:solidFill>
                <a:srgbClr val="FF0000"/>
              </a:solidFill>
            </a:endParaRPr>
          </a:p>
          <a:p>
            <a:pPr marL="0" indent="0" algn="r" rtl="1">
              <a:buNone/>
            </a:pPr>
            <a:r>
              <a:rPr lang="ar-SA" dirty="0"/>
              <a:t>ه</a:t>
            </a:r>
            <a:r>
              <a:rPr lang="ar-SA" dirty="0" smtClean="0"/>
              <a:t>ناك </a:t>
            </a:r>
            <a:r>
              <a:rPr lang="ar-SA" dirty="0"/>
              <a:t>العديد من المعايير التي تتحكم في مقدرة البنك على الإصدار ( منها بعض المعايير التي درسناها في محاضرة عرض النقود نظام الورق الإلزامي) والعوامل الآتية:</a:t>
            </a:r>
            <a:endParaRPr lang="en-US" sz="1600" dirty="0"/>
          </a:p>
          <a:p>
            <a:pPr lvl="1" algn="r" rtl="1">
              <a:buFont typeface="Wingdings" panose="05000000000000000000" pitchFamily="2" charset="2"/>
              <a:buChar char="Ø"/>
            </a:pPr>
            <a:r>
              <a:rPr lang="ar-SA" dirty="0"/>
              <a:t>تغطية نسبة معينة من الإصدار النقدي بالذهب والباقي بالموجودات الأخرى.</a:t>
            </a:r>
            <a:endParaRPr lang="en-US" sz="1400" dirty="0"/>
          </a:p>
          <a:p>
            <a:pPr lvl="1" algn="r" rtl="1">
              <a:buFont typeface="Wingdings" panose="05000000000000000000" pitchFamily="2" charset="2"/>
              <a:buChar char="Ø"/>
            </a:pPr>
            <a:r>
              <a:rPr lang="ar-SA" dirty="0"/>
              <a:t>التغطية الكاملة بالذهب و كانت سائدة سابق .</a:t>
            </a:r>
            <a:endParaRPr lang="en-US" sz="1400" dirty="0"/>
          </a:p>
          <a:p>
            <a:pPr lvl="1" algn="r" rtl="1">
              <a:buFont typeface="Wingdings" panose="05000000000000000000" pitchFamily="2" charset="2"/>
              <a:buChar char="Ø"/>
            </a:pPr>
            <a:r>
              <a:rPr lang="ar-SA" dirty="0"/>
              <a:t>تحديد حد أعلى للمصدر من النقود وذلك بالرجوع للسلطة التنفيذية.</a:t>
            </a:r>
            <a:endParaRPr lang="en-US" sz="1400" dirty="0"/>
          </a:p>
          <a:p>
            <a:pPr lvl="1" algn="r" rtl="1">
              <a:buFont typeface="Wingdings" panose="05000000000000000000" pitchFamily="2" charset="2"/>
              <a:buChar char="Ø"/>
            </a:pPr>
            <a:r>
              <a:rPr lang="ar-SA" dirty="0"/>
              <a:t>نظام الاصدار الحر حسب الحاجة اقتصاديا .</a:t>
            </a:r>
            <a:endParaRPr lang="en-US" sz="1400" dirty="0"/>
          </a:p>
          <a:p>
            <a:pPr algn="r" rtl="1"/>
            <a:endParaRPr lang="en-US" sz="1600" dirty="0"/>
          </a:p>
          <a:p>
            <a:pPr marL="0" indent="0" algn="r" rtl="1">
              <a:buNone/>
            </a:pPr>
            <a:r>
              <a:rPr lang="ar-SA" u="sng" dirty="0">
                <a:solidFill>
                  <a:srgbClr val="FF0000"/>
                </a:solidFill>
              </a:rPr>
              <a:t>ثانياً : البنك المركزي مصرف الحكومة</a:t>
            </a:r>
            <a:r>
              <a:rPr lang="ar-SA" sz="1600" dirty="0">
                <a:solidFill>
                  <a:srgbClr val="FF0000"/>
                </a:solidFill>
              </a:rPr>
              <a:t>:</a:t>
            </a:r>
            <a:endParaRPr lang="en-US" sz="1400" dirty="0">
              <a:solidFill>
                <a:srgbClr val="FF0000"/>
              </a:solidFill>
            </a:endParaRPr>
          </a:p>
          <a:p>
            <a:pPr marL="0" indent="0" algn="r" rtl="1">
              <a:buNone/>
            </a:pPr>
            <a:r>
              <a:rPr lang="ar-SA" dirty="0"/>
              <a:t>يقوم البنك المركزي بأداء خدمات الدولة المصرفية وبذلك يكون أداة الدولة في تنفيذ السياسة النقدية الخاصة بها حتى لو لم يكن البنك مملوكا بالكامل للدولة، وهذه الوظائف هي:</a:t>
            </a:r>
            <a:endParaRPr lang="en-US" sz="1600" dirty="0"/>
          </a:p>
          <a:p>
            <a:pPr lvl="0" algn="r" rtl="1">
              <a:buFont typeface="Wingdings" panose="05000000000000000000" pitchFamily="2" charset="2"/>
              <a:buChar char="v"/>
            </a:pPr>
            <a:r>
              <a:rPr lang="ar-SA" dirty="0"/>
              <a:t>مسك الحسابات لدولة وهي تقوم بإيداع ودائعها لدية ويقوم البنك بمباشرة المدفوعات الحكومية.</a:t>
            </a:r>
            <a:endParaRPr lang="en-US" sz="1600" dirty="0"/>
          </a:p>
          <a:p>
            <a:pPr lvl="0" algn="r" rtl="1">
              <a:buFont typeface="Wingdings" panose="05000000000000000000" pitchFamily="2" charset="2"/>
              <a:buChar char="v"/>
            </a:pPr>
            <a:r>
              <a:rPr lang="ar-SA" dirty="0"/>
              <a:t>إصدار القروض العامة والإشراف عليها.</a:t>
            </a:r>
            <a:endParaRPr lang="en-US" sz="1600" dirty="0"/>
          </a:p>
          <a:p>
            <a:pPr lvl="0" algn="r" rtl="1">
              <a:buFont typeface="Wingdings" panose="05000000000000000000" pitchFamily="2" charset="2"/>
              <a:buChar char="v"/>
            </a:pPr>
            <a:r>
              <a:rPr lang="ar-SA" dirty="0"/>
              <a:t>يتولى معاملات الحكومة مع الخارج من حيث مسك حسابات الاتفاقيات المعقودة ويحتفظ برصيد العملات الأجنبية.</a:t>
            </a:r>
            <a:endParaRPr lang="en-US" sz="1600" dirty="0"/>
          </a:p>
          <a:p>
            <a:pPr lvl="0" algn="r" rtl="1">
              <a:buFont typeface="Wingdings" panose="05000000000000000000" pitchFamily="2" charset="2"/>
              <a:buChar char="v"/>
            </a:pPr>
            <a:r>
              <a:rPr lang="ar-SA" dirty="0"/>
              <a:t>إبداء النصح و المشورة فيما يتعلق بالسياسات الواجب إتباعها لمواجهة الظروف المختلفة.</a:t>
            </a:r>
            <a:endParaRPr lang="en-US" sz="1600" dirty="0"/>
          </a:p>
          <a:p>
            <a:pPr algn="r" rtl="1">
              <a:buFont typeface="Wingdings" panose="05000000000000000000" pitchFamily="2" charset="2"/>
              <a:buChar char="v"/>
            </a:pPr>
            <a:endParaRPr lang="en-US" sz="1600"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4</a:t>
            </a:fld>
            <a:endParaRPr lang="en-US"/>
          </a:p>
        </p:txBody>
      </p:sp>
    </p:spTree>
    <p:extLst>
      <p:ext uri="{BB962C8B-B14F-4D97-AF65-F5344CB8AC3E}">
        <p14:creationId xmlns="" xmlns:p14="http://schemas.microsoft.com/office/powerpoint/2010/main" val="22565353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7" y="218364"/>
            <a:ext cx="11750722" cy="6400800"/>
          </a:xfrm>
        </p:spPr>
        <p:txBody>
          <a:bodyPr/>
          <a:lstStyle/>
          <a:p>
            <a:pPr marL="0" indent="0" algn="r" rtl="1">
              <a:buNone/>
            </a:pPr>
            <a:r>
              <a:rPr lang="ar-SA" u="sng" dirty="0">
                <a:solidFill>
                  <a:srgbClr val="FF0000"/>
                </a:solidFill>
              </a:rPr>
              <a:t>ثالثاً: المصرف المركزي مصرف المصارف:</a:t>
            </a:r>
            <a:endParaRPr lang="en-US" sz="1400" dirty="0">
              <a:solidFill>
                <a:srgbClr val="FF0000"/>
              </a:solidFill>
            </a:endParaRPr>
          </a:p>
          <a:p>
            <a:pPr marL="0" indent="0" algn="r" rtl="1">
              <a:buNone/>
            </a:pPr>
            <a:r>
              <a:rPr lang="ar-SA" dirty="0"/>
              <a:t>بحيث تتعامل كافة المصارف الموجودة معه وهو المصرف الذي تحتفظ به المصارف التجارية به بودائعها و تلجأ إليه المصارف التجارية لإقراضها عند اللزوم وبالتالي يقوم البنك المركزي هنا بأداء الوظائف التالية:</a:t>
            </a:r>
            <a:endParaRPr lang="en-US" sz="1600" dirty="0"/>
          </a:p>
          <a:p>
            <a:pPr lvl="0" algn="r" rtl="1">
              <a:buFont typeface="Wingdings" panose="05000000000000000000" pitchFamily="2" charset="2"/>
              <a:buChar char="v"/>
            </a:pPr>
            <a:r>
              <a:rPr lang="ar-SA" dirty="0"/>
              <a:t>     يحتفظ البنك المركزي للبنوك التجارية بجزء من أرصدتها النقدية وذلك الجزء يتم تحديده إما بالقانون أو بالعرف و إجبار البنوك التجارية للاحتفاظ بهذا الجزء لدى البنك المركزي يحقق الأهداف التالية:</a:t>
            </a:r>
            <a:endParaRPr lang="en-US" sz="1600" dirty="0"/>
          </a:p>
          <a:p>
            <a:pPr marL="617220" lvl="1" indent="-342900" algn="r" rtl="1">
              <a:buFont typeface="+mj-lt"/>
              <a:buAutoNum type="arabicPeriod"/>
            </a:pPr>
            <a:r>
              <a:rPr lang="ar-SA" dirty="0"/>
              <a:t>ضمان تحقيق سيولة المصارف التجارية وحمايتها في مواجهة الظروف الطارئة.</a:t>
            </a:r>
            <a:endParaRPr lang="en-US" dirty="0"/>
          </a:p>
          <a:p>
            <a:pPr marL="617220" lvl="1" indent="-342900" algn="r" rtl="1">
              <a:buFont typeface="+mj-lt"/>
              <a:buAutoNum type="arabicPeriod"/>
            </a:pPr>
            <a:r>
              <a:rPr lang="ar-SA" dirty="0"/>
              <a:t>تعتبر نسبة الاحتياطي النقدي أداة من الأدوات التي يستخدمها البنك المركزي لرقابته على الائتمان المصرفي</a:t>
            </a:r>
            <a:r>
              <a:rPr lang="ar-SA" dirty="0" smtClean="0"/>
              <a:t>.</a:t>
            </a:r>
            <a:endParaRPr lang="en-US" dirty="0" smtClean="0"/>
          </a:p>
          <a:p>
            <a:pPr lvl="2" algn="r" rtl="1">
              <a:buFont typeface="Wingdings" panose="05000000000000000000" pitchFamily="2" charset="2"/>
              <a:buChar char="v"/>
            </a:pPr>
            <a:endParaRPr lang="ar-EG" sz="1600" dirty="0" smtClean="0"/>
          </a:p>
          <a:p>
            <a:pPr lvl="2" algn="r" rtl="1">
              <a:buFont typeface="Wingdings" panose="05000000000000000000" pitchFamily="2" charset="2"/>
              <a:buChar char="v"/>
            </a:pPr>
            <a:r>
              <a:rPr lang="ar-SA" sz="1600" dirty="0" smtClean="0"/>
              <a:t>تسوية المعاملات بين المصارف التجارية المختلفة عن طريق حساباتها لدى البنك المركزي.</a:t>
            </a:r>
            <a:endParaRPr lang="en-US" sz="1600" dirty="0" smtClean="0"/>
          </a:p>
          <a:p>
            <a:pPr lvl="2" algn="r" rtl="1">
              <a:buFont typeface="Wingdings" panose="05000000000000000000" pitchFamily="2" charset="2"/>
              <a:buChar char="v"/>
            </a:pPr>
            <a:r>
              <a:rPr lang="ar-SA" sz="1600" dirty="0" smtClean="0"/>
              <a:t>يقوم بوظيفة المقرض الأخير فلو حدثت أي ظروف مفاجئة للسوق زادت من الطلب على النقود بحيث أن المصارف التجارية أصبحت لا تستطيع تلبية الزيادة تلجئ للبنك المركزي لتقترض منه ما يكفي لمواجهة هذا الطلب الاستثنائي.</a:t>
            </a:r>
            <a:endParaRPr lang="en-US" sz="1600" dirty="0" smtClean="0"/>
          </a:p>
          <a:p>
            <a:pPr marL="0" indent="0" algn="r" rtl="1">
              <a:buNone/>
            </a:pPr>
            <a:endParaRPr lang="en-US" sz="1600" dirty="0"/>
          </a:p>
          <a:p>
            <a:pPr marL="0" indent="0" algn="r" rtl="1">
              <a:buNone/>
            </a:pPr>
            <a:r>
              <a:rPr lang="ar-SA" u="sng" dirty="0"/>
              <a:t>رابعاً: البنك المركزي هو المشرف على شئون الائتمان</a:t>
            </a:r>
            <a:r>
              <a:rPr lang="ar-SA" sz="1600" dirty="0"/>
              <a:t>:</a:t>
            </a:r>
            <a:endParaRPr lang="en-US" sz="1400" dirty="0"/>
          </a:p>
          <a:p>
            <a:pPr marL="0" indent="0" algn="r" rtl="1">
              <a:buNone/>
            </a:pPr>
            <a:r>
              <a:rPr lang="ar-SA" dirty="0"/>
              <a:t>وهذه هي أهم وظائف البنك المركزي في العصر الحديث وذلك لكونها تتحكم في تأثير البنك في وضع السياسة الائتمانية التي يتبعها المصرف التجاري وذلك لكونه لديها القدرة على خلق الائتمان وبالتالي التأثير على عرض النقود ولا يمكن أن تترك المصارف التجارية تتوسع دائماً بالشكل الذي قد لا يكون متلائماً مع الظروف السائدة.</a:t>
            </a:r>
            <a:endParaRPr lang="en-US" sz="1600" dirty="0"/>
          </a:p>
          <a:p>
            <a:pPr algn="r"/>
            <a:endParaRPr lang="ar-EG"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5</a:t>
            </a:fld>
            <a:endParaRPr lang="en-US"/>
          </a:p>
        </p:txBody>
      </p:sp>
    </p:spTree>
    <p:extLst>
      <p:ext uri="{BB962C8B-B14F-4D97-AF65-F5344CB8AC3E}">
        <p14:creationId xmlns="" xmlns:p14="http://schemas.microsoft.com/office/powerpoint/2010/main" val="479537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858000"/>
          </a:xfrm>
        </p:spPr>
        <p:txBody>
          <a:bodyPr>
            <a:normAutofit/>
          </a:bodyPr>
          <a:lstStyle/>
          <a:p>
            <a:pPr algn="r" rtl="1"/>
            <a:endParaRPr lang="ar-SA" u="sng" dirty="0" smtClean="0">
              <a:solidFill>
                <a:srgbClr val="FF0000"/>
              </a:solidFill>
            </a:endParaRPr>
          </a:p>
          <a:p>
            <a:pPr algn="r" rtl="1"/>
            <a:endParaRPr lang="ar-SA" u="sng" dirty="0">
              <a:solidFill>
                <a:srgbClr val="FF0000"/>
              </a:solidFill>
            </a:endParaRPr>
          </a:p>
          <a:p>
            <a:pPr algn="r" rtl="1"/>
            <a:r>
              <a:rPr lang="ar-SA" sz="2800" b="1" u="sng" dirty="0" smtClean="0">
                <a:solidFill>
                  <a:srgbClr val="FF0000"/>
                </a:solidFill>
              </a:rPr>
              <a:t>ويمارس البنك المركزي الرقابة على الائتمان من خلال الأساليب الآتية:</a:t>
            </a:r>
            <a:endParaRPr lang="en-US" sz="2800" b="1" dirty="0" smtClean="0">
              <a:solidFill>
                <a:srgbClr val="FF0000"/>
              </a:solidFill>
            </a:endParaRPr>
          </a:p>
          <a:p>
            <a:pPr marL="0" lvl="0" indent="0" algn="r" rtl="1">
              <a:buNone/>
            </a:pPr>
            <a:r>
              <a:rPr lang="ar-EG" u="sng" dirty="0" smtClean="0">
                <a:solidFill>
                  <a:schemeClr val="accent3">
                    <a:lumMod val="50000"/>
                  </a:schemeClr>
                </a:solidFill>
              </a:rPr>
              <a:t>1- </a:t>
            </a:r>
            <a:r>
              <a:rPr lang="ar-SA" u="sng" dirty="0" smtClean="0">
                <a:solidFill>
                  <a:schemeClr val="accent3">
                    <a:lumMod val="50000"/>
                  </a:schemeClr>
                </a:solidFill>
              </a:rPr>
              <a:t>سياسة سعر الخصم:</a:t>
            </a:r>
            <a:endParaRPr lang="en-US" dirty="0" smtClean="0">
              <a:solidFill>
                <a:schemeClr val="accent3">
                  <a:lumMod val="50000"/>
                </a:schemeClr>
              </a:solidFill>
            </a:endParaRPr>
          </a:p>
          <a:p>
            <a:pPr marL="0" indent="0" algn="r" rtl="1">
              <a:buNone/>
            </a:pPr>
            <a:r>
              <a:rPr lang="ar-SA" dirty="0" smtClean="0"/>
              <a:t>وهو </a:t>
            </a:r>
            <a:r>
              <a:rPr lang="ar-SA" dirty="0"/>
              <a:t>السعر الذي يتقاضاه البنك المركزي نظير إعادة خصم الأوراق التجارية أي أنه (السعر الذي يتقاضاه البنك المركزي من المصارف التجارية نتيجة  تقديم القروض لها) وفي حالة رفع هذا السعر يؤدي ذلك لانكماش تلك العمليات ومن ثم انخفاض عرض النقد والعكس في حالة الزيادة في عرض النقود</a:t>
            </a:r>
            <a:r>
              <a:rPr lang="ar-SA" dirty="0" smtClean="0"/>
              <a:t>.</a:t>
            </a:r>
            <a:endParaRPr lang="en-US" dirty="0"/>
          </a:p>
          <a:p>
            <a:pPr marL="0" lvl="0" indent="0" algn="r" rtl="1">
              <a:buNone/>
            </a:pPr>
            <a:r>
              <a:rPr lang="ar-EG" u="sng" dirty="0" smtClean="0">
                <a:solidFill>
                  <a:schemeClr val="accent3">
                    <a:lumMod val="50000"/>
                  </a:schemeClr>
                </a:solidFill>
              </a:rPr>
              <a:t>2- </a:t>
            </a:r>
            <a:r>
              <a:rPr lang="ar-SA" u="sng" dirty="0" smtClean="0">
                <a:solidFill>
                  <a:schemeClr val="accent3">
                    <a:lumMod val="50000"/>
                  </a:schemeClr>
                </a:solidFill>
              </a:rPr>
              <a:t>تغيير </a:t>
            </a:r>
            <a:r>
              <a:rPr lang="ar-SA" u="sng" dirty="0">
                <a:solidFill>
                  <a:schemeClr val="accent3">
                    <a:lumMod val="50000"/>
                  </a:schemeClr>
                </a:solidFill>
              </a:rPr>
              <a:t>نسبة الاحتياطي القانوني:</a:t>
            </a:r>
            <a:endParaRPr lang="en-US" dirty="0">
              <a:solidFill>
                <a:schemeClr val="accent3">
                  <a:lumMod val="50000"/>
                </a:schemeClr>
              </a:solidFill>
            </a:endParaRPr>
          </a:p>
          <a:p>
            <a:pPr marL="0" indent="0" algn="r" rtl="1">
              <a:buNone/>
            </a:pPr>
            <a:r>
              <a:rPr lang="ar-SA" dirty="0"/>
              <a:t>تتأثر قدرة المصارف التجارية في منحها للائتمان بنسبة الاحتياطي القانوني الذي يقرره البنك المركزي ويلزم المصارف التجارية بها كاحتياطيات نقدية تودع في البنك المركزي وتغير هذه النسبة بشكل يسمح بتوسيع أو تقييد حجم الائتمان المصرفي حسب الوضع السائد إذ يعتمد المصرف المركزي إلى زيادة هذه النسبة في حالة الرواج وبالتالي يقل عرض النقود وعموما توجد علاقة عكسية بين نسبة الاحتياطي النقدي وبين القدرة على خلق النقود من قبل المصارف التجارية</a:t>
            </a:r>
            <a:r>
              <a:rPr lang="ar-SA" dirty="0" smtClean="0"/>
              <a:t>.</a:t>
            </a:r>
            <a:endParaRPr lang="en-US" dirty="0"/>
          </a:p>
          <a:p>
            <a:pPr marL="0" lvl="0" indent="0" algn="r" rtl="1">
              <a:buNone/>
            </a:pPr>
            <a:r>
              <a:rPr lang="ar-EG" u="sng" dirty="0" smtClean="0">
                <a:solidFill>
                  <a:schemeClr val="accent3">
                    <a:lumMod val="50000"/>
                  </a:schemeClr>
                </a:solidFill>
              </a:rPr>
              <a:t>3- </a:t>
            </a:r>
            <a:r>
              <a:rPr lang="ar-SA" u="sng" dirty="0" smtClean="0">
                <a:solidFill>
                  <a:schemeClr val="accent3">
                    <a:lumMod val="50000"/>
                  </a:schemeClr>
                </a:solidFill>
              </a:rPr>
              <a:t>عمليات </a:t>
            </a:r>
            <a:r>
              <a:rPr lang="ar-SA" u="sng" dirty="0">
                <a:solidFill>
                  <a:schemeClr val="accent3">
                    <a:lumMod val="50000"/>
                  </a:schemeClr>
                </a:solidFill>
              </a:rPr>
              <a:t>السوق المفتوحة:</a:t>
            </a:r>
            <a:endParaRPr lang="en-US" dirty="0">
              <a:solidFill>
                <a:schemeClr val="accent3">
                  <a:lumMod val="50000"/>
                </a:schemeClr>
              </a:solidFill>
            </a:endParaRPr>
          </a:p>
          <a:p>
            <a:pPr marL="0" indent="0" algn="r" rtl="1">
              <a:buNone/>
            </a:pPr>
            <a:r>
              <a:rPr lang="ar-SA" dirty="0"/>
              <a:t>وهي وسيلة يستخدمها البنك المركزي للتأثير على حجم الائتمان وتسمى أحيانا بعمليات السوق المفتوحة وذلك عن طريق قيام البنك المركزي بعمليات بيع وشراء الأوراق المالية في السوق المالية وذلك للتأثير على الاحتياطيات النقدية للمصارف التجارية على كمية النقود المتاحة في المجتمع حسب الحالة الاقتصادية السائدة (بيع السندات للتخفيض من عرض النقود في حال التضخم و </a:t>
            </a:r>
            <a:r>
              <a:rPr lang="ar-SA" dirty="0" smtClean="0"/>
              <a:t>العكس </a:t>
            </a:r>
            <a:r>
              <a:rPr lang="ar-SA" dirty="0"/>
              <a:t>شرائها في اوقات الكساد </a:t>
            </a:r>
            <a:r>
              <a:rPr lang="ar-SA" dirty="0" smtClean="0"/>
              <a:t>)</a:t>
            </a:r>
            <a:endParaRPr lang="ar-SA"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6</a:t>
            </a:fld>
            <a:endParaRPr lang="en-US"/>
          </a:p>
        </p:txBody>
      </p:sp>
    </p:spTree>
    <p:extLst>
      <p:ext uri="{BB962C8B-B14F-4D97-AF65-F5344CB8AC3E}">
        <p14:creationId xmlns="" xmlns:p14="http://schemas.microsoft.com/office/powerpoint/2010/main" val="2743025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8" algn="r" rtl="0">
              <a:lnSpc>
                <a:spcPct val="90000"/>
              </a:lnSpc>
              <a:spcBef>
                <a:spcPct val="0"/>
              </a:spcBef>
            </a:pPr>
            <a:r>
              <a:rPr lang="ar-SA" sz="2800" b="1" dirty="0" smtClean="0">
                <a:solidFill>
                  <a:schemeClr val="tx1"/>
                </a:solidFill>
              </a:rPr>
              <a:t>وتعرف الأساليب السابقة بالرقابة الكمية الغيرالمباشرة على الائتمان كما يمكن للبنك مراقبة الائتمان مراقبة عينية ( المباشرة ) من خلال أساليب الإقناع و التوجيه الأدبي للبنوك التجارية.</a:t>
            </a:r>
            <a:r>
              <a:rPr lang="en-US" sz="2800" b="1" dirty="0" smtClean="0">
                <a:solidFill>
                  <a:schemeClr val="tx1"/>
                </a:solidFill>
              </a:rPr>
              <a:t/>
            </a:r>
            <a:br>
              <a:rPr lang="en-US" sz="2800" b="1" dirty="0" smtClean="0">
                <a:solidFill>
                  <a:schemeClr val="tx1"/>
                </a:solidFill>
              </a:rPr>
            </a:br>
            <a:endParaRPr lang="en-US" sz="2800" b="1" dirty="0">
              <a:solidFill>
                <a:schemeClr val="tx1"/>
              </a:solidFill>
            </a:endParaRPr>
          </a:p>
        </p:txBody>
      </p:sp>
      <p:sp>
        <p:nvSpPr>
          <p:cNvPr id="3" name="Content Placeholder 2"/>
          <p:cNvSpPr>
            <a:spLocks noGrp="1"/>
          </p:cNvSpPr>
          <p:nvPr>
            <p:ph idx="1"/>
          </p:nvPr>
        </p:nvSpPr>
        <p:spPr/>
        <p:txBody>
          <a:bodyPr>
            <a:normAutofit lnSpcReduction="10000"/>
          </a:bodyPr>
          <a:lstStyle/>
          <a:p>
            <a:pPr marL="0" indent="0" algn="r" rtl="1">
              <a:buNone/>
            </a:pPr>
            <a:r>
              <a:rPr lang="ar-SA" u="sng" dirty="0">
                <a:solidFill>
                  <a:srgbClr val="FF0000"/>
                </a:solidFill>
              </a:rPr>
              <a:t>التأثير أو الإغراء الأدبي ويتوقف نجاح هذا التأثير علي عدة عوامل من أهمها:</a:t>
            </a:r>
            <a:r>
              <a:rPr lang="ar-SA" dirty="0">
                <a:solidFill>
                  <a:srgbClr val="FF0000"/>
                </a:solidFill>
              </a:rPr>
              <a:t> </a:t>
            </a:r>
            <a:endParaRPr lang="en-US" dirty="0">
              <a:solidFill>
                <a:srgbClr val="FF0000"/>
              </a:solidFill>
            </a:endParaRPr>
          </a:p>
          <a:p>
            <a:pPr lvl="0" algn="r" rtl="1">
              <a:buFont typeface="Wingdings" panose="05000000000000000000" pitchFamily="2" charset="2"/>
              <a:buChar char="q"/>
            </a:pPr>
            <a:r>
              <a:rPr lang="ar-SA" dirty="0"/>
              <a:t> درجة أهمية البنك المركزي للبنوك التجارية وللجهاز المصرفي بصفة عامة</a:t>
            </a:r>
            <a:r>
              <a:rPr lang="en-US" dirty="0"/>
              <a:t> </a:t>
            </a:r>
          </a:p>
          <a:p>
            <a:pPr lvl="0" algn="r" rtl="1">
              <a:buFont typeface="Wingdings" panose="05000000000000000000" pitchFamily="2" charset="2"/>
              <a:buChar char="q"/>
            </a:pPr>
            <a:r>
              <a:rPr lang="ar-SA" dirty="0"/>
              <a:t>مستوى التنسيق والتعاون القائم بين البنك المركزي والبنوك التجارية</a:t>
            </a:r>
            <a:r>
              <a:rPr lang="en-US" dirty="0"/>
              <a:t>. </a:t>
            </a:r>
          </a:p>
          <a:p>
            <a:pPr lvl="0" algn="r" rtl="1">
              <a:buFont typeface="Wingdings" panose="05000000000000000000" pitchFamily="2" charset="2"/>
              <a:buChar char="q"/>
            </a:pPr>
            <a:r>
              <a:rPr lang="ar-SA" dirty="0"/>
              <a:t>مدي مصداقية البنك المركزي في الوقوف مع البنوك التجارية إزاء المشكلات والصعوبات والمعوقات التي تتعرض لها في بعض الأحيان</a:t>
            </a:r>
            <a:r>
              <a:rPr lang="en-US" dirty="0"/>
              <a:t>. </a:t>
            </a:r>
          </a:p>
          <a:p>
            <a:pPr lvl="0" algn="r" rtl="1">
              <a:buFont typeface="Wingdings" panose="05000000000000000000" pitchFamily="2" charset="2"/>
              <a:buChar char="q"/>
            </a:pPr>
            <a:r>
              <a:rPr lang="ar-SA" dirty="0"/>
              <a:t>تحديد سقوف الائتمان</a:t>
            </a:r>
            <a:r>
              <a:rPr lang="en-US" dirty="0"/>
              <a:t> </a:t>
            </a:r>
          </a:p>
          <a:p>
            <a:pPr lvl="0" algn="r" rtl="1">
              <a:buFont typeface="Wingdings" panose="05000000000000000000" pitchFamily="2" charset="2"/>
              <a:buChar char="q"/>
            </a:pPr>
            <a:r>
              <a:rPr lang="ar-SA" dirty="0"/>
              <a:t>تحديد حصص إعادة خصم الأوراق التجارية</a:t>
            </a:r>
            <a:r>
              <a:rPr lang="en-US" dirty="0"/>
              <a:t>.  </a:t>
            </a:r>
          </a:p>
          <a:p>
            <a:pPr lvl="0" algn="r" rtl="1">
              <a:buFont typeface="Wingdings" panose="05000000000000000000" pitchFamily="2" charset="2"/>
              <a:buChar char="q"/>
            </a:pPr>
            <a:r>
              <a:rPr lang="ar-SA" dirty="0"/>
              <a:t>تحديد سقوف لسعر الفائدة و- التسهيلات الائتمانية المباشرة</a:t>
            </a:r>
            <a:r>
              <a:rPr lang="en-US" dirty="0"/>
              <a:t>  </a:t>
            </a:r>
          </a:p>
          <a:p>
            <a:pPr lvl="0" algn="r" rtl="1">
              <a:buFont typeface="Wingdings" panose="05000000000000000000" pitchFamily="2" charset="2"/>
              <a:buChar char="q"/>
            </a:pPr>
            <a:r>
              <a:rPr lang="ar-SA" dirty="0"/>
              <a:t>تحديد أغراض الائتمان </a:t>
            </a:r>
            <a:endParaRPr lang="en-US" dirty="0"/>
          </a:p>
          <a:p>
            <a:pPr lvl="0" algn="r" rtl="1">
              <a:buFont typeface="Wingdings" panose="05000000000000000000" pitchFamily="2" charset="2"/>
              <a:buChar char="q"/>
            </a:pPr>
            <a:r>
              <a:rPr lang="ar-SA" dirty="0"/>
              <a:t>الرقابة الإدارية من البنك المركزي </a:t>
            </a:r>
            <a:endParaRPr lang="en-US" dirty="0"/>
          </a:p>
          <a:p>
            <a:endParaRPr lang="en-US" dirty="0"/>
          </a:p>
        </p:txBody>
      </p:sp>
      <p:sp>
        <p:nvSpPr>
          <p:cNvPr id="4" name="Footer Placeholder 3"/>
          <p:cNvSpPr>
            <a:spLocks noGrp="1"/>
          </p:cNvSpPr>
          <p:nvPr>
            <p:ph type="ftr" sz="quarter" idx="11"/>
          </p:nvPr>
        </p:nvSpPr>
        <p:spPr/>
        <p:txBody>
          <a:bodyPr/>
          <a:lstStyle/>
          <a:p>
            <a:r>
              <a:rPr lang="ar-SA" smtClean="0"/>
              <a:t>حنان الجشعم </a:t>
            </a:r>
            <a:endParaRPr lang="en-US"/>
          </a:p>
        </p:txBody>
      </p:sp>
      <p:sp>
        <p:nvSpPr>
          <p:cNvPr id="5" name="Slide Number Placeholder 4"/>
          <p:cNvSpPr>
            <a:spLocks noGrp="1"/>
          </p:cNvSpPr>
          <p:nvPr>
            <p:ph type="sldNum" sz="quarter" idx="12"/>
          </p:nvPr>
        </p:nvSpPr>
        <p:spPr/>
        <p:txBody>
          <a:bodyPr/>
          <a:lstStyle/>
          <a:p>
            <a:fld id="{6D5AE0BD-262C-40EA-A5A8-94753A6F8EAA}" type="slidenum">
              <a:rPr lang="en-US" smtClean="0"/>
              <a:pPr/>
              <a:t>7</a:t>
            </a:fld>
            <a:endParaRPr lang="en-US"/>
          </a:p>
        </p:txBody>
      </p:sp>
    </p:spTree>
    <p:extLst>
      <p:ext uri="{BB962C8B-B14F-4D97-AF65-F5344CB8AC3E}">
        <p14:creationId xmlns="" xmlns:p14="http://schemas.microsoft.com/office/powerpoint/2010/main" val="19718365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3" y="232012"/>
            <a:ext cx="11723426" cy="6400800"/>
          </a:xfrm>
        </p:spPr>
        <p:txBody>
          <a:bodyPr>
            <a:normAutofit fontScale="92500" lnSpcReduction="10000"/>
          </a:bodyPr>
          <a:lstStyle/>
          <a:p>
            <a:pPr marL="0" indent="0" algn="r" rtl="1">
              <a:buNone/>
            </a:pPr>
            <a:r>
              <a:rPr lang="ar-SA" sz="3000" b="1" u="sng" dirty="0">
                <a:solidFill>
                  <a:srgbClr val="FF0000"/>
                </a:solidFill>
              </a:rPr>
              <a:t>ميزانية البنك المركزي</a:t>
            </a:r>
            <a:r>
              <a:rPr lang="ar-SA" sz="3000" b="1" dirty="0">
                <a:solidFill>
                  <a:srgbClr val="FF0000"/>
                </a:solidFill>
              </a:rPr>
              <a:t>:</a:t>
            </a:r>
            <a:endParaRPr lang="en-US" sz="3000" b="1" dirty="0">
              <a:solidFill>
                <a:srgbClr val="FF0000"/>
              </a:solidFill>
            </a:endParaRPr>
          </a:p>
          <a:p>
            <a:pPr marL="0" indent="0" algn="r" rtl="1">
              <a:buNone/>
            </a:pPr>
            <a:r>
              <a:rPr lang="ar-SA" dirty="0"/>
              <a:t>يمكن تقديم ميزانية مبسطة للبنك المركزي في الشكل الآتي</a:t>
            </a:r>
            <a:r>
              <a:rPr lang="ar-SA" dirty="0" smtClean="0"/>
              <a:t>:</a:t>
            </a:r>
            <a:endParaRPr lang="ar-EG" dirty="0" smtClean="0"/>
          </a:p>
          <a:p>
            <a:pPr algn="r" rtl="1"/>
            <a:endParaRPr lang="ar-EG" dirty="0"/>
          </a:p>
          <a:p>
            <a:pPr algn="r" rtl="1"/>
            <a:endParaRPr lang="ar-EG" dirty="0" smtClean="0"/>
          </a:p>
          <a:p>
            <a:pPr algn="r" rtl="1"/>
            <a:endParaRPr lang="ar-EG" dirty="0"/>
          </a:p>
          <a:p>
            <a:pPr algn="r" rtl="1"/>
            <a:endParaRPr lang="ar-EG" dirty="0" smtClean="0"/>
          </a:p>
          <a:p>
            <a:pPr algn="r" rtl="1"/>
            <a:endParaRPr lang="en-US" dirty="0"/>
          </a:p>
          <a:p>
            <a:pPr algn="r" rtl="1"/>
            <a:r>
              <a:rPr lang="ar-SA" u="sng" dirty="0">
                <a:solidFill>
                  <a:srgbClr val="7030A0"/>
                </a:solidFill>
              </a:rPr>
              <a:t>أولاً الخصوم:</a:t>
            </a:r>
            <a:endParaRPr lang="en-US" dirty="0">
              <a:solidFill>
                <a:srgbClr val="7030A0"/>
              </a:solidFill>
            </a:endParaRPr>
          </a:p>
          <a:p>
            <a:pPr marL="0" indent="0" algn="r" rtl="1">
              <a:buNone/>
            </a:pPr>
            <a:r>
              <a:rPr lang="ar-SA" dirty="0"/>
              <a:t>وبما أن البنك المركزي هو بنك الإصدار فإن جميع العملات المتداولة هي من الخصوم ويقصد بالاحتياطات إيداعات البنوك التجارية لدى البنك المركزي. وهي عبارة عن العملات المتداولة والاحتياطات الإجمالية وبما أن البنك المركزي هو بنك الإصدار فإن جميع المعاملات المتداولة الورقية والمعدنية هي من ضمن الخصوم وتعتبر النقود المصدر كدين من قبل البنك المركزي كامل تلك النقود أما بالنسبة للاحتياطات فيقصد بها إيداعات البنوك التجارة لدى البنك المركزي و زيادة تلك الاحتياطات ↑ ← ↑ عن قدرة البنوك التجارية على </a:t>
            </a:r>
            <a:r>
              <a:rPr lang="ar-SA" dirty="0" smtClean="0"/>
              <a:t>الاقراض </a:t>
            </a:r>
            <a:r>
              <a:rPr lang="ar-SA" dirty="0"/>
              <a:t>← ↑ عرض </a:t>
            </a:r>
            <a:r>
              <a:rPr lang="ar-SA" dirty="0" smtClean="0"/>
              <a:t>النقود</a:t>
            </a:r>
            <a:endParaRPr lang="en-US" dirty="0"/>
          </a:p>
          <a:p>
            <a:pPr algn="r" rtl="1"/>
            <a:r>
              <a:rPr lang="ar-SA" u="sng" dirty="0">
                <a:solidFill>
                  <a:srgbClr val="7030A0"/>
                </a:solidFill>
              </a:rPr>
              <a:t>ثانياً: الأصول:</a:t>
            </a:r>
            <a:endParaRPr lang="en-US" dirty="0">
              <a:solidFill>
                <a:srgbClr val="7030A0"/>
              </a:solidFill>
            </a:endParaRPr>
          </a:p>
          <a:p>
            <a:pPr marL="0" indent="0" algn="r" rtl="1">
              <a:buNone/>
            </a:pPr>
            <a:r>
              <a:rPr lang="ar-SA" dirty="0"/>
              <a:t>الإجمالية لدى وتغير تلك الأصول يؤدي لتغير الاحتياطات البنوك التجارية ومن ثم تغير عرض النقود ويحصل البنك المركزي على فوائد من جانب تلك الأصول. تعتبر السندات الحكومية و القروض المخصوصة من أهم الأصول وتعتبر تلك الأصول يؤدي إلى تغيير الاحتياطات الإجمالية لدى البنوك التجارية ومن ثم تغير عرض النقود ويحصل كذلك البنك المركزي على فوائد من جانب تلك الأصول بينما لا يتحمل أي تكاليف من جانب الخصوم وهي عبارة عن السندات المصدرة من قبل الدولة بحيث مثلاً يستطيع البنك ↓ عرض النقود من خلال بيع السندات الحكومية والعكس في حالة زيادة العرض ، وتسمى الفوائد التي يتحملها البنك مقابل القروض المخصومة بسعر الخصم.</a:t>
            </a:r>
            <a:endParaRPr lang="en-US" dirty="0"/>
          </a:p>
          <a:p>
            <a:pPr algn="r" rtl="1"/>
            <a:endParaRPr lang="en-US" dirty="0"/>
          </a:p>
          <a:p>
            <a:pPr algn="r"/>
            <a:endParaRPr lang="ar-EG" dirty="0"/>
          </a:p>
        </p:txBody>
      </p:sp>
      <p:graphicFrame>
        <p:nvGraphicFramePr>
          <p:cNvPr id="8" name="Table 7"/>
          <p:cNvGraphicFramePr>
            <a:graphicFrameLocks noGrp="1"/>
          </p:cNvGraphicFramePr>
          <p:nvPr>
            <p:extLst/>
          </p:nvPr>
        </p:nvGraphicFramePr>
        <p:xfrm>
          <a:off x="3521122" y="1129144"/>
          <a:ext cx="4507742" cy="1040849"/>
        </p:xfrm>
        <a:graphic>
          <a:graphicData uri="http://schemas.openxmlformats.org/drawingml/2006/table">
            <a:tbl>
              <a:tblPr rtl="1" firstRow="1" firstCol="1" lastRow="1" lastCol="1" bandRow="1" bandCol="1">
                <a:tableStyleId>{5C22544A-7EE6-4342-B048-85BDC9FD1C3A}</a:tableStyleId>
              </a:tblPr>
              <a:tblGrid>
                <a:gridCol w="2253871"/>
                <a:gridCol w="2253871"/>
              </a:tblGrid>
              <a:tr h="346950">
                <a:tc>
                  <a:txBody>
                    <a:bodyPr/>
                    <a:lstStyle/>
                    <a:p>
                      <a:pPr algn="ctr" rtl="1">
                        <a:spcAft>
                          <a:spcPts val="0"/>
                        </a:spcAft>
                      </a:pPr>
                      <a:r>
                        <a:rPr lang="ar-SA" sz="1400">
                          <a:effectLst/>
                        </a:rPr>
                        <a:t>أصول ( موجودات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a:effectLst/>
                        </a:rPr>
                        <a:t>خصومات مطلوبة</a:t>
                      </a:r>
                      <a:endParaRPr lang="en-US" sz="1200">
                        <a:effectLst/>
                        <a:latin typeface="Times New Roman" panose="02020603050405020304" pitchFamily="18" charset="0"/>
                        <a:ea typeface="Times New Roman" panose="02020603050405020304" pitchFamily="18" charset="0"/>
                      </a:endParaRPr>
                    </a:p>
                  </a:txBody>
                  <a:tcPr marL="68580" marR="68580" marT="0" marB="0"/>
                </a:tc>
              </a:tr>
              <a:tr h="693899">
                <a:tc>
                  <a:txBody>
                    <a:bodyPr/>
                    <a:lstStyle/>
                    <a:p>
                      <a:pPr algn="ctr" rtl="1">
                        <a:spcAft>
                          <a:spcPts val="0"/>
                        </a:spcAft>
                      </a:pPr>
                      <a:r>
                        <a:rPr lang="ar-SA" sz="1400">
                          <a:effectLst/>
                        </a:rPr>
                        <a:t>سندات حكومية</a:t>
                      </a:r>
                      <a:endParaRPr lang="en-US" sz="1200">
                        <a:effectLst/>
                      </a:endParaRPr>
                    </a:p>
                    <a:p>
                      <a:pPr algn="ctr" rtl="1">
                        <a:spcAft>
                          <a:spcPts val="0"/>
                        </a:spcAft>
                      </a:pPr>
                      <a:r>
                        <a:rPr lang="ar-SA" sz="1400">
                          <a:effectLst/>
                        </a:rPr>
                        <a:t>قروض مخصومة</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rtl="1">
                        <a:spcAft>
                          <a:spcPts val="0"/>
                        </a:spcAft>
                      </a:pPr>
                      <a:r>
                        <a:rPr lang="ar-SA" sz="1400" dirty="0">
                          <a:effectLst/>
                        </a:rPr>
                        <a:t>عملات متداولة</a:t>
                      </a:r>
                      <a:endParaRPr lang="en-US" sz="1200" dirty="0">
                        <a:effectLst/>
                      </a:endParaRPr>
                    </a:p>
                    <a:p>
                      <a:pPr algn="ctr" rtl="1">
                        <a:spcAft>
                          <a:spcPts val="0"/>
                        </a:spcAft>
                      </a:pPr>
                      <a:r>
                        <a:rPr lang="ar-SA" sz="1400" dirty="0">
                          <a:effectLst/>
                        </a:rPr>
                        <a:t>احتياطات إجمالية</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8</a:t>
            </a:fld>
            <a:endParaRPr lang="en-US"/>
          </a:p>
        </p:txBody>
      </p:sp>
    </p:spTree>
    <p:extLst>
      <p:ext uri="{BB962C8B-B14F-4D97-AF65-F5344CB8AC3E}">
        <p14:creationId xmlns="" xmlns:p14="http://schemas.microsoft.com/office/powerpoint/2010/main" val="2846269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069" y="245659"/>
            <a:ext cx="11737073" cy="6414447"/>
          </a:xfrm>
        </p:spPr>
        <p:txBody>
          <a:bodyPr>
            <a:normAutofit/>
          </a:bodyPr>
          <a:lstStyle/>
          <a:p>
            <a:pPr marL="0" indent="0" algn="r" rtl="1">
              <a:buNone/>
            </a:pPr>
            <a:r>
              <a:rPr lang="ar-SA" u="sng" dirty="0">
                <a:solidFill>
                  <a:srgbClr val="00B050"/>
                </a:solidFill>
              </a:rPr>
              <a:t>أهداف السياسة الكلية:</a:t>
            </a:r>
            <a:endParaRPr lang="en-US" dirty="0">
              <a:solidFill>
                <a:srgbClr val="00B050"/>
              </a:solidFill>
            </a:endParaRPr>
          </a:p>
          <a:p>
            <a:pPr lvl="0" algn="r" rtl="1">
              <a:buFont typeface="Wingdings" panose="05000000000000000000" pitchFamily="2" charset="2"/>
              <a:buChar char="Ø"/>
            </a:pPr>
            <a:r>
              <a:rPr lang="ar-SA" dirty="0">
                <a:solidFill>
                  <a:srgbClr val="7030A0"/>
                </a:solidFill>
              </a:rPr>
              <a:t>تحقيق مستوى عالي من التوظيف:</a:t>
            </a:r>
            <a:endParaRPr lang="en-US" dirty="0">
              <a:solidFill>
                <a:srgbClr val="7030A0"/>
              </a:solidFill>
            </a:endParaRPr>
          </a:p>
          <a:p>
            <a:pPr marL="0" indent="0" algn="r" rtl="1">
              <a:buNone/>
            </a:pPr>
            <a:r>
              <a:rPr lang="ar-SA" dirty="0"/>
              <a:t>وذلك لكون وجود البطالة يعني إهدار للموارد البشرية وبالعادة يوجد </a:t>
            </a:r>
            <a:r>
              <a:rPr lang="ar-SA" dirty="0" smtClean="0"/>
              <a:t>مستوى</a:t>
            </a:r>
            <a:r>
              <a:rPr lang="ar-SA" dirty="0"/>
              <a:t> </a:t>
            </a:r>
            <a:r>
              <a:rPr lang="ar-SA" dirty="0" smtClean="0"/>
              <a:t>مقبول </a:t>
            </a:r>
            <a:r>
              <a:rPr lang="ar-SA" dirty="0"/>
              <a:t>من البطالة يسمى بالمستوى الطبيعي لا يؤثر في الناتج.</a:t>
            </a:r>
            <a:endParaRPr lang="en-US" dirty="0"/>
          </a:p>
          <a:p>
            <a:pPr lvl="0" algn="r" rtl="1">
              <a:buFont typeface="Wingdings" panose="05000000000000000000" pitchFamily="2" charset="2"/>
              <a:buChar char="Ø"/>
            </a:pPr>
            <a:r>
              <a:rPr lang="ar-SA" dirty="0">
                <a:solidFill>
                  <a:srgbClr val="7030A0"/>
                </a:solidFill>
              </a:rPr>
              <a:t>استقرار المستوى العام للأسعار</a:t>
            </a:r>
            <a:r>
              <a:rPr lang="ar-SA" dirty="0" smtClean="0">
                <a:solidFill>
                  <a:srgbClr val="7030A0"/>
                </a:solidFill>
              </a:rPr>
              <a:t>:</a:t>
            </a:r>
            <a:r>
              <a:rPr lang="ar-SA" dirty="0" smtClean="0"/>
              <a:t> </a:t>
            </a:r>
            <a:r>
              <a:rPr lang="ar-SA" dirty="0"/>
              <a:t>وذلك بمحاربة التضخم وذلك لأنه يخلق نوعا من عدم الثقة في المستقبل الأمر </a:t>
            </a:r>
            <a:r>
              <a:rPr lang="ar-SA" dirty="0" smtClean="0"/>
              <a:t>الذي </a:t>
            </a:r>
            <a:r>
              <a:rPr lang="ar-SA" dirty="0"/>
              <a:t>ينعكس على الادخار و الاستثمار.</a:t>
            </a:r>
            <a:endParaRPr lang="en-US" dirty="0"/>
          </a:p>
          <a:p>
            <a:pPr lvl="0" algn="r" rtl="1">
              <a:buFont typeface="Wingdings" panose="05000000000000000000" pitchFamily="2" charset="2"/>
              <a:buChar char="Ø"/>
            </a:pPr>
            <a:r>
              <a:rPr lang="ar-SA" dirty="0">
                <a:solidFill>
                  <a:srgbClr val="7030A0"/>
                </a:solidFill>
              </a:rPr>
              <a:t>النمو </a:t>
            </a:r>
            <a:r>
              <a:rPr lang="ar-SA" dirty="0" smtClean="0">
                <a:solidFill>
                  <a:srgbClr val="7030A0"/>
                </a:solidFill>
              </a:rPr>
              <a:t>الاقتصادي:</a:t>
            </a:r>
            <a:r>
              <a:rPr lang="ar-SA" dirty="0" smtClean="0"/>
              <a:t>لئن </a:t>
            </a:r>
            <a:r>
              <a:rPr lang="ar-SA" dirty="0"/>
              <a:t>الدولة من خلال السياسة النقدية تستطيع التأثير في الاستثمار وبالتالي زيادة معدلات نمو الاقتصاد وليس فقط من خلال زيادة رأس المال فقط ولكن من خلال رفع المستوى التقني أيضا.</a:t>
            </a:r>
            <a:endParaRPr lang="en-US" dirty="0"/>
          </a:p>
          <a:p>
            <a:pPr lvl="0" algn="r" rtl="1">
              <a:buFont typeface="Wingdings" panose="05000000000000000000" pitchFamily="2" charset="2"/>
              <a:buChar char="Ø"/>
            </a:pPr>
            <a:r>
              <a:rPr lang="ar-SA" dirty="0">
                <a:solidFill>
                  <a:srgbClr val="7030A0"/>
                </a:solidFill>
              </a:rPr>
              <a:t>استقرار سعر الصرف للعملة </a:t>
            </a:r>
            <a:r>
              <a:rPr lang="ar-SA" dirty="0" smtClean="0">
                <a:solidFill>
                  <a:srgbClr val="7030A0"/>
                </a:solidFill>
              </a:rPr>
              <a:t>المحلية:</a:t>
            </a:r>
            <a:r>
              <a:rPr lang="ar-SA" dirty="0" smtClean="0"/>
              <a:t>وذلك </a:t>
            </a:r>
            <a:r>
              <a:rPr lang="ar-SA" dirty="0"/>
              <a:t>لكونه من المعروف وجود علاقة عكسية بين سعر الصرف للعملة لدولة ما وبين صادرات تلك الدولة فانخفاض سعر صرف الدولار مقابل الين مثلاً يؤدي لزيادة الصادرات الأمريكية بسبب انخفاض سعرها و انخفاض واردات الولايات الأمريكية من اليابان لارتفاع سعرها. ومن المهم السيطرة على التغيرات في سعر العملة لتأثيراتها المباشرة على الاقتصاد المحلي</a:t>
            </a:r>
            <a:r>
              <a:rPr lang="ar-SA" dirty="0" smtClean="0"/>
              <a:t>.</a:t>
            </a:r>
          </a:p>
          <a:p>
            <a:pPr lvl="0" algn="r" rtl="1">
              <a:buFont typeface="Wingdings" panose="05000000000000000000" pitchFamily="2" charset="2"/>
              <a:buChar char="Ø"/>
            </a:pPr>
            <a:endParaRPr lang="en-US" dirty="0"/>
          </a:p>
          <a:p>
            <a:pPr algn="r" rtl="1"/>
            <a:r>
              <a:rPr lang="ar-SA" sz="2800" b="1" dirty="0">
                <a:solidFill>
                  <a:schemeClr val="accent5">
                    <a:lumMod val="75000"/>
                  </a:schemeClr>
                </a:solidFill>
              </a:rPr>
              <a:t>يلاحظ أنه قد يظهر هناك تعرض بين أهداف السياسة النقدية فبما بينها ولكن من المهم تحديد الهدف الرئيسي للسياسة النقدية وبالتالي اتخاذ السياسة الملائمة لها باستخدام الأساليب السابقة ( أساليب الرقابة على الائتمان</a:t>
            </a:r>
            <a:r>
              <a:rPr lang="ar-SA" sz="2800" b="1" dirty="0" smtClean="0">
                <a:solidFill>
                  <a:schemeClr val="accent5">
                    <a:lumMod val="75000"/>
                  </a:schemeClr>
                </a:solidFill>
              </a:rPr>
              <a:t>).</a:t>
            </a:r>
            <a:endParaRPr lang="en-US" sz="2800" b="1" dirty="0"/>
          </a:p>
          <a:p>
            <a:pPr algn="ctr" rtl="1"/>
            <a:r>
              <a:rPr lang="ar-SA" dirty="0">
                <a:solidFill>
                  <a:srgbClr val="FF0000"/>
                </a:solidFill>
              </a:rPr>
              <a:t>   الفصل السادس عشر و السابع عشر ( الكتاب : ص 265 -292 )</a:t>
            </a:r>
            <a:endParaRPr lang="en-US" dirty="0">
              <a:solidFill>
                <a:srgbClr val="FF0000"/>
              </a:solidFill>
            </a:endParaRPr>
          </a:p>
          <a:p>
            <a:pPr marL="0" indent="0" algn="r" rtl="1">
              <a:buNone/>
            </a:pPr>
            <a:endParaRPr lang="en-US" dirty="0"/>
          </a:p>
        </p:txBody>
      </p:sp>
      <p:sp>
        <p:nvSpPr>
          <p:cNvPr id="2" name="Footer Placeholder 1"/>
          <p:cNvSpPr>
            <a:spLocks noGrp="1"/>
          </p:cNvSpPr>
          <p:nvPr>
            <p:ph type="ftr" sz="quarter" idx="11"/>
          </p:nvPr>
        </p:nvSpPr>
        <p:spPr/>
        <p:txBody>
          <a:bodyPr/>
          <a:lstStyle/>
          <a:p>
            <a:r>
              <a:rPr lang="ar-SA" smtClean="0"/>
              <a:t>حنان الجشعم </a:t>
            </a:r>
            <a:endParaRPr lang="en-US"/>
          </a:p>
        </p:txBody>
      </p:sp>
      <p:sp>
        <p:nvSpPr>
          <p:cNvPr id="4" name="Slide Number Placeholder 3"/>
          <p:cNvSpPr>
            <a:spLocks noGrp="1"/>
          </p:cNvSpPr>
          <p:nvPr>
            <p:ph type="sldNum" sz="quarter" idx="12"/>
          </p:nvPr>
        </p:nvSpPr>
        <p:spPr/>
        <p:txBody>
          <a:bodyPr/>
          <a:lstStyle/>
          <a:p>
            <a:fld id="{6D5AE0BD-262C-40EA-A5A8-94753A6F8EAA}" type="slidenum">
              <a:rPr lang="en-US" smtClean="0"/>
              <a:pPr/>
              <a:t>9</a:t>
            </a:fld>
            <a:endParaRPr lang="en-US"/>
          </a:p>
        </p:txBody>
      </p:sp>
    </p:spTree>
    <p:extLst>
      <p:ext uri="{BB962C8B-B14F-4D97-AF65-F5344CB8AC3E}">
        <p14:creationId xmlns="" xmlns:p14="http://schemas.microsoft.com/office/powerpoint/2010/main" val="33308639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Wood Type</Template>
  <TotalTime>52</TotalTime>
  <Words>5836</Words>
  <Application>Microsoft Office PowerPoint</Application>
  <PresentationFormat>مخصص</PresentationFormat>
  <Paragraphs>615</Paragraphs>
  <Slides>39</Slides>
  <Notes>1</Notes>
  <HiddenSlides>0</HiddenSlides>
  <MMClips>0</MMClips>
  <ScaleCrop>false</ScaleCrop>
  <HeadingPairs>
    <vt:vector size="4" baseType="variant">
      <vt:variant>
        <vt:lpstr>سمة</vt:lpstr>
      </vt:variant>
      <vt:variant>
        <vt:i4>1</vt:i4>
      </vt:variant>
      <vt:variant>
        <vt:lpstr>عناوين الشرائح</vt:lpstr>
      </vt:variant>
      <vt:variant>
        <vt:i4>39</vt:i4>
      </vt:variant>
    </vt:vector>
  </HeadingPairs>
  <TitlesOfParts>
    <vt:vector size="40" baseType="lpstr">
      <vt:lpstr>Wood Type</vt:lpstr>
      <vt:lpstr>محاضرة – 5 </vt:lpstr>
      <vt:lpstr>البنوك المركزية</vt:lpstr>
      <vt:lpstr>وظائف المصرف المركزي: </vt:lpstr>
      <vt:lpstr>الشريحة 4</vt:lpstr>
      <vt:lpstr>الشريحة 5</vt:lpstr>
      <vt:lpstr>الشريحة 6</vt:lpstr>
      <vt:lpstr>وتعرف الأساليب السابقة بالرقابة الكمية الغيرالمباشرة على الائتمان كما يمكن للبنك مراقبة الائتمان مراقبة عينية ( المباشرة ) من خلال أساليب الإقناع و التوجيه الأدبي للبنوك التجارية. </vt:lpstr>
      <vt:lpstr>الشريحة 8</vt:lpstr>
      <vt:lpstr>الشريحة 9</vt:lpstr>
      <vt:lpstr>الشريحة 10</vt:lpstr>
      <vt:lpstr>البنوك التجارية</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البنوك التجارية وخلق النقود ( عملية الائتمان) </vt:lpstr>
      <vt:lpstr>الشريحة 23</vt:lpstr>
      <vt:lpstr>الشريحة 24</vt:lpstr>
      <vt:lpstr>الشريحة 25</vt:lpstr>
      <vt:lpstr>الشريحة 26</vt:lpstr>
      <vt:lpstr>أنواع البنوك الأخرى</vt:lpstr>
      <vt:lpstr>الشريحة 28</vt:lpstr>
      <vt:lpstr>الشريحة 29</vt:lpstr>
      <vt:lpstr>الشريحة 30</vt:lpstr>
      <vt:lpstr>الشريحة 31</vt:lpstr>
      <vt:lpstr>الشريحة 32</vt:lpstr>
      <vt:lpstr>الشريحة 33</vt:lpstr>
      <vt:lpstr>السوق النقدية والسوق المالية </vt:lpstr>
      <vt:lpstr>الشريحة 35</vt:lpstr>
      <vt:lpstr>الشريحة 36</vt:lpstr>
      <vt:lpstr>الشريحة 37</vt:lpstr>
      <vt:lpstr>الشريحة 38</vt:lpstr>
      <vt:lpstr>الشريحة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naif aljuhani</dc:creator>
  <cp:lastModifiedBy>hp</cp:lastModifiedBy>
  <cp:revision>11</cp:revision>
  <dcterms:created xsi:type="dcterms:W3CDTF">2014-09-23T19:17:21Z</dcterms:created>
  <dcterms:modified xsi:type="dcterms:W3CDTF">2016-11-13T05:28:43Z</dcterms:modified>
</cp:coreProperties>
</file>