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60" r:id="rId1"/>
  </p:sldMasterIdLst>
  <p:notesMasterIdLst>
    <p:notesMasterId r:id="rId13"/>
  </p:notesMasterIdLst>
  <p:sldIdLst>
    <p:sldId id="284" r:id="rId2"/>
    <p:sldId id="270" r:id="rId3"/>
    <p:sldId id="259" r:id="rId4"/>
    <p:sldId id="277" r:id="rId5"/>
    <p:sldId id="279" r:id="rId6"/>
    <p:sldId id="280" r:id="rId7"/>
    <p:sldId id="281" r:id="rId8"/>
    <p:sldId id="286" r:id="rId9"/>
    <p:sldId id="289" r:id="rId10"/>
    <p:sldId id="290" r:id="rId11"/>
    <p:sldId id="288"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60779"/>
    <a:srgbClr val="FF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067" autoAdjust="0"/>
    <p:restoredTop sz="94660"/>
  </p:normalViewPr>
  <p:slideViewPr>
    <p:cSldViewPr>
      <p:cViewPr>
        <p:scale>
          <a:sx n="78" d="100"/>
          <a:sy n="78" d="100"/>
        </p:scale>
        <p:origin x="-1164" y="12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02C24A-3F8E-43E4-82A6-1DC1EDC707F2}" type="datetimeFigureOut">
              <a:rPr lang="en-US" smtClean="0"/>
              <a:pPr/>
              <a:t>5/21/2017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CC3627-9A75-4005-A372-148DA22A9F96}" type="slidenum">
              <a:rPr lang="en-US" smtClean="0"/>
              <a:pPr/>
              <a:t>‹#›</a:t>
            </a:fld>
            <a:endParaRPr lang="en-US"/>
          </a:p>
        </p:txBody>
      </p:sp>
    </p:spTree>
    <p:extLst>
      <p:ext uri="{BB962C8B-B14F-4D97-AF65-F5344CB8AC3E}">
        <p14:creationId xmlns:p14="http://schemas.microsoft.com/office/powerpoint/2010/main" xmlns="" val="1787372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D4777C0-C9A8-4434-82FE-67259561BF3B}" type="datetime1">
              <a:rPr lang="en-US" smtClean="0"/>
              <a:pPr/>
              <a:t>5/21/2017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A9E902-0601-4E5C-8C34-91518884ECFC}" type="datetime1">
              <a:rPr lang="en-US" smtClean="0"/>
              <a:pPr/>
              <a:t>5/21/2017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E04E43-C673-483F-B0F8-433036118C9E}" type="datetime1">
              <a:rPr lang="en-US" smtClean="0"/>
              <a:pPr/>
              <a:t>5/21/2017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0D74A9-DECF-408C-A8F3-9D699BEFE5BF}" type="datetime1">
              <a:rPr lang="en-US" smtClean="0"/>
              <a:pPr/>
              <a:t>5/21/2017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2A53BF-54E4-4C3A-B7B7-B1BB4D802BAA}" type="datetime1">
              <a:rPr lang="en-US" smtClean="0"/>
              <a:pPr/>
              <a:t>5/21/2017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1CD1E10-2C25-4155-8515-454C52D6109E}" type="datetime1">
              <a:rPr lang="en-US" smtClean="0"/>
              <a:pPr/>
              <a:t>5/21/2017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2948EDA-5135-4EC4-B203-7FDF74D6460D}" type="datetime1">
              <a:rPr lang="en-US" smtClean="0"/>
              <a:pPr/>
              <a:t>5/21/2017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4753CAE-1819-4EAC-B654-CB54E11B62D7}" type="datetime1">
              <a:rPr lang="en-US" smtClean="0"/>
              <a:pPr/>
              <a:t>5/21/2017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27EA0E-5B1E-4768-80B3-07B68CA151A1}" type="datetime1">
              <a:rPr lang="en-US" smtClean="0"/>
              <a:pPr/>
              <a:t>5/21/2017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09012A-D806-4E64-98D9-843D9A80468F}" type="datetime1">
              <a:rPr lang="en-US" smtClean="0"/>
              <a:pPr/>
              <a:t>5/21/2017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964FC5-5DDE-4B9B-A638-60E6AD6A7157}" type="datetime1">
              <a:rPr lang="en-US" smtClean="0"/>
              <a:pPr/>
              <a:t>5/21/2017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9C07AD-6AA8-43F2-9FCF-D4208271AEDB}" type="slidenum">
              <a:rPr lang="en-US" smtClean="0"/>
              <a:pPr/>
              <a:t>‹#›</a:t>
            </a:fld>
            <a:endParaRPr lang="en-US"/>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19F3DE12-327C-43DF-9CA9-A54B3081C9B5}" type="datetime1">
              <a:rPr lang="en-US" smtClean="0"/>
              <a:pPr/>
              <a:t>5/21/2017</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2F9C07AD-6AA8-43F2-9FCF-D4208271AED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hdr="0" ftr="0"/>
  <p:txStyles>
    <p:titleStyle>
      <a:lvl1pPr algn="l" defTabSz="457200" rtl="1" eaLnBrk="1" latinLnBrk="0" hangingPunct="1">
        <a:spcBef>
          <a:spcPct val="0"/>
        </a:spcBef>
        <a:buNone/>
        <a:defRPr sz="3200" kern="1200">
          <a:solidFill>
            <a:schemeClr val="tx1">
              <a:lumMod val="75000"/>
              <a:lumOff val="25000"/>
            </a:schemeClr>
          </a:solidFill>
          <a:latin typeface="+mj-lt"/>
          <a:ea typeface="+mj-ea"/>
          <a:cs typeface="Trebuchet M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ct val="20000"/>
        </a:spcBef>
        <a:buFont typeface="Arial"/>
        <a:buChar char="•"/>
        <a:defRPr sz="2000" kern="1200">
          <a:solidFill>
            <a:schemeClr val="tx1"/>
          </a:solidFill>
          <a:latin typeface="+mn-lt"/>
          <a:ea typeface="+mn-ea"/>
          <a:cs typeface="+mn-cs"/>
        </a:defRPr>
      </a:lvl6pPr>
      <a:lvl7pPr marL="2971800" indent="-228600" algn="r" defTabSz="457200" rtl="1" eaLnBrk="1" latinLnBrk="0" hangingPunct="1">
        <a:spcBef>
          <a:spcPct val="20000"/>
        </a:spcBef>
        <a:buFont typeface="Arial"/>
        <a:buChar char="•"/>
        <a:defRPr sz="2000" kern="1200">
          <a:solidFill>
            <a:schemeClr val="tx1"/>
          </a:solidFill>
          <a:latin typeface="+mn-lt"/>
          <a:ea typeface="+mn-ea"/>
          <a:cs typeface="+mn-cs"/>
        </a:defRPr>
      </a:lvl7pPr>
      <a:lvl8pPr marL="3429000" indent="-228600" algn="r" defTabSz="457200" rtl="1" eaLnBrk="1" latinLnBrk="0" hangingPunct="1">
        <a:spcBef>
          <a:spcPct val="20000"/>
        </a:spcBef>
        <a:buFont typeface="Arial"/>
        <a:buChar char="•"/>
        <a:defRPr sz="2000" kern="1200">
          <a:solidFill>
            <a:schemeClr val="tx1"/>
          </a:solidFill>
          <a:latin typeface="+mn-lt"/>
          <a:ea typeface="+mn-ea"/>
          <a:cs typeface="+mn-cs"/>
        </a:defRPr>
      </a:lvl8pPr>
      <a:lvl9pPr marL="3886200" indent="-228600" algn="r" defTabSz="457200" rtl="1"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20688"/>
            <a:ext cx="8991600" cy="5361459"/>
          </a:xfrm>
        </p:spPr>
        <p:txBody>
          <a:bodyPr>
            <a:noAutofit/>
          </a:bodyPr>
          <a:lstStyle/>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en-US" sz="3200" b="1" dirty="0">
              <a:solidFill>
                <a:schemeClr val="tx1"/>
              </a:solidFill>
              <a:latin typeface="Simplified Arabic" panose="02020603050405020304" pitchFamily="18" charset="-78"/>
              <a:cs typeface="Simplified Arabic" panose="02020603050405020304" pitchFamily="18" charset="-78"/>
            </a:endParaRPr>
          </a:p>
        </p:txBody>
      </p:sp>
      <p:sp>
        <p:nvSpPr>
          <p:cNvPr id="4" name="Date Placeholder 3"/>
          <p:cNvSpPr>
            <a:spLocks noGrp="1"/>
          </p:cNvSpPr>
          <p:nvPr>
            <p:ph type="dt" sz="half" idx="10"/>
          </p:nvPr>
        </p:nvSpPr>
        <p:spPr>
          <a:xfrm>
            <a:off x="6444208" y="6165304"/>
            <a:ext cx="2133600" cy="365125"/>
          </a:xfrm>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5/21/2017</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a:xfrm>
            <a:off x="539552" y="6165304"/>
            <a:ext cx="608287" cy="365125"/>
          </a:xfrm>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1</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7" name="قوس كبير أيسر 6"/>
          <p:cNvSpPr/>
          <p:nvPr/>
        </p:nvSpPr>
        <p:spPr>
          <a:xfrm>
            <a:off x="6553200" y="2286000"/>
            <a:ext cx="350519" cy="1981200"/>
          </a:xfrm>
          <a:prstGeom prst="leftBrace">
            <a:avLst>
              <a:gd name="adj1" fmla="val 141305"/>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00FF"/>
              </a:solidFill>
            </a:endParaRPr>
          </a:p>
        </p:txBody>
      </p:sp>
      <p:sp>
        <p:nvSpPr>
          <p:cNvPr id="8" name="نجمة مكونة من 7 نقاط 7"/>
          <p:cNvSpPr/>
          <p:nvPr/>
        </p:nvSpPr>
        <p:spPr>
          <a:xfrm>
            <a:off x="304800" y="-152400"/>
            <a:ext cx="7848600" cy="5334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IQ" sz="3200" b="1" dirty="0" smtClean="0">
              <a:solidFill>
                <a:srgbClr val="FFFF00"/>
              </a:solidFill>
            </a:endParaRPr>
          </a:p>
          <a:p>
            <a:pPr algn="ctr"/>
            <a:endParaRPr lang="ar-IQ" sz="3200" b="1" dirty="0" smtClean="0">
              <a:solidFill>
                <a:srgbClr val="FFFF00"/>
              </a:solidFill>
            </a:endParaRPr>
          </a:p>
          <a:p>
            <a:pPr algn="ctr"/>
            <a:r>
              <a:rPr lang="ar-IQ" sz="4000" b="1" dirty="0" smtClean="0">
                <a:solidFill>
                  <a:schemeClr val="bg1"/>
                </a:solidFill>
              </a:rPr>
              <a:t>دور المنشآت المالية في الاقتصاد الوطني</a:t>
            </a:r>
            <a:endParaRPr lang="ar-IQ" sz="3200" b="1" dirty="0" smtClean="0">
              <a:solidFill>
                <a:schemeClr val="bg1"/>
              </a:solidFill>
            </a:endParaRPr>
          </a:p>
          <a:p>
            <a:pPr algn="ctr" rtl="1"/>
            <a:endParaRPr lang="ar-IQ" sz="3200" dirty="0" smtClean="0">
              <a:latin typeface="Monotype Koufi" pitchFamily="2" charset="-78"/>
              <a:ea typeface="Monotype Koufi" pitchFamily="2" charset="-78"/>
              <a:cs typeface="Monotype Koufi" pitchFamily="2" charset="-78"/>
            </a:endParaRPr>
          </a:p>
          <a:p>
            <a:pPr algn="ctr"/>
            <a:endParaRPr lang="ar-IQ" sz="3200" b="1" dirty="0" smtClean="0">
              <a:solidFill>
                <a:srgbClr val="FFFF00"/>
              </a:solidFill>
            </a:endParaRPr>
          </a:p>
          <a:p>
            <a:pPr algn="ctr"/>
            <a:endParaRPr lang="en-US" sz="3200" b="1" dirty="0">
              <a:solidFill>
                <a:srgbClr val="FFFF00"/>
              </a:solidFill>
            </a:endParaRPr>
          </a:p>
        </p:txBody>
      </p:sp>
    </p:spTree>
    <p:extLst>
      <p:ext uri="{BB962C8B-B14F-4D97-AF65-F5344CB8AC3E}">
        <p14:creationId xmlns:p14="http://schemas.microsoft.com/office/powerpoint/2010/main" xmlns="" val="183342872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04800" y="457199"/>
            <a:ext cx="8534400" cy="5401599"/>
          </a:xfrm>
        </p:spPr>
        <p:txBody>
          <a:bodyPr>
            <a:normAutofit/>
          </a:bodyPr>
          <a:lstStyle/>
          <a:p>
            <a:pPr lvl="0" algn="just">
              <a:buNone/>
            </a:pPr>
            <a:r>
              <a:rPr lang="ar-IQ" sz="3600" b="1" dirty="0" smtClean="0">
                <a:solidFill>
                  <a:schemeClr val="tx1">
                    <a:lumMod val="95000"/>
                    <a:lumOff val="5000"/>
                  </a:schemeClr>
                </a:solidFill>
                <a:latin typeface="Simplified Arabic" panose="02020603050405020304" pitchFamily="18" charset="-78"/>
                <a:cs typeface="Simplified Arabic" panose="02020603050405020304" pitchFamily="18" charset="-78"/>
              </a:rPr>
              <a:t>3- إدارة العمل بمستوى معين من المخاطر وهذا يتطلب التأكد من وجود نظام مناسب للتدقيق والرقابة والمتابعة مع تفويض الصلاحيات للعناصر الأكثر كفاءة ضمن الإستراتيجيات العامة الموضوعة .</a:t>
            </a:r>
          </a:p>
          <a:p>
            <a:pPr lvl="0" algn="just">
              <a:buNone/>
            </a:pPr>
            <a:r>
              <a:rPr lang="ar-IQ" sz="3600" b="1" dirty="0" smtClean="0">
                <a:solidFill>
                  <a:schemeClr val="tx1">
                    <a:lumMod val="95000"/>
                    <a:lumOff val="5000"/>
                  </a:schemeClr>
                </a:solidFill>
                <a:latin typeface="Simplified Arabic" panose="02020603050405020304" pitchFamily="18" charset="-78"/>
                <a:cs typeface="Simplified Arabic" panose="02020603050405020304" pitchFamily="18" charset="-78"/>
              </a:rPr>
              <a:t>4- إن يتحلى المسؤولين عن إدارة المخاطر ومسؤول الائتمان بأخلاقيات الائتمان السليمة وعدم التركيز على قطاع معين وقادرين على توزيع الموارد بصورة كفوءة.</a:t>
            </a:r>
          </a:p>
          <a:p>
            <a:pPr>
              <a:buNone/>
            </a:pPr>
            <a:endParaRPr lang="en-US" sz="3600" dirty="0"/>
          </a:p>
        </p:txBody>
      </p:sp>
      <p:sp>
        <p:nvSpPr>
          <p:cNvPr id="4" name="عنصر نائب للتاريخ 3"/>
          <p:cNvSpPr>
            <a:spLocks noGrp="1"/>
          </p:cNvSpPr>
          <p:nvPr>
            <p:ph type="dt" sz="half" idx="10"/>
          </p:nvPr>
        </p:nvSpPr>
        <p:spPr/>
        <p:txBody>
          <a:bodyPr/>
          <a:lstStyle/>
          <a:p>
            <a:fld id="{840D74A9-DECF-408C-A8F3-9D699BEFE5BF}" type="datetime1">
              <a:rPr lang="en-US" smtClean="0"/>
              <a:pPr/>
              <a:t>5/21/2017</a:t>
            </a:fld>
            <a:endParaRPr lang="en-US"/>
          </a:p>
        </p:txBody>
      </p:sp>
      <p:sp>
        <p:nvSpPr>
          <p:cNvPr id="5" name="عنصر نائب لرقم الشريحة 4"/>
          <p:cNvSpPr>
            <a:spLocks noGrp="1"/>
          </p:cNvSpPr>
          <p:nvPr>
            <p:ph type="sldNum" sz="quarter" idx="12"/>
          </p:nvPr>
        </p:nvSpPr>
        <p:spPr/>
        <p:txBody>
          <a:bodyPr/>
          <a:lstStyle/>
          <a:p>
            <a:fld id="{2F9C07AD-6AA8-43F2-9FCF-D4208271AEDB}" type="slidenum">
              <a:rPr lang="en-US" smtClean="0"/>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fld id="{840D74A9-DECF-408C-A8F3-9D699BEFE5BF}" type="datetime1">
              <a:rPr lang="en-US" smtClean="0"/>
              <a:pPr/>
              <a:t>5/21/2017</a:t>
            </a:fld>
            <a:endParaRPr lang="en-US"/>
          </a:p>
        </p:txBody>
      </p:sp>
      <p:sp>
        <p:nvSpPr>
          <p:cNvPr id="5" name="عنصر نائب لرقم الشريحة 4"/>
          <p:cNvSpPr>
            <a:spLocks noGrp="1"/>
          </p:cNvSpPr>
          <p:nvPr>
            <p:ph type="sldNum" sz="quarter" idx="12"/>
          </p:nvPr>
        </p:nvSpPr>
        <p:spPr/>
        <p:txBody>
          <a:bodyPr/>
          <a:lstStyle/>
          <a:p>
            <a:fld id="{2F9C07AD-6AA8-43F2-9FCF-D4208271AEDB}" type="slidenum">
              <a:rPr lang="en-US" smtClean="0"/>
              <a:pPr/>
              <a:t>11</a:t>
            </a:fld>
            <a:endParaRPr lang="en-US"/>
          </a:p>
        </p:txBody>
      </p:sp>
      <p:sp>
        <p:nvSpPr>
          <p:cNvPr id="6" name="عنصر نائب للمحتوى 5"/>
          <p:cNvSpPr>
            <a:spLocks noGrp="1"/>
          </p:cNvSpPr>
          <p:nvPr>
            <p:ph idx="1"/>
          </p:nvPr>
        </p:nvSpPr>
        <p:spPr>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ar-IQ" sz="3200" b="1" dirty="0" smtClean="0">
                <a:solidFill>
                  <a:srgbClr val="FFFF00"/>
                </a:solidFill>
              </a:rPr>
              <a:t>شكرا لإصغائكم </a:t>
            </a:r>
            <a:endParaRPr lang="en-US" sz="3200" b="1" dirty="0">
              <a:solidFill>
                <a:srgbClr val="FFFF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457200"/>
            <a:ext cx="8458200" cy="7325082"/>
          </a:xfrm>
          <a:prstGeom prst="rect">
            <a:avLst/>
          </a:prstGeom>
          <a:noFill/>
        </p:spPr>
        <p:txBody>
          <a:bodyPr wrap="square" lIns="91440" tIns="45720" rIns="91440" bIns="45720">
            <a:spAutoFit/>
          </a:bodyPr>
          <a:lstStyle/>
          <a:p>
            <a:pPr algn="r" rtl="1"/>
            <a:endParaRPr lang="ar-IQ" sz="3200" dirty="0" smtClean="0">
              <a:solidFill>
                <a:srgbClr val="7030A0"/>
              </a:solidFill>
              <a:latin typeface="Monotype Koufi" pitchFamily="2" charset="-78"/>
              <a:ea typeface="Monotype Koufi" pitchFamily="2" charset="-78"/>
              <a:cs typeface="Monotype Koufi" pitchFamily="2" charset="-78"/>
            </a:endParaRPr>
          </a:p>
          <a:p>
            <a:pPr algn="r" rtl="1"/>
            <a:r>
              <a:rPr lang="ar-IQ" sz="3200" dirty="0" smtClean="0">
                <a:solidFill>
                  <a:srgbClr val="FFFF00"/>
                </a:solidFill>
                <a:latin typeface="Monotype Koufi" pitchFamily="2" charset="-78"/>
                <a:ea typeface="Monotype Koufi" pitchFamily="2" charset="-78"/>
                <a:cs typeface="Monotype Koufi" pitchFamily="2" charset="-78"/>
              </a:rPr>
              <a:t>نعرف بأن الأموال ما هي إلا عصب الحياة أو هي العمود الفقري لأي نظام اقتصادي حيث تعتبر الشريان الحيوي الذي يحقق النمو والاستقرار لأي نشاط اقتصادي.</a:t>
            </a:r>
          </a:p>
          <a:p>
            <a:pPr algn="r" rtl="1"/>
            <a:endParaRPr lang="ar-IQ" sz="3200" dirty="0" smtClean="0">
              <a:solidFill>
                <a:srgbClr val="FFFF00"/>
              </a:solidFill>
              <a:latin typeface="Monotype Koufi" pitchFamily="2" charset="-78"/>
              <a:ea typeface="Monotype Koufi" pitchFamily="2" charset="-78"/>
              <a:cs typeface="Monotype Koufi" pitchFamily="2" charset="-78"/>
            </a:endParaRPr>
          </a:p>
          <a:p>
            <a:pPr algn="r" rtl="1"/>
            <a:r>
              <a:rPr lang="ar-IQ" sz="3200" dirty="0" smtClean="0">
                <a:solidFill>
                  <a:srgbClr val="FFFF00"/>
                </a:solidFill>
                <a:latin typeface="Monotype Koufi" pitchFamily="2" charset="-78"/>
                <a:ea typeface="Monotype Koufi" pitchFamily="2" charset="-78"/>
                <a:cs typeface="Monotype Koufi" pitchFamily="2" charset="-78"/>
              </a:rPr>
              <a:t>وباعتبار المنشآت المالية تلعب دوراً أساسيا كوسيلة للتبادل وتقوم بتوجيه الادخار نحو الاستثمار من خلال منح القروض أو الأعتمادات الخاصة ، حيث تساهم هذه المنشات في عرض الأموال لمن يحتاجها ويتمكن من توظيفها في أنشطة وفعاليات استثمارية تخدم المجتمع وتعمل على تنمية الحركة التنموية في البلد بوسائل مختلفة .</a:t>
            </a:r>
          </a:p>
          <a:p>
            <a:pPr algn="r" rtl="1"/>
            <a:endParaRPr lang="ar-IQ" sz="3200" dirty="0" smtClean="0">
              <a:solidFill>
                <a:srgbClr val="7030A0"/>
              </a:solidFill>
              <a:latin typeface="Monotype Koufi" pitchFamily="2" charset="-78"/>
              <a:ea typeface="Monotype Koufi" pitchFamily="2" charset="-78"/>
              <a:cs typeface="Monotype Koufi" pitchFamily="2" charset="-78"/>
            </a:endParaRPr>
          </a:p>
          <a:p>
            <a:pPr algn="ctr" rtl="1"/>
            <a:r>
              <a:rPr lang="ar-IQ" sz="3200" dirty="0" smtClean="0">
                <a:solidFill>
                  <a:srgbClr val="7030A0"/>
                </a:solidFill>
                <a:latin typeface="Monotype Koufi" pitchFamily="2" charset="-78"/>
                <a:ea typeface="Monotype Koufi" pitchFamily="2" charset="-78"/>
                <a:cs typeface="Monotype Koufi" pitchFamily="2" charset="-78"/>
              </a:rPr>
              <a:t> </a:t>
            </a:r>
            <a:endParaRPr lang="en-US" sz="3200" dirty="0">
              <a:ea typeface="Monotype Koufi" pitchFamily="2" charset="-78"/>
              <a:cs typeface="Monotype Koufi" pitchFamily="2" charset="-78"/>
            </a:endParaRPr>
          </a:p>
          <a:p>
            <a:pPr algn="ctr"/>
            <a:endPar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a typeface="Monotype Koufi" pitchFamily="2" charset="-78"/>
              <a:cs typeface="Monotype Koufi" pitchFamily="2" charset="-78"/>
            </a:endParaRPr>
          </a:p>
        </p:txBody>
      </p:sp>
    </p:spTree>
    <p:extLst>
      <p:ext uri="{BB962C8B-B14F-4D97-AF65-F5344CB8AC3E}">
        <p14:creationId xmlns:p14="http://schemas.microsoft.com/office/powerpoint/2010/main" xmlns="" val="105626407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764704"/>
            <a:ext cx="8610600" cy="5361459"/>
          </a:xfrm>
        </p:spPr>
        <p:txBody>
          <a:bodyPr>
            <a:noAutofit/>
          </a:bodyPr>
          <a:lstStyle/>
          <a:p>
            <a:pPr marL="0" indent="0" algn="just">
              <a:buNone/>
            </a:pPr>
            <a:r>
              <a:rPr lang="ar-IQ" sz="3200" dirty="0" smtClean="0">
                <a:solidFill>
                  <a:srgbClr val="FF0000"/>
                </a:solidFill>
                <a:latin typeface="Times New Roman" pitchFamily="18" charset="0"/>
                <a:ea typeface="Monotype Koufi" pitchFamily="2" charset="-78"/>
                <a:cs typeface="Monotype Koufi" pitchFamily="2" charset="-78"/>
              </a:rPr>
              <a:t>ولكي تؤدي المصارف مهمتها في التأثير على الاقتصاد الوطني فأن لها عدة ادوار وهي :</a:t>
            </a:r>
          </a:p>
          <a:p>
            <a:pPr marL="0" indent="0" algn="just">
              <a:buNone/>
            </a:pPr>
            <a:r>
              <a:rPr lang="ar-IQ" sz="3200" dirty="0" smtClean="0">
                <a:solidFill>
                  <a:schemeClr val="tx1"/>
                </a:solidFill>
                <a:latin typeface="Times New Roman" pitchFamily="18" charset="0"/>
                <a:ea typeface="Monotype Koufi" pitchFamily="2" charset="-78"/>
                <a:cs typeface="Monotype Koufi" pitchFamily="2" charset="-78"/>
              </a:rPr>
              <a:t>1- </a:t>
            </a:r>
            <a:r>
              <a:rPr lang="ar-IQ" sz="3200" dirty="0" smtClean="0">
                <a:solidFill>
                  <a:schemeClr val="bg1"/>
                </a:solidFill>
                <a:latin typeface="Times New Roman" pitchFamily="18" charset="0"/>
                <a:ea typeface="Monotype Koufi" pitchFamily="2" charset="-78"/>
                <a:cs typeface="Monotype Koufi" pitchFamily="2" charset="-78"/>
              </a:rPr>
              <a:t>دور الوساطة </a:t>
            </a:r>
            <a:r>
              <a:rPr lang="ar-IQ" sz="3200" dirty="0" smtClean="0">
                <a:solidFill>
                  <a:schemeClr val="tx1"/>
                </a:solidFill>
                <a:latin typeface="Times New Roman" pitchFamily="18" charset="0"/>
                <a:ea typeface="Monotype Koufi" pitchFamily="2" charset="-78"/>
                <a:cs typeface="Monotype Koufi" pitchFamily="2" charset="-78"/>
              </a:rPr>
              <a:t>هو دورها الأساسي باعتبارها حلقة وصل بين وحدات الفائض ووحدات العجز والذي يحقق فاعلية وكفاءة الاستخدام الأمثل للموارد المتاحة في الاقتصاد .</a:t>
            </a:r>
          </a:p>
          <a:p>
            <a:pPr marL="0" indent="0" algn="just">
              <a:buNone/>
            </a:pPr>
            <a:r>
              <a:rPr lang="ar-IQ" sz="3200" dirty="0" smtClean="0">
                <a:solidFill>
                  <a:schemeClr val="tx1"/>
                </a:solidFill>
                <a:latin typeface="Times New Roman" pitchFamily="18" charset="0"/>
                <a:ea typeface="Monotype Koufi" pitchFamily="2" charset="-78"/>
                <a:cs typeface="Monotype Koufi" pitchFamily="2" charset="-78"/>
              </a:rPr>
              <a:t>2- </a:t>
            </a:r>
            <a:r>
              <a:rPr lang="ar-IQ" sz="3200" dirty="0" smtClean="0">
                <a:solidFill>
                  <a:schemeClr val="bg1"/>
                </a:solidFill>
                <a:latin typeface="Times New Roman" pitchFamily="18" charset="0"/>
                <a:ea typeface="Monotype Koufi" pitchFamily="2" charset="-78"/>
                <a:cs typeface="Monotype Koufi" pitchFamily="2" charset="-78"/>
              </a:rPr>
              <a:t>دور المدفوعات </a:t>
            </a:r>
            <a:r>
              <a:rPr lang="ar-IQ" sz="3200" dirty="0" smtClean="0">
                <a:solidFill>
                  <a:schemeClr val="tx1"/>
                </a:solidFill>
                <a:latin typeface="Times New Roman" pitchFamily="18" charset="0"/>
                <a:ea typeface="Monotype Koufi" pitchFamily="2" charset="-78"/>
                <a:cs typeface="Monotype Koufi" pitchFamily="2" charset="-78"/>
              </a:rPr>
              <a:t>هو دور مهم لكون نسبة كبيرة من المدفوعات المالية تتم عن طريق هذه المؤسسات حيث يتم تنفيذ مدفوعات السلع والخدمات لمصلحة زبائنها مثل مقاصة الصكوك وتحويل الأموال وتوزيع العملات النقدية .</a:t>
            </a:r>
            <a:endParaRPr lang="en-US" sz="3200" dirty="0">
              <a:solidFill>
                <a:schemeClr val="tx1"/>
              </a:solidFill>
              <a:latin typeface="Times New Roman" pitchFamily="18" charset="0"/>
              <a:ea typeface="Monotype Koufi" pitchFamily="2" charset="-78"/>
              <a:cs typeface="Monotype Koufi" pitchFamily="2" charset="-78"/>
            </a:endParaRPr>
          </a:p>
        </p:txBody>
      </p:sp>
      <p:sp>
        <p:nvSpPr>
          <p:cNvPr id="4" name="Date Placeholder 3"/>
          <p:cNvSpPr>
            <a:spLocks noGrp="1"/>
          </p:cNvSpPr>
          <p:nvPr>
            <p:ph type="dt" sz="half" idx="10"/>
          </p:nvPr>
        </p:nvSpPr>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5/21/2017</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3</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23596363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64704"/>
            <a:ext cx="8229600" cy="5361459"/>
          </a:xfrm>
        </p:spPr>
        <p:txBody>
          <a:bodyPr>
            <a:noAutofit/>
          </a:bodyPr>
          <a:lstStyle/>
          <a:p>
            <a:pPr lvl="0" algn="just">
              <a:buNone/>
            </a:pPr>
            <a:endParaRPr lang="ar-IQ" sz="3600" dirty="0" smtClean="0">
              <a:solidFill>
                <a:srgbClr val="7030A0"/>
              </a:solidFill>
              <a:latin typeface="Monotype Koufi" pitchFamily="2" charset="-78"/>
              <a:ea typeface="Monotype Koufi" pitchFamily="2" charset="-78"/>
              <a:cs typeface="Monotype Koufi" pitchFamily="2" charset="-78"/>
            </a:endParaRPr>
          </a:p>
          <a:p>
            <a:pPr lvl="0" algn="just">
              <a:buNone/>
            </a:pPr>
            <a:endParaRPr lang="ar-IQ" sz="3600" dirty="0" smtClean="0">
              <a:solidFill>
                <a:srgbClr val="7030A0"/>
              </a:solidFill>
              <a:latin typeface="Monotype Koufi" pitchFamily="2" charset="-78"/>
              <a:ea typeface="Monotype Koufi" pitchFamily="2" charset="-78"/>
              <a:cs typeface="Monotype Koufi" pitchFamily="2" charset="-78"/>
            </a:endParaRPr>
          </a:p>
          <a:p>
            <a:pPr lvl="0" algn="just">
              <a:buNone/>
            </a:pPr>
            <a:r>
              <a:rPr lang="ar-IQ" sz="3600" dirty="0" smtClean="0">
                <a:solidFill>
                  <a:srgbClr val="7030A0"/>
                </a:solidFill>
                <a:latin typeface="Monotype Koufi" pitchFamily="2" charset="-78"/>
                <a:ea typeface="Monotype Koufi" pitchFamily="2" charset="-78"/>
                <a:cs typeface="Monotype Koufi" pitchFamily="2" charset="-78"/>
              </a:rPr>
              <a:t>3- دور الكفيل الضامن </a:t>
            </a:r>
          </a:p>
          <a:p>
            <a:pPr lvl="0" algn="just">
              <a:buNone/>
            </a:pPr>
            <a:r>
              <a:rPr lang="ar-IQ" sz="3600" dirty="0" smtClean="0">
                <a:solidFill>
                  <a:schemeClr val="tx1">
                    <a:lumMod val="95000"/>
                    <a:lumOff val="5000"/>
                  </a:schemeClr>
                </a:solidFill>
                <a:latin typeface="Monotype Koufi" pitchFamily="2" charset="-78"/>
                <a:ea typeface="Monotype Koufi" pitchFamily="2" charset="-78"/>
                <a:cs typeface="Monotype Koufi" pitchFamily="2" charset="-78"/>
              </a:rPr>
              <a:t>يعتبر من الأدوار الهامة والحيوية وذلك لحاجة المجتمعات إلى إن تقوم مصارفها بضمان زبائنها عن طريق تقديم بعض الخدمات والعمليات المصرفية التي ترتب التزاماً مقابل للجمهور مثل عمليات خطابات الضمان والأعتمادات المستندية لدعم التجارة الدولية .</a:t>
            </a:r>
          </a:p>
          <a:p>
            <a:pPr lvl="0" algn="just">
              <a:buNone/>
            </a:pPr>
            <a:endParaRPr lang="ar-IQ" sz="3600" dirty="0" smtClean="0">
              <a:solidFill>
                <a:srgbClr val="FFFF00"/>
              </a:solidFill>
              <a:latin typeface="Monotype Koufi" pitchFamily="2" charset="-78"/>
              <a:ea typeface="Monotype Koufi" pitchFamily="2" charset="-78"/>
              <a:cs typeface="Monotype Koufi" pitchFamily="2" charset="-78"/>
            </a:endParaRPr>
          </a:p>
          <a:p>
            <a:pPr lvl="0" algn="just">
              <a:buNone/>
            </a:pPr>
            <a:endParaRPr lang="en-US" sz="3600" dirty="0">
              <a:solidFill>
                <a:srgbClr val="660779"/>
              </a:solidFill>
              <a:latin typeface="Simplified Arabic" panose="02020603050405020304" pitchFamily="18" charset="-78"/>
              <a:ea typeface="Monotype Koufi" pitchFamily="2" charset="-78"/>
              <a:cs typeface="Monotype Koufi" pitchFamily="2" charset="-78"/>
            </a:endParaRPr>
          </a:p>
          <a:p>
            <a:endParaRPr lang="en-US" sz="3200" dirty="0"/>
          </a:p>
        </p:txBody>
      </p:sp>
      <p:sp>
        <p:nvSpPr>
          <p:cNvPr id="4" name="Date Placeholder 3"/>
          <p:cNvSpPr>
            <a:spLocks noGrp="1"/>
          </p:cNvSpPr>
          <p:nvPr>
            <p:ph type="dt" sz="half" idx="10"/>
          </p:nvPr>
        </p:nvSpPr>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5/21/2017</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4</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49496734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7715200" cy="5361459"/>
          </a:xfrm>
        </p:spPr>
        <p:txBody>
          <a:bodyPr>
            <a:noAutofit/>
          </a:bodyPr>
          <a:lstStyle/>
          <a:p>
            <a:pPr algn="just">
              <a:buNone/>
            </a:pPr>
            <a:r>
              <a:rPr lang="ar-IQ" sz="3600" b="1" dirty="0" smtClean="0">
                <a:solidFill>
                  <a:srgbClr val="660779"/>
                </a:solidFill>
                <a:latin typeface="Simplified Arabic" panose="02020603050405020304" pitchFamily="18" charset="-78"/>
                <a:cs typeface="Simplified Arabic" panose="02020603050405020304" pitchFamily="18" charset="-78"/>
              </a:rPr>
              <a:t>4- دور الوكيل </a:t>
            </a:r>
          </a:p>
          <a:p>
            <a:pPr algn="just">
              <a:buNone/>
            </a:pPr>
            <a:r>
              <a:rPr lang="ar-IQ" sz="3600" b="1" dirty="0" smtClean="0">
                <a:solidFill>
                  <a:schemeClr val="tx1"/>
                </a:solidFill>
                <a:latin typeface="Simplified Arabic" panose="02020603050405020304" pitchFamily="18" charset="-78"/>
                <a:cs typeface="Simplified Arabic" panose="02020603050405020304" pitchFamily="18" charset="-78"/>
              </a:rPr>
              <a:t>هو الدور الذي تقوم بموجبه المصارف نيابة عن زبائنها في توظيف ودائعهم في مجالات اقتصادية مختلفة وكذلك حماية الممتلكات الخاصة لهم وإصدار السندات التي تقدمها من خلال قسم الأمانة وأستحصال الشيكات وغيرها . </a:t>
            </a:r>
            <a:endParaRPr lang="en-US" sz="3600" b="1" dirty="0">
              <a:solidFill>
                <a:schemeClr val="tx1"/>
              </a:solidFill>
              <a:latin typeface="Simplified Arabic" panose="02020603050405020304" pitchFamily="18" charset="-78"/>
              <a:cs typeface="Simplified Arabic" panose="02020603050405020304" pitchFamily="18" charset="-78"/>
            </a:endParaRPr>
          </a:p>
        </p:txBody>
      </p:sp>
      <p:sp>
        <p:nvSpPr>
          <p:cNvPr id="4" name="Date Placeholder 3"/>
          <p:cNvSpPr>
            <a:spLocks noGrp="1"/>
          </p:cNvSpPr>
          <p:nvPr>
            <p:ph type="dt" sz="half" idx="10"/>
          </p:nvPr>
        </p:nvSpPr>
        <p:spPr/>
        <p:txBody>
          <a:bodyPr/>
          <a:lstStyle/>
          <a:p>
            <a:r>
              <a:rPr lang="ar-IQ" sz="2000" dirty="0" smtClean="0">
                <a:solidFill>
                  <a:srgbClr val="660779"/>
                </a:solidFill>
                <a:latin typeface="Times New Roman" panose="02020603050405020304" pitchFamily="18" charset="0"/>
                <a:cs typeface="Times New Roman" panose="02020603050405020304" pitchFamily="18" charset="0"/>
              </a:rPr>
              <a:t> </a:t>
            </a:r>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5/21/2017</a:t>
            </a:fld>
            <a:endParaRPr lang="en-US"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5</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025858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620688"/>
            <a:ext cx="7715200" cy="6084912"/>
          </a:xfrm>
        </p:spPr>
        <p:txBody>
          <a:bodyPr>
            <a:noAutofit/>
          </a:bodyPr>
          <a:lstStyle/>
          <a:p>
            <a:pPr algn="just">
              <a:buNone/>
            </a:pPr>
            <a:r>
              <a:rPr lang="ar-IQ" sz="3600" b="1" dirty="0" smtClean="0">
                <a:solidFill>
                  <a:srgbClr val="660779"/>
                </a:solidFill>
                <a:latin typeface="Simplified Arabic" panose="02020603050405020304" pitchFamily="18" charset="-78"/>
                <a:cs typeface="Simplified Arabic" panose="02020603050405020304" pitchFamily="18" charset="-78"/>
              </a:rPr>
              <a:t>5- دور السياسة </a:t>
            </a:r>
            <a:endParaRPr lang="en-US" sz="3600" b="1" dirty="0" smtClean="0">
              <a:solidFill>
                <a:srgbClr val="660779"/>
              </a:solidFill>
              <a:latin typeface="Simplified Arabic" panose="02020603050405020304" pitchFamily="18" charset="-78"/>
              <a:cs typeface="Simplified Arabic" panose="02020603050405020304" pitchFamily="18" charset="-78"/>
            </a:endParaRPr>
          </a:p>
          <a:p>
            <a:pPr algn="just">
              <a:buNone/>
            </a:pPr>
            <a:r>
              <a:rPr lang="ar-IQ" sz="3600" b="1" dirty="0" smtClean="0">
                <a:solidFill>
                  <a:schemeClr val="tx1">
                    <a:lumMod val="95000"/>
                    <a:lumOff val="5000"/>
                  </a:schemeClr>
                </a:solidFill>
                <a:latin typeface="Simplified Arabic" panose="02020603050405020304" pitchFamily="18" charset="-78"/>
                <a:cs typeface="Simplified Arabic" panose="02020603050405020304" pitchFamily="18" charset="-78"/>
              </a:rPr>
              <a:t> هذه المؤسسات (المصارف) لها علاقة بسياسة الدولة من خلال تنفيذ مهام السياسة النقدية للبلد وتحقيق النمو الاقتصادي والسعي لتحقيق الأهداف الاجتماعية باعتبار المصرف يلتزم بتنفيذ تشريعات البنك المركزي والتي هي جزء من السياسة النقدية للبلد إذن له علاقة بسياسة الدولة.</a:t>
            </a:r>
            <a:endParaRPr lang="ar-IQ" sz="4000" b="1" dirty="0" smtClean="0">
              <a:solidFill>
                <a:schemeClr val="tx1">
                  <a:lumMod val="95000"/>
                  <a:lumOff val="5000"/>
                </a:schemeClr>
              </a:solidFill>
              <a:latin typeface="Simplified Arabic" panose="02020603050405020304" pitchFamily="18" charset="-78"/>
              <a:cs typeface="Simplified Arabic" panose="02020603050405020304" pitchFamily="18" charset="-78"/>
            </a:endParaRPr>
          </a:p>
        </p:txBody>
      </p:sp>
      <p:sp>
        <p:nvSpPr>
          <p:cNvPr id="4" name="Date Placeholder 3"/>
          <p:cNvSpPr>
            <a:spLocks noGrp="1"/>
          </p:cNvSpPr>
          <p:nvPr>
            <p:ph type="dt" sz="half" idx="10"/>
          </p:nvPr>
        </p:nvSpPr>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5/21/2017</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6</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648928860"/>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20688"/>
            <a:ext cx="8610600" cy="5361459"/>
          </a:xfrm>
        </p:spPr>
        <p:txBody>
          <a:bodyPr>
            <a:noAutofit/>
          </a:bodyPr>
          <a:lstStyle/>
          <a:p>
            <a:pPr lvl="0" algn="just">
              <a:buNone/>
            </a:pPr>
            <a:r>
              <a:rPr lang="ar-IQ" sz="3600" dirty="0" smtClean="0">
                <a:solidFill>
                  <a:srgbClr val="660779"/>
                </a:solidFill>
                <a:latin typeface="Simplified Arabic" panose="02020603050405020304" pitchFamily="18" charset="-78"/>
                <a:ea typeface="Monotype Koufi" pitchFamily="2" charset="-78"/>
                <a:cs typeface="Monotype Koufi" pitchFamily="2" charset="-78"/>
              </a:rPr>
              <a:t>6- دورها في تخفيض المخاطر </a:t>
            </a:r>
            <a:endParaRPr lang="en-US" sz="3600" dirty="0" smtClean="0">
              <a:solidFill>
                <a:srgbClr val="660779"/>
              </a:solidFill>
              <a:latin typeface="Simplified Arabic" panose="02020603050405020304" pitchFamily="18" charset="-78"/>
              <a:ea typeface="Monotype Koufi" pitchFamily="2" charset="-78"/>
              <a:cs typeface="Monotype Koufi" pitchFamily="2" charset="-78"/>
            </a:endParaRPr>
          </a:p>
          <a:p>
            <a:pPr marL="0" indent="0" algn="just">
              <a:buNone/>
            </a:pPr>
            <a:r>
              <a:rPr lang="ar-IQ" sz="3600" dirty="0" smtClean="0">
                <a:solidFill>
                  <a:schemeClr val="tx1"/>
                </a:solidFill>
                <a:latin typeface="Simplified Arabic" panose="02020603050405020304" pitchFamily="18" charset="-78"/>
                <a:cs typeface="Simplified Arabic" panose="02020603050405020304" pitchFamily="18" charset="-78"/>
              </a:rPr>
              <a:t> </a:t>
            </a:r>
            <a:r>
              <a:rPr lang="ar-IQ" sz="3200" b="1" dirty="0" smtClean="0">
                <a:solidFill>
                  <a:schemeClr val="tx1"/>
                </a:solidFill>
                <a:latin typeface="Simplified Arabic" panose="02020603050405020304" pitchFamily="18" charset="-78"/>
                <a:cs typeface="Simplified Arabic" panose="02020603050405020304" pitchFamily="18" charset="-78"/>
              </a:rPr>
              <a:t>على اعتبارها قادرة على تقليل المخاطر من خلال استثمار الأموال في مجالات متنوعة مما يزيد من سلامة الودائع.</a:t>
            </a:r>
            <a:endParaRPr lang="en-US" sz="3200" b="1" dirty="0" smtClean="0">
              <a:solidFill>
                <a:schemeClr val="tx1"/>
              </a:solidFill>
              <a:latin typeface="Simplified Arabic" panose="02020603050405020304" pitchFamily="18" charset="-78"/>
              <a:cs typeface="Simplified Arabic" panose="02020603050405020304" pitchFamily="18" charset="-78"/>
            </a:endParaRPr>
          </a:p>
          <a:p>
            <a:pPr algn="just">
              <a:buNone/>
            </a:pPr>
            <a:r>
              <a:rPr lang="ar-IQ" sz="3200" b="1" dirty="0" smtClean="0">
                <a:solidFill>
                  <a:schemeClr val="bg1"/>
                </a:solidFill>
                <a:latin typeface="Simplified Arabic" panose="02020603050405020304" pitchFamily="18" charset="-78"/>
                <a:cs typeface="Simplified Arabic" panose="02020603050405020304" pitchFamily="18" charset="-78"/>
              </a:rPr>
              <a:t>ولكي تحقق المصارف </a:t>
            </a:r>
            <a:r>
              <a:rPr lang="ar-IQ" sz="3200" b="1" u="sng" dirty="0" smtClean="0">
                <a:solidFill>
                  <a:schemeClr val="bg1"/>
                </a:solidFill>
                <a:latin typeface="Simplified Arabic" panose="02020603050405020304" pitchFamily="18" charset="-78"/>
                <a:cs typeface="Simplified Arabic" panose="02020603050405020304" pitchFamily="18" charset="-78"/>
              </a:rPr>
              <a:t>التميز</a:t>
            </a:r>
            <a:r>
              <a:rPr lang="ar-IQ" sz="3200" b="1" dirty="0" smtClean="0">
                <a:solidFill>
                  <a:schemeClr val="bg1"/>
                </a:solidFill>
                <a:latin typeface="Simplified Arabic" panose="02020603050405020304" pitchFamily="18" charset="-78"/>
                <a:cs typeface="Simplified Arabic" panose="02020603050405020304" pitchFamily="18" charset="-78"/>
              </a:rPr>
              <a:t> في الفكر المالي والاستثماري عليها الآتي :</a:t>
            </a:r>
          </a:p>
          <a:p>
            <a:pPr algn="just">
              <a:buNone/>
            </a:pPr>
            <a:r>
              <a:rPr lang="ar-IQ" sz="3200" b="1" dirty="0" smtClean="0">
                <a:solidFill>
                  <a:schemeClr val="tx1"/>
                </a:solidFill>
                <a:latin typeface="Simplified Arabic" panose="02020603050405020304" pitchFamily="18" charset="-78"/>
                <a:cs typeface="Simplified Arabic" panose="02020603050405020304" pitchFamily="18" charset="-78"/>
              </a:rPr>
              <a:t>1-التميز في العلاقات مع المساهمين والعمل على تحقيق زيادة مستمرة في العائد على حقوق المساهمين.</a:t>
            </a:r>
          </a:p>
          <a:p>
            <a:pPr algn="just">
              <a:buNone/>
            </a:pPr>
            <a:r>
              <a:rPr lang="ar-IQ" sz="3200" b="1" dirty="0" smtClean="0">
                <a:solidFill>
                  <a:schemeClr val="tx1"/>
                </a:solidFill>
                <a:latin typeface="Simplified Arabic" panose="02020603050405020304" pitchFamily="18" charset="-78"/>
                <a:cs typeface="Simplified Arabic" panose="02020603050405020304" pitchFamily="18" charset="-78"/>
              </a:rPr>
              <a:t>2- التميز في عمليات التشغيل وذلك بالاستمرار في إحداث تغييرات جوهرية في النظم والسياسات لتتواكب مع متطلبات الصناعة المصرفية الحديثة .</a:t>
            </a:r>
            <a:endParaRPr lang="en-US" sz="3200" b="1" dirty="0">
              <a:solidFill>
                <a:schemeClr val="tx1"/>
              </a:solidFill>
              <a:latin typeface="Simplified Arabic" panose="02020603050405020304" pitchFamily="18" charset="-78"/>
              <a:cs typeface="Simplified Arabic" panose="02020603050405020304" pitchFamily="18" charset="-78"/>
            </a:endParaRPr>
          </a:p>
        </p:txBody>
      </p:sp>
      <p:sp>
        <p:nvSpPr>
          <p:cNvPr id="4" name="Date Placeholder 3"/>
          <p:cNvSpPr>
            <a:spLocks noGrp="1"/>
          </p:cNvSpPr>
          <p:nvPr>
            <p:ph type="dt" sz="half" idx="10"/>
          </p:nvPr>
        </p:nvSpPr>
        <p:spPr>
          <a:xfrm>
            <a:off x="6444208" y="6165304"/>
            <a:ext cx="2133600" cy="365125"/>
          </a:xfrm>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5/21/2017</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a:xfrm>
            <a:off x="539552" y="6093296"/>
            <a:ext cx="608287" cy="365125"/>
          </a:xfrm>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7</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14364199"/>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04800" y="457199"/>
            <a:ext cx="8534400" cy="5401599"/>
          </a:xfrm>
        </p:spPr>
        <p:txBody>
          <a:bodyPr>
            <a:normAutofit/>
          </a:bodyPr>
          <a:lstStyle/>
          <a:p>
            <a:pPr lvl="0" algn="just">
              <a:buNone/>
            </a:pPr>
            <a:r>
              <a:rPr lang="ar-IQ" sz="3600" b="1" dirty="0" smtClean="0">
                <a:solidFill>
                  <a:schemeClr val="tx1"/>
                </a:solidFill>
                <a:latin typeface="Simplified Arabic" panose="02020603050405020304" pitchFamily="18" charset="-78"/>
                <a:cs typeface="Simplified Arabic" panose="02020603050405020304" pitchFamily="18" charset="-78"/>
              </a:rPr>
              <a:t>3- التميز في إدارة المورد البشري وصولا إلى بناء كوادر بشرية كفؤة ومؤهلة ومحفزة تؤمن بالتغيير والتطوير والتحسين المستمر .</a:t>
            </a:r>
          </a:p>
          <a:p>
            <a:pPr lvl="0" algn="just">
              <a:buNone/>
            </a:pPr>
            <a:r>
              <a:rPr lang="ar-IQ" sz="3600" b="1" dirty="0" smtClean="0">
                <a:solidFill>
                  <a:schemeClr val="tx1">
                    <a:lumMod val="95000"/>
                    <a:lumOff val="5000"/>
                  </a:schemeClr>
                </a:solidFill>
                <a:latin typeface="Simplified Arabic" panose="02020603050405020304" pitchFamily="18" charset="-78"/>
                <a:cs typeface="Simplified Arabic" panose="02020603050405020304" pitchFamily="18" charset="-78"/>
              </a:rPr>
              <a:t>4- التميز في تكنولوجيا المعلومات وتوظيفها في خدمة غايات هذه المؤسسات وأهدافها المرسومة .</a:t>
            </a:r>
            <a:endParaRPr lang="en-US" sz="3600" b="1" dirty="0" smtClean="0">
              <a:solidFill>
                <a:schemeClr val="tx1">
                  <a:lumMod val="95000"/>
                  <a:lumOff val="5000"/>
                </a:schemeClr>
              </a:solidFill>
              <a:latin typeface="Simplified Arabic" panose="02020603050405020304" pitchFamily="18" charset="-78"/>
              <a:cs typeface="Simplified Arabic" panose="02020603050405020304" pitchFamily="18" charset="-78"/>
            </a:endParaRPr>
          </a:p>
          <a:p>
            <a:pPr lvl="0" algn="just">
              <a:buNone/>
            </a:pPr>
            <a:r>
              <a:rPr lang="ar-IQ" sz="3600" b="1" dirty="0" smtClean="0">
                <a:solidFill>
                  <a:schemeClr val="tx1">
                    <a:lumMod val="95000"/>
                    <a:lumOff val="5000"/>
                  </a:schemeClr>
                </a:solidFill>
                <a:latin typeface="Simplified Arabic" panose="02020603050405020304" pitchFamily="18" charset="-78"/>
                <a:cs typeface="Simplified Arabic" panose="02020603050405020304" pitchFamily="18" charset="-78"/>
              </a:rPr>
              <a:t>5- التميز في العلاقة مع العملاء وتلبية احتياجاتهم وتحقيق رضاهم .</a:t>
            </a:r>
          </a:p>
          <a:p>
            <a:pPr>
              <a:buNone/>
            </a:pPr>
            <a:endParaRPr lang="en-US" sz="3600" dirty="0"/>
          </a:p>
        </p:txBody>
      </p:sp>
      <p:sp>
        <p:nvSpPr>
          <p:cNvPr id="4" name="عنصر نائب للتاريخ 3"/>
          <p:cNvSpPr>
            <a:spLocks noGrp="1"/>
          </p:cNvSpPr>
          <p:nvPr>
            <p:ph type="dt" sz="half" idx="10"/>
          </p:nvPr>
        </p:nvSpPr>
        <p:spPr/>
        <p:txBody>
          <a:bodyPr/>
          <a:lstStyle/>
          <a:p>
            <a:fld id="{840D74A9-DECF-408C-A8F3-9D699BEFE5BF}" type="datetime1">
              <a:rPr lang="en-US" smtClean="0"/>
              <a:pPr/>
              <a:t>5/21/2017</a:t>
            </a:fld>
            <a:endParaRPr lang="en-US"/>
          </a:p>
        </p:txBody>
      </p:sp>
      <p:sp>
        <p:nvSpPr>
          <p:cNvPr id="5" name="عنصر نائب لرقم الشريحة 4"/>
          <p:cNvSpPr>
            <a:spLocks noGrp="1"/>
          </p:cNvSpPr>
          <p:nvPr>
            <p:ph type="sldNum" sz="quarter" idx="12"/>
          </p:nvPr>
        </p:nvSpPr>
        <p:spPr/>
        <p:txBody>
          <a:bodyPr/>
          <a:lstStyle/>
          <a:p>
            <a:fld id="{2F9C07AD-6AA8-43F2-9FCF-D4208271AEDB}" type="slidenum">
              <a:rPr lang="en-US" smtClean="0"/>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04800" y="457199"/>
            <a:ext cx="8534400" cy="5401599"/>
          </a:xfrm>
        </p:spPr>
        <p:txBody>
          <a:bodyPr>
            <a:normAutofit/>
          </a:bodyPr>
          <a:lstStyle/>
          <a:p>
            <a:pPr lvl="0" algn="just">
              <a:buNone/>
            </a:pPr>
            <a:r>
              <a:rPr lang="ar-IQ" sz="3600" b="1" dirty="0" smtClean="0">
                <a:solidFill>
                  <a:schemeClr val="bg1"/>
                </a:solidFill>
                <a:latin typeface="Simplified Arabic" panose="02020603050405020304" pitchFamily="18" charset="-78"/>
                <a:cs typeface="Simplified Arabic" panose="02020603050405020304" pitchFamily="18" charset="-78"/>
              </a:rPr>
              <a:t>إن إدارة المخاطر في العمل المصرفي تمر بعدة مخاطر منها :</a:t>
            </a:r>
          </a:p>
          <a:p>
            <a:pPr lvl="0" algn="just">
              <a:buNone/>
            </a:pPr>
            <a:r>
              <a:rPr lang="ar-IQ" sz="3600" b="1" dirty="0" smtClean="0">
                <a:solidFill>
                  <a:schemeClr val="tx1"/>
                </a:solidFill>
                <a:latin typeface="Simplified Arabic" panose="02020603050405020304" pitchFamily="18" charset="-78"/>
                <a:cs typeface="Simplified Arabic" panose="02020603050405020304" pitchFamily="18" charset="-78"/>
              </a:rPr>
              <a:t>1- تحديد المناطق التي ينتج عنها مخاطر الإقراض وقد لا تكون نتيجة سبب مباشر يتعلق بالمقترض وشروط القرض .</a:t>
            </a:r>
          </a:p>
          <a:p>
            <a:pPr lvl="0" algn="just">
              <a:buNone/>
            </a:pPr>
            <a:r>
              <a:rPr lang="ar-IQ" sz="3600" b="1" dirty="0" smtClean="0">
                <a:solidFill>
                  <a:schemeClr val="tx1">
                    <a:lumMod val="95000"/>
                    <a:lumOff val="5000"/>
                  </a:schemeClr>
                </a:solidFill>
                <a:latin typeface="Simplified Arabic" panose="02020603050405020304" pitchFamily="18" charset="-78"/>
                <a:cs typeface="Simplified Arabic" panose="02020603050405020304" pitchFamily="18" charset="-78"/>
              </a:rPr>
              <a:t>2-تحديد مستوى المخاطر التي يمكن القبول بها وهذا يتطلب الموازنة بين العائد والمخاطرة .</a:t>
            </a:r>
          </a:p>
          <a:p>
            <a:pPr lvl="0" algn="just">
              <a:buNone/>
            </a:pPr>
            <a:endParaRPr lang="ar-IQ" sz="3600" b="1" dirty="0" smtClean="0">
              <a:solidFill>
                <a:schemeClr val="tx1">
                  <a:lumMod val="95000"/>
                  <a:lumOff val="5000"/>
                </a:schemeClr>
              </a:solidFill>
              <a:latin typeface="Simplified Arabic" panose="02020603050405020304" pitchFamily="18" charset="-78"/>
              <a:cs typeface="Simplified Arabic" panose="02020603050405020304" pitchFamily="18" charset="-78"/>
            </a:endParaRPr>
          </a:p>
          <a:p>
            <a:pPr>
              <a:buNone/>
            </a:pPr>
            <a:endParaRPr lang="en-US" sz="3600" dirty="0"/>
          </a:p>
        </p:txBody>
      </p:sp>
      <p:sp>
        <p:nvSpPr>
          <p:cNvPr id="4" name="عنصر نائب للتاريخ 3"/>
          <p:cNvSpPr>
            <a:spLocks noGrp="1"/>
          </p:cNvSpPr>
          <p:nvPr>
            <p:ph type="dt" sz="half" idx="10"/>
          </p:nvPr>
        </p:nvSpPr>
        <p:spPr/>
        <p:txBody>
          <a:bodyPr/>
          <a:lstStyle/>
          <a:p>
            <a:fld id="{840D74A9-DECF-408C-A8F3-9D699BEFE5BF}" type="datetime1">
              <a:rPr lang="en-US" smtClean="0"/>
              <a:pPr/>
              <a:t>5/21/2017</a:t>
            </a:fld>
            <a:endParaRPr lang="en-US"/>
          </a:p>
        </p:txBody>
      </p:sp>
      <p:sp>
        <p:nvSpPr>
          <p:cNvPr id="5" name="عنصر نائب لرقم الشريحة 4"/>
          <p:cNvSpPr>
            <a:spLocks noGrp="1"/>
          </p:cNvSpPr>
          <p:nvPr>
            <p:ph type="sldNum" sz="quarter" idx="12"/>
          </p:nvPr>
        </p:nvSpPr>
        <p:spPr/>
        <p:txBody>
          <a:bodyPr/>
          <a:lstStyle/>
          <a:p>
            <a:fld id="{2F9C07AD-6AA8-43F2-9FCF-D4208271AEDB}" type="slidenum">
              <a:rPr lang="en-US" smtClean="0"/>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pring">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TM02455596[[fn=Spring]]</Template>
  <TotalTime>877</TotalTime>
  <Words>449</Words>
  <Application>Microsoft Office PowerPoint</Application>
  <PresentationFormat>عرض على الشاشة (3:4)‏</PresentationFormat>
  <Paragraphs>67</Paragraphs>
  <Slides>11</Slides>
  <Notes>0</Notes>
  <HiddenSlides>0</HiddenSlides>
  <MMClips>0</MMClips>
  <ScaleCrop>false</ScaleCrop>
  <HeadingPairs>
    <vt:vector size="4" baseType="variant">
      <vt:variant>
        <vt:lpstr>سمة</vt:lpstr>
      </vt:variant>
      <vt:variant>
        <vt:i4>1</vt:i4>
      </vt:variant>
      <vt:variant>
        <vt:lpstr>عناوين الشرائح</vt:lpstr>
      </vt:variant>
      <vt:variant>
        <vt:i4>11</vt:i4>
      </vt:variant>
    </vt:vector>
  </HeadingPairs>
  <TitlesOfParts>
    <vt:vector size="12" baseType="lpstr">
      <vt:lpstr>Spring</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c7erry</dc:creator>
  <cp:lastModifiedBy>hp</cp:lastModifiedBy>
  <cp:revision>97</cp:revision>
  <dcterms:created xsi:type="dcterms:W3CDTF">2015-03-01T02:37:53Z</dcterms:created>
  <dcterms:modified xsi:type="dcterms:W3CDTF">2017-05-21T21:57:12Z</dcterms:modified>
</cp:coreProperties>
</file>