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0" r:id="rId1"/>
  </p:sldMasterIdLst>
  <p:notesMasterIdLst>
    <p:notesMasterId r:id="rId10"/>
  </p:notesMasterIdLst>
  <p:sldIdLst>
    <p:sldId id="284" r:id="rId2"/>
    <p:sldId id="259" r:id="rId3"/>
    <p:sldId id="277" r:id="rId4"/>
    <p:sldId id="278" r:id="rId5"/>
    <p:sldId id="279" r:id="rId6"/>
    <p:sldId id="289" r:id="rId7"/>
    <p:sldId id="290" r:id="rId8"/>
    <p:sldId id="288"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77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67" autoAdjust="0"/>
    <p:restoredTop sz="94660"/>
  </p:normalViewPr>
  <p:slideViewPr>
    <p:cSldViewPr>
      <p:cViewPr varScale="1">
        <p:scale>
          <a:sx n="87" d="100"/>
          <a:sy n="87" d="100"/>
        </p:scale>
        <p:origin x="10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02C24A-3F8E-43E4-82A6-1DC1EDC707F2}" type="datetimeFigureOut">
              <a:rPr lang="en-US" smtClean="0"/>
              <a:pPr/>
              <a:t>7/1/2019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CC3627-9A75-4005-A372-148DA22A9F96}" type="slidenum">
              <a:rPr lang="en-US" smtClean="0"/>
              <a:pPr/>
              <a:t>‹#›</a:t>
            </a:fld>
            <a:endParaRPr lang="en-US"/>
          </a:p>
        </p:txBody>
      </p:sp>
    </p:spTree>
    <p:extLst>
      <p:ext uri="{BB962C8B-B14F-4D97-AF65-F5344CB8AC3E}">
        <p14:creationId xmlns:p14="http://schemas.microsoft.com/office/powerpoint/2010/main" val="1787372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D4777C0-C9A8-4434-82FE-67259561BF3B}" type="datetime1">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A9E902-0601-4E5C-8C34-91518884ECFC}" type="datetime1">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E04E43-C673-483F-B0F8-433036118C9E}" type="datetime1">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0D74A9-DECF-408C-A8F3-9D699BEFE5BF}" type="datetime1">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2A53BF-54E4-4C3A-B7B7-B1BB4D802BAA}" type="datetime1">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1CD1E10-2C25-4155-8515-454C52D6109E}" type="datetime1">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48EDA-5135-4EC4-B203-7FDF74D6460D}" type="datetime1">
              <a:rPr lang="en-US" smtClean="0"/>
              <a:pPr/>
              <a:t>7/1/2019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753CAE-1819-4EAC-B654-CB54E11B62D7}" type="datetime1">
              <a:rPr lang="en-US" smtClean="0"/>
              <a:pPr/>
              <a:t>7/1/2019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27EA0E-5B1E-4768-80B3-07B68CA151A1}" type="datetime1">
              <a:rPr lang="en-US" smtClean="0"/>
              <a:pPr/>
              <a:t>7/1/2019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09012A-D806-4E64-98D9-843D9A80468F}" type="datetime1">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964FC5-5DDE-4B9B-A638-60E6AD6A7157}" type="datetime1">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19F3DE12-327C-43DF-9CA9-A54B3081C9B5}" type="datetime1">
              <a:rPr lang="en-US" smtClean="0"/>
              <a:pPr/>
              <a:t>7/1/2019</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2F9C07AD-6AA8-43F2-9FCF-D4208271AE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hdr="0" ftr="0"/>
  <p:txStyles>
    <p:titleStyle>
      <a:lvl1pPr algn="l" defTabSz="457200" rtl="1" eaLnBrk="1" latinLnBrk="0" hangingPunct="1">
        <a:spcBef>
          <a:spcPct val="0"/>
        </a:spcBef>
        <a:buNone/>
        <a:defRPr sz="3200" kern="1200">
          <a:solidFill>
            <a:schemeClr val="tx1">
              <a:lumMod val="75000"/>
              <a:lumOff val="25000"/>
            </a:schemeClr>
          </a:solidFill>
          <a:latin typeface="+mj-lt"/>
          <a:ea typeface="+mj-ea"/>
          <a:cs typeface="Trebuchet M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ct val="20000"/>
        </a:spcBef>
        <a:buFont typeface="Arial"/>
        <a:buChar char="•"/>
        <a:defRPr sz="2000" kern="1200">
          <a:solidFill>
            <a:schemeClr val="tx1"/>
          </a:solidFill>
          <a:latin typeface="+mn-lt"/>
          <a:ea typeface="+mn-ea"/>
          <a:cs typeface="+mn-cs"/>
        </a:defRPr>
      </a:lvl6pPr>
      <a:lvl7pPr marL="2971800" indent="-228600" algn="r" defTabSz="457200" rtl="1" eaLnBrk="1" latinLnBrk="0" hangingPunct="1">
        <a:spcBef>
          <a:spcPct val="20000"/>
        </a:spcBef>
        <a:buFont typeface="Arial"/>
        <a:buChar char="•"/>
        <a:defRPr sz="2000" kern="1200">
          <a:solidFill>
            <a:schemeClr val="tx1"/>
          </a:solidFill>
          <a:latin typeface="+mn-lt"/>
          <a:ea typeface="+mn-ea"/>
          <a:cs typeface="+mn-cs"/>
        </a:defRPr>
      </a:lvl7pPr>
      <a:lvl8pPr marL="3429000" indent="-228600" algn="r" defTabSz="457200" rtl="1" eaLnBrk="1" latinLnBrk="0" hangingPunct="1">
        <a:spcBef>
          <a:spcPct val="20000"/>
        </a:spcBef>
        <a:buFont typeface="Arial"/>
        <a:buChar char="•"/>
        <a:defRPr sz="2000" kern="1200">
          <a:solidFill>
            <a:schemeClr val="tx1"/>
          </a:solidFill>
          <a:latin typeface="+mn-lt"/>
          <a:ea typeface="+mn-ea"/>
          <a:cs typeface="+mn-cs"/>
        </a:defRPr>
      </a:lvl8pPr>
      <a:lvl9pPr marL="3886200" indent="-228600" algn="r" defTabSz="457200" rtl="1"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20688"/>
            <a:ext cx="8991600" cy="5361459"/>
          </a:xfrm>
        </p:spPr>
        <p:txBody>
          <a:bodyPr>
            <a:noAutofit/>
          </a:bodyPr>
          <a:lstStyle/>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en-US" sz="32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a:xfrm>
            <a:off x="6444208" y="6165304"/>
            <a:ext cx="2133600" cy="365125"/>
          </a:xfrm>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7/1/2019</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a:xfrm>
            <a:off x="539552" y="6165304"/>
            <a:ext cx="608287" cy="365125"/>
          </a:xfrm>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1</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7" name="قوس كبير أيسر 6"/>
          <p:cNvSpPr/>
          <p:nvPr/>
        </p:nvSpPr>
        <p:spPr>
          <a:xfrm>
            <a:off x="6553200" y="2286000"/>
            <a:ext cx="350519" cy="1981200"/>
          </a:xfrm>
          <a:prstGeom prst="leftBrace">
            <a:avLst>
              <a:gd name="adj1" fmla="val 14130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00FF"/>
              </a:solidFill>
            </a:endParaRPr>
          </a:p>
        </p:txBody>
      </p:sp>
      <p:sp>
        <p:nvSpPr>
          <p:cNvPr id="8" name="نجمة مكونة من 7 نقاط 7"/>
          <p:cNvSpPr/>
          <p:nvPr/>
        </p:nvSpPr>
        <p:spPr>
          <a:xfrm>
            <a:off x="304800" y="-152400"/>
            <a:ext cx="7848600" cy="5334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IQ" sz="3200" b="1" dirty="0" smtClean="0">
              <a:solidFill>
                <a:srgbClr val="FFFF00"/>
              </a:solidFill>
            </a:endParaRPr>
          </a:p>
          <a:p>
            <a:pPr algn="ctr"/>
            <a:endParaRPr lang="ar-IQ" sz="3200" b="1" dirty="0" smtClean="0">
              <a:solidFill>
                <a:srgbClr val="FFFF00"/>
              </a:solidFill>
            </a:endParaRPr>
          </a:p>
          <a:p>
            <a:pPr algn="ctr"/>
            <a:r>
              <a:rPr lang="ar-IQ" sz="4000" b="1" dirty="0" smtClean="0">
                <a:solidFill>
                  <a:srgbClr val="FFFF00"/>
                </a:solidFill>
              </a:rPr>
              <a:t>السمات المميزة  للمصارف التجارية</a:t>
            </a:r>
            <a:endParaRPr lang="ar-IQ" sz="3200" b="1" dirty="0" smtClean="0">
              <a:solidFill>
                <a:srgbClr val="FFFF00"/>
              </a:solidFill>
            </a:endParaRPr>
          </a:p>
          <a:p>
            <a:pPr algn="ctr" rtl="1"/>
            <a:r>
              <a:rPr lang="ar-IQ" sz="3200" dirty="0" smtClean="0">
                <a:latin typeface="Monotype Koufi" pitchFamily="2" charset="-78"/>
                <a:ea typeface="Monotype Koufi" pitchFamily="2" charset="-78"/>
                <a:cs typeface="Monotype Koufi" pitchFamily="2" charset="-78"/>
              </a:rPr>
              <a:t>مادة المصارف</a:t>
            </a:r>
          </a:p>
          <a:p>
            <a:pPr algn="ctr" rtl="1"/>
            <a:r>
              <a:rPr lang="ar-IQ" sz="3200" smtClean="0">
                <a:latin typeface="Monotype Koufi" pitchFamily="2" charset="-78"/>
                <a:ea typeface="Monotype Koufi" pitchFamily="2" charset="-78"/>
                <a:cs typeface="Monotype Koufi" pitchFamily="2" charset="-78"/>
              </a:rPr>
              <a:t>مرحلة رابعة قسم تقنيات إدارة الاعمال</a:t>
            </a:r>
            <a:endParaRPr lang="ar-IQ" sz="3200" dirty="0" smtClean="0">
              <a:latin typeface="Monotype Koufi" pitchFamily="2" charset="-78"/>
              <a:ea typeface="Monotype Koufi" pitchFamily="2" charset="-78"/>
              <a:cs typeface="Monotype Koufi" pitchFamily="2" charset="-78"/>
            </a:endParaRPr>
          </a:p>
          <a:p>
            <a:pPr algn="ctr"/>
            <a:r>
              <a:rPr lang="ar-IQ" sz="3200" b="1" dirty="0" smtClean="0">
                <a:solidFill>
                  <a:srgbClr val="FFFF00"/>
                </a:solidFill>
              </a:rPr>
              <a:t>من اعداد مدرس المادة </a:t>
            </a:r>
            <a:r>
              <a:rPr lang="ar-IQ" sz="3200" b="1" dirty="0" err="1" smtClean="0">
                <a:solidFill>
                  <a:srgbClr val="FFFF00"/>
                </a:solidFill>
              </a:rPr>
              <a:t>م.م</a:t>
            </a:r>
            <a:r>
              <a:rPr lang="ar-IQ" sz="3200" b="1" dirty="0" smtClean="0">
                <a:solidFill>
                  <a:srgbClr val="FFFF00"/>
                </a:solidFill>
              </a:rPr>
              <a:t> دنيا كريم </a:t>
            </a:r>
            <a:endParaRPr lang="ar-IQ" sz="3200" b="1" dirty="0" smtClean="0">
              <a:solidFill>
                <a:srgbClr val="FFFF00"/>
              </a:solidFill>
            </a:endParaRPr>
          </a:p>
          <a:p>
            <a:pPr algn="ctr"/>
            <a:endParaRPr lang="en-US" sz="3200" b="1" dirty="0">
              <a:solidFill>
                <a:srgbClr val="FFFF00"/>
              </a:solidFill>
            </a:endParaRPr>
          </a:p>
        </p:txBody>
      </p:sp>
    </p:spTree>
    <p:extLst>
      <p:ext uri="{BB962C8B-B14F-4D97-AF65-F5344CB8AC3E}">
        <p14:creationId xmlns:p14="http://schemas.microsoft.com/office/powerpoint/2010/main" val="183342872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marL="0" indent="0" algn="just">
              <a:buNone/>
            </a:pPr>
            <a:endParaRPr lang="ar-IQ" sz="3200" dirty="0" smtClean="0">
              <a:solidFill>
                <a:srgbClr val="7030A0"/>
              </a:solidFill>
              <a:latin typeface="Monotype Koufi" pitchFamily="2" charset="-78"/>
              <a:ea typeface="Monotype Koufi" pitchFamily="2" charset="-78"/>
              <a:cs typeface="Monotype Koufi" pitchFamily="2" charset="-78"/>
            </a:endParaRPr>
          </a:p>
          <a:p>
            <a:pPr marL="0" indent="0" algn="just">
              <a:buNone/>
            </a:pPr>
            <a:r>
              <a:rPr lang="ar-IQ" sz="3200" dirty="0" smtClean="0">
                <a:solidFill>
                  <a:schemeClr val="tx1"/>
                </a:solidFill>
                <a:latin typeface="Monotype Koufi" pitchFamily="2" charset="-78"/>
                <a:ea typeface="Monotype Koufi" pitchFamily="2" charset="-78"/>
                <a:cs typeface="Monotype Koufi" pitchFamily="2" charset="-78"/>
              </a:rPr>
              <a:t>للمصارف مجموعة من السمات التي تميزها عن غيرها من مؤسسات الأعمال وتتعلق هذه السمات بالربحية والسيولة والأمان والتي عن طريقها يضمن المصرف حسن استخدام الموارد المتاحة لديه وتحقيق عائد مناسب للمصرف .</a:t>
            </a:r>
          </a:p>
          <a:p>
            <a:pPr marL="0" indent="0" algn="just">
              <a:buNone/>
            </a:pPr>
            <a:r>
              <a:rPr lang="ar-IQ" sz="3200" dirty="0" smtClean="0">
                <a:solidFill>
                  <a:schemeClr val="tx1"/>
                </a:solidFill>
                <a:latin typeface="Monotype Koufi" pitchFamily="2" charset="-78"/>
                <a:ea typeface="Monotype Koufi" pitchFamily="2" charset="-78"/>
                <a:cs typeface="Monotype Koufi" pitchFamily="2" charset="-78"/>
              </a:rPr>
              <a:t>وهي:</a:t>
            </a:r>
          </a:p>
          <a:p>
            <a:pPr marL="0" indent="0" algn="just">
              <a:buNone/>
            </a:pPr>
            <a:r>
              <a:rPr lang="ar-IQ" sz="3200" dirty="0" smtClean="0">
                <a:solidFill>
                  <a:schemeClr val="bg1"/>
                </a:solidFill>
                <a:latin typeface="Monotype Koufi" pitchFamily="2" charset="-78"/>
                <a:ea typeface="Monotype Koufi" pitchFamily="2" charset="-78"/>
                <a:cs typeface="Monotype Koufi" pitchFamily="2" charset="-78"/>
              </a:rPr>
              <a:t>1- الربحية   </a:t>
            </a:r>
            <a:r>
              <a:rPr lang="en-US" sz="3200" dirty="0" smtClean="0">
                <a:solidFill>
                  <a:schemeClr val="bg1"/>
                </a:solidFill>
                <a:latin typeface="Monotype Koufi" pitchFamily="2" charset="-78"/>
                <a:ea typeface="Monotype Koufi" pitchFamily="2" charset="-78"/>
                <a:cs typeface="Monotype Koufi" pitchFamily="2" charset="-78"/>
              </a:rPr>
              <a:t>2</a:t>
            </a:r>
            <a:r>
              <a:rPr lang="ar-IQ" sz="3200" dirty="0" smtClean="0">
                <a:solidFill>
                  <a:schemeClr val="bg1"/>
                </a:solidFill>
                <a:latin typeface="Monotype Koufi" pitchFamily="2" charset="-78"/>
                <a:ea typeface="Monotype Koufi" pitchFamily="2" charset="-78"/>
                <a:cs typeface="Monotype Koufi" pitchFamily="2" charset="-78"/>
              </a:rPr>
              <a:t>- الأمان</a:t>
            </a:r>
            <a:r>
              <a:rPr lang="en-US" sz="3200" dirty="0" smtClean="0">
                <a:solidFill>
                  <a:schemeClr val="bg1"/>
                </a:solidFill>
                <a:latin typeface="Monotype Koufi" pitchFamily="2" charset="-78"/>
                <a:ea typeface="Monotype Koufi" pitchFamily="2" charset="-78"/>
                <a:cs typeface="Monotype Koufi" pitchFamily="2" charset="-78"/>
              </a:rPr>
              <a:t>    </a:t>
            </a:r>
            <a:r>
              <a:rPr lang="ar-IQ" sz="3200" dirty="0" smtClean="0">
                <a:solidFill>
                  <a:schemeClr val="bg1"/>
                </a:solidFill>
                <a:latin typeface="Monotype Koufi" pitchFamily="2" charset="-78"/>
                <a:ea typeface="Monotype Koufi" pitchFamily="2" charset="-78"/>
                <a:cs typeface="Monotype Koufi" pitchFamily="2" charset="-78"/>
              </a:rPr>
              <a:t> </a:t>
            </a:r>
            <a:r>
              <a:rPr lang="en-US" sz="3200" dirty="0" smtClean="0">
                <a:solidFill>
                  <a:schemeClr val="bg1"/>
                </a:solidFill>
                <a:latin typeface="Monotype Koufi" pitchFamily="2" charset="-78"/>
                <a:ea typeface="Monotype Koufi" pitchFamily="2" charset="-78"/>
                <a:cs typeface="Monotype Koufi" pitchFamily="2" charset="-78"/>
              </a:rPr>
              <a:t>  3</a:t>
            </a:r>
            <a:r>
              <a:rPr lang="ar-IQ" sz="3200" dirty="0" smtClean="0">
                <a:solidFill>
                  <a:schemeClr val="bg1"/>
                </a:solidFill>
                <a:latin typeface="Monotype Koufi" pitchFamily="2" charset="-78"/>
                <a:ea typeface="Monotype Koufi" pitchFamily="2" charset="-78"/>
                <a:cs typeface="Monotype Koufi" pitchFamily="2" charset="-78"/>
              </a:rPr>
              <a:t>- السيولة</a:t>
            </a:r>
            <a:r>
              <a:rPr lang="en-US" sz="3200" dirty="0" smtClean="0">
                <a:solidFill>
                  <a:srgbClr val="7030A0"/>
                </a:solidFill>
                <a:latin typeface="Monotype Koufi" pitchFamily="2" charset="-78"/>
                <a:ea typeface="Monotype Koufi" pitchFamily="2" charset="-78"/>
                <a:cs typeface="Monotype Koufi" pitchFamily="2" charset="-78"/>
              </a:rPr>
              <a:t>    </a:t>
            </a:r>
            <a:endParaRPr lang="ar-IQ" sz="3200" dirty="0" smtClean="0">
              <a:solidFill>
                <a:srgbClr val="7030A0"/>
              </a:solidFill>
              <a:latin typeface="Monotype Koufi" pitchFamily="2" charset="-78"/>
              <a:ea typeface="Monotype Koufi" pitchFamily="2" charset="-78"/>
              <a:cs typeface="Monotype Koufi" pitchFamily="2" charset="-78"/>
            </a:endParaRPr>
          </a:p>
          <a:p>
            <a:pPr marL="0" indent="0" algn="just">
              <a:buNone/>
            </a:pPr>
            <a:endParaRPr lang="ar-IQ" sz="3200" dirty="0" smtClean="0">
              <a:solidFill>
                <a:srgbClr val="7030A0"/>
              </a:solidFill>
              <a:latin typeface="Monotype Koufi" pitchFamily="2" charset="-78"/>
              <a:ea typeface="Monotype Koufi" pitchFamily="2" charset="-78"/>
              <a:cs typeface="Monotype Koufi" pitchFamily="2" charset="-78"/>
            </a:endParaRPr>
          </a:p>
          <a:p>
            <a:pPr marL="0" indent="0" algn="just">
              <a:buNone/>
            </a:pPr>
            <a:endParaRPr lang="en-US" sz="3200" dirty="0">
              <a:solidFill>
                <a:schemeClr val="tx1"/>
              </a:solidFill>
              <a:latin typeface="Times New Roman" pitchFamily="18" charset="0"/>
              <a:ea typeface="Monotype Koufi" pitchFamily="2" charset="-78"/>
              <a:cs typeface="Monotype Koufi" pitchFamily="2" charset="-78"/>
            </a:endParaRP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7/1/2019</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2</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596363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lvl="0" algn="just">
              <a:buNone/>
            </a:pPr>
            <a:endParaRPr lang="ar-IQ" sz="3600" dirty="0" smtClean="0">
              <a:solidFill>
                <a:srgbClr val="7030A0"/>
              </a:solidFill>
              <a:latin typeface="Monotype Koufi" pitchFamily="2" charset="-78"/>
              <a:ea typeface="Monotype Koufi" pitchFamily="2" charset="-78"/>
              <a:cs typeface="Monotype Koufi" pitchFamily="2" charset="-78"/>
            </a:endParaRPr>
          </a:p>
          <a:p>
            <a:pPr lvl="0" algn="just">
              <a:buNone/>
            </a:pPr>
            <a:r>
              <a:rPr lang="ar-IQ" sz="3200" b="1" dirty="0" smtClean="0">
                <a:solidFill>
                  <a:srgbClr val="7030A0"/>
                </a:solidFill>
                <a:latin typeface="Monotype Koufi" pitchFamily="2" charset="-78"/>
                <a:ea typeface="Monotype Koufi" pitchFamily="2" charset="-78"/>
                <a:cs typeface="Monotype Koufi" pitchFamily="2" charset="-78"/>
              </a:rPr>
              <a:t>1- الربحية</a:t>
            </a:r>
          </a:p>
          <a:p>
            <a:pPr lvl="0" algn="just"/>
            <a:r>
              <a:rPr lang="ar-IQ" sz="3600" b="1" dirty="0" smtClean="0">
                <a:solidFill>
                  <a:srgbClr val="660779"/>
                </a:solidFill>
                <a:latin typeface="Times New Roman" pitchFamily="18" charset="0"/>
                <a:ea typeface="Monotype Koufi" pitchFamily="2" charset="-78"/>
                <a:cs typeface="Times New Roman" pitchFamily="18" charset="0"/>
              </a:rPr>
              <a:t>لكل نشاط اقتصادي يمارسه البشر مخاطر وكلما كانت هناك مخاطر يكون هناك إرباح مساوية ومعادلة لها وفقا للمعادلة </a:t>
            </a:r>
          </a:p>
          <a:p>
            <a:pPr lvl="0" algn="ctr">
              <a:buNone/>
            </a:pPr>
            <a:r>
              <a:rPr lang="ar-IQ" sz="3600" b="1" dirty="0" smtClean="0">
                <a:solidFill>
                  <a:schemeClr val="bg1"/>
                </a:solidFill>
                <a:latin typeface="Times New Roman" pitchFamily="18" charset="0"/>
                <a:ea typeface="Monotype Koufi" pitchFamily="2" charset="-78"/>
                <a:cs typeface="Times New Roman" pitchFamily="18" charset="0"/>
              </a:rPr>
              <a:t>الربحية = المخاطرة </a:t>
            </a:r>
          </a:p>
          <a:p>
            <a:pPr lvl="0" algn="just"/>
            <a:r>
              <a:rPr lang="ar-IQ" sz="3600" b="1" dirty="0" smtClean="0">
                <a:solidFill>
                  <a:srgbClr val="660779"/>
                </a:solidFill>
                <a:latin typeface="Times New Roman" pitchFamily="18" charset="0"/>
                <a:ea typeface="Monotype Koufi" pitchFamily="2" charset="-78"/>
                <a:cs typeface="Times New Roman" pitchFamily="18" charset="0"/>
              </a:rPr>
              <a:t>وعليه فان العمل المصرفي ينبغي أن يحقق إرباح اعلي من المعدلات المحددة لكل عمل لتتوفر له القدرة على تغطية الأخطار التي قد تحدث بشكل مفاجيء </a:t>
            </a:r>
            <a:endParaRPr lang="en-US" sz="3600" b="1" dirty="0">
              <a:solidFill>
                <a:srgbClr val="660779"/>
              </a:solidFill>
              <a:latin typeface="Times New Roman" pitchFamily="18" charset="0"/>
              <a:ea typeface="Monotype Koufi" pitchFamily="2" charset="-78"/>
              <a:cs typeface="Times New Roman" pitchFamily="18" charset="0"/>
            </a:endParaRPr>
          </a:p>
          <a:p>
            <a:endParaRPr lang="en-US" sz="3200" b="1"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7/1/2019</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3</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496734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algn="just">
              <a:buNone/>
            </a:pPr>
            <a:r>
              <a:rPr lang="ar-IQ" sz="4000" b="1" dirty="0" smtClean="0">
                <a:solidFill>
                  <a:schemeClr val="bg1"/>
                </a:solidFill>
                <a:latin typeface="Monotype Koufi" pitchFamily="2" charset="-78"/>
                <a:ea typeface="Monotype Koufi" pitchFamily="2" charset="-78"/>
                <a:cs typeface="Monotype Koufi" pitchFamily="2" charset="-78"/>
              </a:rPr>
              <a:t>لذا ينبغي على الإدارات المصرفية أن تسعى لتحقيق هدف الربحية على أن لاتنسى متطلبات السيولة والأمان لتحقيق الهدف الأسمى وهو البقاء والنمو.</a:t>
            </a: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7/1/2019</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4</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14236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algn="just">
              <a:buNone/>
            </a:pPr>
            <a:r>
              <a:rPr lang="ar-IQ" sz="3600" b="1" dirty="0" smtClean="0">
                <a:solidFill>
                  <a:srgbClr val="7030A0"/>
                </a:solidFill>
                <a:latin typeface="Simplified Arabic" panose="02020603050405020304" pitchFamily="18" charset="-78"/>
                <a:cs typeface="Simplified Arabic" panose="02020603050405020304" pitchFamily="18" charset="-78"/>
              </a:rPr>
              <a:t>2- الأمان</a:t>
            </a:r>
          </a:p>
          <a:p>
            <a:pPr algn="just">
              <a:buNone/>
            </a:pPr>
            <a:r>
              <a:rPr lang="ar-IQ" sz="3600" b="1" dirty="0" smtClean="0">
                <a:solidFill>
                  <a:schemeClr val="tx1"/>
                </a:solidFill>
                <a:latin typeface="Simplified Arabic" panose="02020603050405020304" pitchFamily="18" charset="-78"/>
                <a:cs typeface="Simplified Arabic" panose="02020603050405020304" pitchFamily="18" charset="-78"/>
              </a:rPr>
              <a:t>يتسم رأس المال للمصرف التجاري بالصغر </a:t>
            </a:r>
            <a:r>
              <a:rPr lang="ar-IQ" sz="3600" b="1" dirty="0" err="1" smtClean="0">
                <a:solidFill>
                  <a:schemeClr val="tx1"/>
                </a:solidFill>
                <a:latin typeface="Simplified Arabic" panose="02020603050405020304" pitchFamily="18" charset="-78"/>
                <a:cs typeface="Simplified Arabic" panose="02020603050405020304" pitchFamily="18" charset="-78"/>
              </a:rPr>
              <a:t>اذ</a:t>
            </a:r>
            <a:r>
              <a:rPr lang="ar-IQ" sz="3600" b="1" dirty="0" smtClean="0">
                <a:solidFill>
                  <a:schemeClr val="tx1"/>
                </a:solidFill>
                <a:latin typeface="Simplified Arabic" panose="02020603050405020304" pitchFamily="18" charset="-78"/>
                <a:cs typeface="Simplified Arabic" panose="02020603050405020304" pitchFamily="18" charset="-78"/>
              </a:rPr>
              <a:t> لا تزيد نسبته إلى مجموع الموجودات عن 8% حسب مقررات لجنة بازل ( لجنة دولية تحدد آلية عمل المصارف )وهذا يعني على المصرف أن يتأكد من إن أموال مودعيه قد تم توظيفها بالشكل السليم الذي يضمن استردادها مع تحقيق عائد مناسب حيث يتطلب قرار منح الائتمان دراسة المخاطر الخاصة بالعميل ومخاطر النشاط ومخاطر البيئة المحيطة (سيدرس لاحقا </a:t>
            </a:r>
            <a:r>
              <a:rPr lang="ar-IQ" sz="3600" b="1" smtClean="0">
                <a:solidFill>
                  <a:schemeClr val="tx1"/>
                </a:solidFill>
                <a:latin typeface="Simplified Arabic" panose="02020603050405020304" pitchFamily="18" charset="-78"/>
                <a:cs typeface="Simplified Arabic" panose="02020603050405020304" pitchFamily="18" charset="-78"/>
              </a:rPr>
              <a:t>في إدارة </a:t>
            </a:r>
            <a:r>
              <a:rPr lang="ar-IQ" sz="3600" b="1" dirty="0" smtClean="0">
                <a:solidFill>
                  <a:schemeClr val="tx1"/>
                </a:solidFill>
                <a:latin typeface="Simplified Arabic" panose="02020603050405020304" pitchFamily="18" charset="-78"/>
                <a:cs typeface="Simplified Arabic" panose="02020603050405020304" pitchFamily="18" charset="-78"/>
              </a:rPr>
              <a:t>المخاطر المصرفية )</a:t>
            </a:r>
            <a:endParaRPr lang="en-US" sz="36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p:txBody>
          <a:bodyPr/>
          <a:lstStyle/>
          <a:p>
            <a:r>
              <a:rPr lang="ar-IQ" sz="2000" dirty="0" smtClean="0">
                <a:solidFill>
                  <a:srgbClr val="660779"/>
                </a:solidFill>
                <a:latin typeface="Times New Roman" panose="02020603050405020304" pitchFamily="18" charset="0"/>
                <a:cs typeface="Times New Roman" panose="02020603050405020304" pitchFamily="18" charset="0"/>
              </a:rPr>
              <a:t> </a:t>
            </a:r>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7/1/2019</a:t>
            </a:fld>
            <a:endParaRPr lang="en-US"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5</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5858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algn="just">
              <a:buNone/>
            </a:pPr>
            <a:r>
              <a:rPr lang="en-US" sz="3600" b="1" dirty="0" smtClean="0">
                <a:solidFill>
                  <a:srgbClr val="7030A0"/>
                </a:solidFill>
                <a:latin typeface="Simplified Arabic" panose="02020603050405020304" pitchFamily="18" charset="-78"/>
                <a:cs typeface="Simplified Arabic" panose="02020603050405020304" pitchFamily="18" charset="-78"/>
              </a:rPr>
              <a:t>3</a:t>
            </a:r>
            <a:r>
              <a:rPr lang="ar-IQ" sz="3600" b="1" dirty="0" smtClean="0">
                <a:solidFill>
                  <a:srgbClr val="7030A0"/>
                </a:solidFill>
                <a:latin typeface="Simplified Arabic" panose="02020603050405020304" pitchFamily="18" charset="-78"/>
                <a:cs typeface="Simplified Arabic" panose="02020603050405020304" pitchFamily="18" charset="-78"/>
              </a:rPr>
              <a:t>- السيولة</a:t>
            </a:r>
          </a:p>
          <a:p>
            <a:pPr algn="just">
              <a:buNone/>
            </a:pPr>
            <a:r>
              <a:rPr lang="ar-IQ" sz="3600" b="1" dirty="0" smtClean="0">
                <a:solidFill>
                  <a:schemeClr val="tx1"/>
                </a:solidFill>
                <a:latin typeface="Simplified Arabic" panose="02020603050405020304" pitchFamily="18" charset="-78"/>
                <a:cs typeface="Simplified Arabic" panose="02020603050405020304" pitchFamily="18" charset="-78"/>
              </a:rPr>
              <a:t>بما إن الودائع تشكل الجانب الأكبر من المطلوبات التي تستحق عند الطلب فيكون المصرف مستعد للوفاء بها في أي لحظة حيث لا يجوز له التأخر في مواجهة الالتزامات مهما كانت الظروف وبما إن النقود هي أكثر عناصر الثروة سيولة لقدرتها على التحول إلى جميع أنواع السلع والخدمات المطروحة في المجتمع فينبغي الاحتفاظ بالنقد الكافي لتلبية سيولة الاحتياطي القانوني المحدد من قبل البنك المركزي لمواجهة التقلبات المفاجئة .</a:t>
            </a:r>
          </a:p>
        </p:txBody>
      </p:sp>
      <p:sp>
        <p:nvSpPr>
          <p:cNvPr id="4" name="Date Placeholder 3"/>
          <p:cNvSpPr>
            <a:spLocks noGrp="1"/>
          </p:cNvSpPr>
          <p:nvPr>
            <p:ph type="dt" sz="half" idx="10"/>
          </p:nvPr>
        </p:nvSpPr>
        <p:spPr/>
        <p:txBody>
          <a:bodyPr/>
          <a:lstStyle/>
          <a:p>
            <a:r>
              <a:rPr lang="ar-IQ" sz="2000" dirty="0" smtClean="0">
                <a:solidFill>
                  <a:srgbClr val="660779"/>
                </a:solidFill>
                <a:latin typeface="Times New Roman" panose="02020603050405020304" pitchFamily="18" charset="0"/>
                <a:cs typeface="Times New Roman" panose="02020603050405020304" pitchFamily="18" charset="0"/>
              </a:rPr>
              <a:t> </a:t>
            </a:r>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7/1/2019</a:t>
            </a:fld>
            <a:endParaRPr lang="en-US"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6</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5858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305800" cy="6126163"/>
          </a:xfrm>
        </p:spPr>
        <p:txBody>
          <a:bodyPr>
            <a:noAutofit/>
          </a:bodyPr>
          <a:lstStyle/>
          <a:p>
            <a:pPr algn="ctr">
              <a:buFont typeface="Arial" charset="0"/>
              <a:buChar char="•"/>
            </a:pPr>
            <a:endParaRPr lang="ar-IQ" sz="4000" b="1" dirty="0" smtClean="0">
              <a:solidFill>
                <a:schemeClr val="bg1"/>
              </a:solidFill>
              <a:latin typeface="Simplified Arabic" panose="02020603050405020304" pitchFamily="18" charset="-78"/>
              <a:cs typeface="Simplified Arabic" panose="02020603050405020304" pitchFamily="18" charset="-78"/>
            </a:endParaRPr>
          </a:p>
          <a:p>
            <a:pPr algn="ctr">
              <a:buFont typeface="Arial" charset="0"/>
              <a:buChar char="•"/>
            </a:pPr>
            <a:r>
              <a:rPr lang="ar-IQ" sz="4000" b="1" dirty="0" smtClean="0">
                <a:solidFill>
                  <a:schemeClr val="bg1"/>
                </a:solidFill>
                <a:latin typeface="Simplified Arabic" panose="02020603050405020304" pitchFamily="18" charset="-78"/>
                <a:cs typeface="Simplified Arabic" panose="02020603050405020304" pitchFamily="18" charset="-78"/>
              </a:rPr>
              <a:t>وظائف المصارف التجارية </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 تحصيل الأوراق التجارية لصالح الزبائن</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شراء وبيع الأوراق المالية للزبائن</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تمويل ودعم المشاريع التنموية التي تخدم المجتمع</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شراء وبيع العملات الأجنبية </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تأجير الخزائن الحديدية </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تحويل العملات للخارج</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تمويل الإسكان الشخصي </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خدمات الصراف الآلي </a:t>
            </a:r>
          </a:p>
          <a:p>
            <a:pPr algn="just">
              <a:buNone/>
            </a:pPr>
            <a:r>
              <a:rPr lang="ar-IQ" sz="3600" b="1" dirty="0" smtClean="0">
                <a:solidFill>
                  <a:schemeClr val="tx1"/>
                </a:solidFill>
                <a:latin typeface="Simplified Arabic" panose="02020603050405020304" pitchFamily="18" charset="-78"/>
                <a:cs typeface="Simplified Arabic" panose="02020603050405020304" pitchFamily="18" charset="-78"/>
              </a:rPr>
              <a:t>.</a:t>
            </a:r>
          </a:p>
        </p:txBody>
      </p:sp>
      <p:sp>
        <p:nvSpPr>
          <p:cNvPr id="4" name="Date Placeholder 3"/>
          <p:cNvSpPr>
            <a:spLocks noGrp="1"/>
          </p:cNvSpPr>
          <p:nvPr>
            <p:ph type="dt" sz="half" idx="10"/>
          </p:nvPr>
        </p:nvSpPr>
        <p:spPr/>
        <p:txBody>
          <a:bodyPr/>
          <a:lstStyle/>
          <a:p>
            <a:r>
              <a:rPr lang="ar-IQ" sz="2000" dirty="0" smtClean="0">
                <a:solidFill>
                  <a:srgbClr val="660779"/>
                </a:solidFill>
                <a:latin typeface="Times New Roman" panose="02020603050405020304" pitchFamily="18" charset="0"/>
                <a:cs typeface="Times New Roman" panose="02020603050405020304" pitchFamily="18" charset="0"/>
              </a:rPr>
              <a:t> </a:t>
            </a:r>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7/1/2019</a:t>
            </a:fld>
            <a:endParaRPr lang="en-US"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7</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5858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fld id="{840D74A9-DECF-408C-A8F3-9D699BEFE5BF}" type="datetime1">
              <a:rPr lang="en-US" smtClean="0"/>
              <a:pPr/>
              <a:t>7/1/2019</a:t>
            </a:fld>
            <a:endParaRPr lang="en-US"/>
          </a:p>
        </p:txBody>
      </p:sp>
      <p:sp>
        <p:nvSpPr>
          <p:cNvPr id="5" name="عنصر نائب لرقم الشريحة 4"/>
          <p:cNvSpPr>
            <a:spLocks noGrp="1"/>
          </p:cNvSpPr>
          <p:nvPr>
            <p:ph type="sldNum" sz="quarter" idx="12"/>
          </p:nvPr>
        </p:nvSpPr>
        <p:spPr/>
        <p:txBody>
          <a:bodyPr/>
          <a:lstStyle/>
          <a:p>
            <a:fld id="{2F9C07AD-6AA8-43F2-9FCF-D4208271AEDB}" type="slidenum">
              <a:rPr lang="en-US" smtClean="0"/>
              <a:pPr/>
              <a:t>8</a:t>
            </a:fld>
            <a:endParaRPr lang="en-US"/>
          </a:p>
        </p:txBody>
      </p:sp>
      <p:sp>
        <p:nvSpPr>
          <p:cNvPr id="6" name="عنصر نائب للمحتوى 5"/>
          <p:cNvSpPr>
            <a:spLocks noGrp="1"/>
          </p:cNvSpPr>
          <p:nvPr>
            <p:ph idx="1"/>
          </p:nvPr>
        </p:nvSpPr>
        <p:spPr>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ar-IQ" sz="3200" b="1" dirty="0" smtClean="0">
                <a:solidFill>
                  <a:srgbClr val="FFFF00"/>
                </a:solidFill>
              </a:rPr>
              <a:t>شكرا لإصغائكم </a:t>
            </a:r>
            <a:endParaRPr lang="en-US" sz="3200" b="1" dirty="0">
              <a:solidFill>
                <a:srgbClr val="FFFF00"/>
              </a:solidFill>
            </a:endParaRPr>
          </a:p>
        </p:txBody>
      </p:sp>
    </p:spTree>
  </p:cSld>
  <p:clrMapOvr>
    <a:masterClrMapping/>
  </p:clrMapOvr>
</p:sld>
</file>

<file path=ppt/theme/theme1.xml><?xml version="1.0" encoding="utf-8"?>
<a:theme xmlns:a="http://schemas.openxmlformats.org/drawingml/2006/main" name="Spring">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TM02455596[[fn=Spring]]</Template>
  <TotalTime>733</TotalTime>
  <Words>335</Words>
  <Application>Microsoft Office PowerPoint</Application>
  <PresentationFormat>عرض على الشاشة (3:4)‏</PresentationFormat>
  <Paragraphs>59</Paragraphs>
  <Slides>8</Slides>
  <Notes>0</Notes>
  <HiddenSlides>0</HiddenSlides>
  <MMClips>0</MMClips>
  <ScaleCrop>false</ScaleCrop>
  <HeadingPairs>
    <vt:vector size="6" baseType="variant">
      <vt:variant>
        <vt:lpstr>الخطوط المستخدمة</vt:lpstr>
      </vt:variant>
      <vt:variant>
        <vt:i4>10</vt:i4>
      </vt:variant>
      <vt:variant>
        <vt:lpstr>نسق</vt:lpstr>
      </vt:variant>
      <vt:variant>
        <vt:i4>1</vt:i4>
      </vt:variant>
      <vt:variant>
        <vt:lpstr>عناوين الشرائح</vt:lpstr>
      </vt:variant>
      <vt:variant>
        <vt:i4>8</vt:i4>
      </vt:variant>
    </vt:vector>
  </HeadingPairs>
  <TitlesOfParts>
    <vt:vector size="19" baseType="lpstr">
      <vt:lpstr>Arial</vt:lpstr>
      <vt:lpstr>Calibri</vt:lpstr>
      <vt:lpstr>Courier New</vt:lpstr>
      <vt:lpstr>Monotype Koufi</vt:lpstr>
      <vt:lpstr>Simplified Arabic</vt:lpstr>
      <vt:lpstr>Tahoma</vt:lpstr>
      <vt:lpstr>Times New Roman</vt:lpstr>
      <vt:lpstr>Trebuchet MS</vt:lpstr>
      <vt:lpstr>Verdana</vt:lpstr>
      <vt:lpstr>Wingdings 2</vt:lpstr>
      <vt:lpstr>Spring</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c7erry</dc:creator>
  <cp:lastModifiedBy>DR.Ahmed Saker 2O18</cp:lastModifiedBy>
  <cp:revision>86</cp:revision>
  <dcterms:created xsi:type="dcterms:W3CDTF">2015-03-01T02:37:53Z</dcterms:created>
  <dcterms:modified xsi:type="dcterms:W3CDTF">2019-07-01T11:49:34Z</dcterms:modified>
</cp:coreProperties>
</file>