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74" r:id="rId3"/>
    <p:sldId id="258" r:id="rId4"/>
    <p:sldId id="279" r:id="rId5"/>
    <p:sldId id="259" r:id="rId6"/>
    <p:sldId id="260" r:id="rId7"/>
    <p:sldId id="261" r:id="rId8"/>
    <p:sldId id="263" r:id="rId9"/>
    <p:sldId id="262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68" d="100"/>
          <a:sy n="68" d="100"/>
        </p:scale>
        <p:origin x="-12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A6C687D-BB21-4537-A904-11B539FCA94A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</dgm:pt>
    <dgm:pt modelId="{C5F7D644-48BE-496F-B0CD-F3737171CF83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IQ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cs typeface="Arial" pitchFamily="34" charset="0"/>
            </a:rPr>
            <a:t>المكون التقني</a:t>
          </a:r>
          <a:endParaRPr kumimoji="0" lang="en-US" b="1" i="0" u="none" strike="noStrike" cap="none" normalizeH="0" baseline="0" dirty="0" smtClean="0">
            <a:ln>
              <a:noFill/>
            </a:ln>
            <a:solidFill>
              <a:srgbClr val="00B050"/>
            </a:solidFill>
            <a:effectLst/>
            <a:cs typeface="Arial" pitchFamily="34" charset="0"/>
          </a:endParaRPr>
        </a:p>
      </dgm:t>
    </dgm:pt>
    <dgm:pt modelId="{02789567-79CE-4EE8-BA95-109A60FE07F9}" type="parTrans" cxnId="{F1DC2689-8765-4414-B330-3F1588D67071}">
      <dgm:prSet/>
      <dgm:spPr/>
      <dgm:t>
        <a:bodyPr/>
        <a:lstStyle/>
        <a:p>
          <a:pPr rtl="1"/>
          <a:endParaRPr lang="ar-IQ"/>
        </a:p>
      </dgm:t>
    </dgm:pt>
    <dgm:pt modelId="{1788B280-66E4-4D29-8D00-80628E55DEAB}" type="sibTrans" cxnId="{F1DC2689-8765-4414-B330-3F1588D67071}">
      <dgm:prSet/>
      <dgm:spPr/>
      <dgm:t>
        <a:bodyPr/>
        <a:lstStyle/>
        <a:p>
          <a:pPr rtl="1"/>
          <a:endParaRPr lang="ar-IQ"/>
        </a:p>
      </dgm:t>
    </dgm:pt>
    <dgm:pt modelId="{B69D02B3-D653-4394-AF86-B212BC9D8172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IQ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cs typeface="Arial" pitchFamily="34" charset="0"/>
            </a:rPr>
            <a:t>المكون</a:t>
          </a:r>
          <a:r>
            <a:rPr kumimoji="0" lang="ar-IQ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rPr>
            <a:t> </a:t>
          </a:r>
          <a:r>
            <a:rPr kumimoji="0" lang="ar-IQ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cs typeface="Arial" pitchFamily="34" charset="0"/>
            </a:rPr>
            <a:t>السلوكي</a:t>
          </a:r>
          <a:endParaRPr kumimoji="0" lang="en-US" b="1" i="0" u="none" strike="noStrike" cap="none" normalizeH="0" baseline="0" dirty="0" smtClean="0">
            <a:ln>
              <a:noFill/>
            </a:ln>
            <a:solidFill>
              <a:srgbClr val="FF0000"/>
            </a:solidFill>
            <a:effectLst/>
            <a:cs typeface="Arial" pitchFamily="34" charset="0"/>
          </a:endParaRPr>
        </a:p>
      </dgm:t>
    </dgm:pt>
    <dgm:pt modelId="{2ECE990D-E589-4D34-BD8F-8150F42D2324}" type="parTrans" cxnId="{A9AB4325-6F80-43D2-A580-4508D3E7D819}">
      <dgm:prSet/>
      <dgm:spPr/>
      <dgm:t>
        <a:bodyPr/>
        <a:lstStyle/>
        <a:p>
          <a:pPr rtl="1"/>
          <a:endParaRPr lang="ar-IQ"/>
        </a:p>
      </dgm:t>
    </dgm:pt>
    <dgm:pt modelId="{66DF0710-4EF1-4B0B-8A83-158368E62F32}" type="sibTrans" cxnId="{A9AB4325-6F80-43D2-A580-4508D3E7D819}">
      <dgm:prSet/>
      <dgm:spPr/>
      <dgm:t>
        <a:bodyPr/>
        <a:lstStyle/>
        <a:p>
          <a:pPr rtl="1"/>
          <a:endParaRPr lang="ar-IQ"/>
        </a:p>
      </dgm:t>
    </dgm:pt>
    <dgm:pt modelId="{B3FA7EAD-ECE5-4209-9CDD-534637B81E3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IQ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cs typeface="Arial" pitchFamily="34" charset="0"/>
            </a:rPr>
            <a:t>المكون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IQ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cs typeface="Arial" pitchFamily="34" charset="0"/>
            </a:rPr>
            <a:t>المادي</a:t>
          </a:r>
          <a:endParaRPr kumimoji="0" lang="en-US" b="1" i="0" u="none" strike="noStrike" cap="none" normalizeH="0" baseline="0" dirty="0" smtClean="0">
            <a:ln>
              <a:noFill/>
            </a:ln>
            <a:solidFill>
              <a:srgbClr val="7030A0"/>
            </a:solidFill>
            <a:effectLst/>
            <a:cs typeface="Arial" pitchFamily="34" charset="0"/>
          </a:endParaRPr>
        </a:p>
      </dgm:t>
    </dgm:pt>
    <dgm:pt modelId="{AD313DB3-DFC2-4E1F-8EDD-9D0B45260B2B}" type="sibTrans" cxnId="{51051B92-5E7C-4710-8A4B-776B4BA4C95B}">
      <dgm:prSet/>
      <dgm:spPr/>
      <dgm:t>
        <a:bodyPr/>
        <a:lstStyle/>
        <a:p>
          <a:pPr rtl="1"/>
          <a:endParaRPr lang="ar-IQ"/>
        </a:p>
      </dgm:t>
    </dgm:pt>
    <dgm:pt modelId="{056CA47D-B3A2-48BD-8530-FE7DF837DF0B}" type="parTrans" cxnId="{51051B92-5E7C-4710-8A4B-776B4BA4C95B}">
      <dgm:prSet/>
      <dgm:spPr/>
      <dgm:t>
        <a:bodyPr/>
        <a:lstStyle/>
        <a:p>
          <a:pPr rtl="1"/>
          <a:endParaRPr lang="ar-IQ"/>
        </a:p>
      </dgm:t>
    </dgm:pt>
    <dgm:pt modelId="{F4A102DA-E85F-4F03-8EE4-D4B57EEF8640}" type="pres">
      <dgm:prSet presAssocID="{CA6C687D-BB21-4537-A904-11B539FCA94A}" presName="cycle" presStyleCnt="0">
        <dgm:presLayoutVars>
          <dgm:dir/>
          <dgm:resizeHandles val="exact"/>
        </dgm:presLayoutVars>
      </dgm:prSet>
      <dgm:spPr/>
    </dgm:pt>
    <dgm:pt modelId="{ACBBF895-AA4C-4E4D-A99B-1AA4783FF3E8}" type="pres">
      <dgm:prSet presAssocID="{C5F7D644-48BE-496F-B0CD-F3737171CF83}" presName="dummy" presStyleCnt="0"/>
      <dgm:spPr/>
    </dgm:pt>
    <dgm:pt modelId="{637F35B0-01D0-44DC-8234-E6BF7A54267E}" type="pres">
      <dgm:prSet presAssocID="{C5F7D644-48BE-496F-B0CD-F3737171CF83}" presName="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IQ"/>
        </a:p>
      </dgm:t>
    </dgm:pt>
    <dgm:pt modelId="{098D7D85-9770-4383-B7FA-6C5AEFA29BC6}" type="pres">
      <dgm:prSet presAssocID="{1788B280-66E4-4D29-8D00-80628E55DEAB}" presName="sibTrans" presStyleLbl="node1" presStyleIdx="0" presStyleCnt="3"/>
      <dgm:spPr/>
      <dgm:t>
        <a:bodyPr/>
        <a:lstStyle/>
        <a:p>
          <a:pPr rtl="1"/>
          <a:endParaRPr lang="ar-IQ"/>
        </a:p>
      </dgm:t>
    </dgm:pt>
    <dgm:pt modelId="{BB4DE078-C639-4B22-8284-5FB89BDB815D}" type="pres">
      <dgm:prSet presAssocID="{B69D02B3-D653-4394-AF86-B212BC9D8172}" presName="dummy" presStyleCnt="0"/>
      <dgm:spPr/>
    </dgm:pt>
    <dgm:pt modelId="{0325155F-DB3F-422E-AD0A-76EF67C7DB28}" type="pres">
      <dgm:prSet presAssocID="{B69D02B3-D653-4394-AF86-B212BC9D8172}" presName="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IQ"/>
        </a:p>
      </dgm:t>
    </dgm:pt>
    <dgm:pt modelId="{4C541E37-D32D-4C9C-A56B-33D14C637D20}" type="pres">
      <dgm:prSet presAssocID="{66DF0710-4EF1-4B0B-8A83-158368E62F32}" presName="sibTrans" presStyleLbl="node1" presStyleIdx="1" presStyleCnt="3"/>
      <dgm:spPr/>
      <dgm:t>
        <a:bodyPr/>
        <a:lstStyle/>
        <a:p>
          <a:pPr rtl="1"/>
          <a:endParaRPr lang="ar-IQ"/>
        </a:p>
      </dgm:t>
    </dgm:pt>
    <dgm:pt modelId="{F519158C-5F6E-4792-BE3A-00217CDF4A93}" type="pres">
      <dgm:prSet presAssocID="{B3FA7EAD-ECE5-4209-9CDD-534637B81E38}" presName="dummy" presStyleCnt="0"/>
      <dgm:spPr/>
    </dgm:pt>
    <dgm:pt modelId="{6ADB51DE-751E-43C9-B84F-038BEC5AE40D}" type="pres">
      <dgm:prSet presAssocID="{B3FA7EAD-ECE5-4209-9CDD-534637B81E38}" presName="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IQ"/>
        </a:p>
      </dgm:t>
    </dgm:pt>
    <dgm:pt modelId="{CA7EF15C-79E5-467C-91B7-430705798B6D}" type="pres">
      <dgm:prSet presAssocID="{AD313DB3-DFC2-4E1F-8EDD-9D0B45260B2B}" presName="sibTrans" presStyleLbl="node1" presStyleIdx="2" presStyleCnt="3"/>
      <dgm:spPr/>
      <dgm:t>
        <a:bodyPr/>
        <a:lstStyle/>
        <a:p>
          <a:pPr rtl="1"/>
          <a:endParaRPr lang="ar-IQ"/>
        </a:p>
      </dgm:t>
    </dgm:pt>
  </dgm:ptLst>
  <dgm:cxnLst>
    <dgm:cxn modelId="{0AB9C846-B408-4241-AEA9-1D12B78587D8}" type="presOf" srcId="{C5F7D644-48BE-496F-B0CD-F3737171CF83}" destId="{637F35B0-01D0-44DC-8234-E6BF7A54267E}" srcOrd="0" destOrd="0" presId="urn:microsoft.com/office/officeart/2005/8/layout/cycle1"/>
    <dgm:cxn modelId="{5FC17B07-1523-46C4-A88F-9BC08165A612}" type="presOf" srcId="{CA6C687D-BB21-4537-A904-11B539FCA94A}" destId="{F4A102DA-E85F-4F03-8EE4-D4B57EEF8640}" srcOrd="0" destOrd="0" presId="urn:microsoft.com/office/officeart/2005/8/layout/cycle1"/>
    <dgm:cxn modelId="{D241B290-9750-4F72-B5FC-3F3FAA3B6964}" type="presOf" srcId="{1788B280-66E4-4D29-8D00-80628E55DEAB}" destId="{098D7D85-9770-4383-B7FA-6C5AEFA29BC6}" srcOrd="0" destOrd="0" presId="urn:microsoft.com/office/officeart/2005/8/layout/cycle1"/>
    <dgm:cxn modelId="{8610CA3D-96CD-41C8-97E3-28016D5EEFE7}" type="presOf" srcId="{B69D02B3-D653-4394-AF86-B212BC9D8172}" destId="{0325155F-DB3F-422E-AD0A-76EF67C7DB28}" srcOrd="0" destOrd="0" presId="urn:microsoft.com/office/officeart/2005/8/layout/cycle1"/>
    <dgm:cxn modelId="{6FCEC37A-64F0-417D-BF3E-03B9BBA92CE2}" type="presOf" srcId="{AD313DB3-DFC2-4E1F-8EDD-9D0B45260B2B}" destId="{CA7EF15C-79E5-467C-91B7-430705798B6D}" srcOrd="0" destOrd="0" presId="urn:microsoft.com/office/officeart/2005/8/layout/cycle1"/>
    <dgm:cxn modelId="{A9AB4325-6F80-43D2-A580-4508D3E7D819}" srcId="{CA6C687D-BB21-4537-A904-11B539FCA94A}" destId="{B69D02B3-D653-4394-AF86-B212BC9D8172}" srcOrd="1" destOrd="0" parTransId="{2ECE990D-E589-4D34-BD8F-8150F42D2324}" sibTransId="{66DF0710-4EF1-4B0B-8A83-158368E62F32}"/>
    <dgm:cxn modelId="{C51BFDA0-2E32-466F-913D-800AA6AAB8B7}" type="presOf" srcId="{B3FA7EAD-ECE5-4209-9CDD-534637B81E38}" destId="{6ADB51DE-751E-43C9-B84F-038BEC5AE40D}" srcOrd="0" destOrd="0" presId="urn:microsoft.com/office/officeart/2005/8/layout/cycle1"/>
    <dgm:cxn modelId="{5194DD44-2807-4B27-9D78-8947A0AE8AC3}" type="presOf" srcId="{66DF0710-4EF1-4B0B-8A83-158368E62F32}" destId="{4C541E37-D32D-4C9C-A56B-33D14C637D20}" srcOrd="0" destOrd="0" presId="urn:microsoft.com/office/officeart/2005/8/layout/cycle1"/>
    <dgm:cxn modelId="{51051B92-5E7C-4710-8A4B-776B4BA4C95B}" srcId="{CA6C687D-BB21-4537-A904-11B539FCA94A}" destId="{B3FA7EAD-ECE5-4209-9CDD-534637B81E38}" srcOrd="2" destOrd="0" parTransId="{056CA47D-B3A2-48BD-8530-FE7DF837DF0B}" sibTransId="{AD313DB3-DFC2-4E1F-8EDD-9D0B45260B2B}"/>
    <dgm:cxn modelId="{F1DC2689-8765-4414-B330-3F1588D67071}" srcId="{CA6C687D-BB21-4537-A904-11B539FCA94A}" destId="{C5F7D644-48BE-496F-B0CD-F3737171CF83}" srcOrd="0" destOrd="0" parTransId="{02789567-79CE-4EE8-BA95-109A60FE07F9}" sibTransId="{1788B280-66E4-4D29-8D00-80628E55DEAB}"/>
    <dgm:cxn modelId="{83AD0765-075B-4658-8B3C-9E8E6F9C8A65}" type="presParOf" srcId="{F4A102DA-E85F-4F03-8EE4-D4B57EEF8640}" destId="{ACBBF895-AA4C-4E4D-A99B-1AA4783FF3E8}" srcOrd="0" destOrd="0" presId="urn:microsoft.com/office/officeart/2005/8/layout/cycle1"/>
    <dgm:cxn modelId="{B4759744-C7AD-45B0-BE5F-916A618D0E49}" type="presParOf" srcId="{F4A102DA-E85F-4F03-8EE4-D4B57EEF8640}" destId="{637F35B0-01D0-44DC-8234-E6BF7A54267E}" srcOrd="1" destOrd="0" presId="urn:microsoft.com/office/officeart/2005/8/layout/cycle1"/>
    <dgm:cxn modelId="{4874D6DE-9D1C-47BE-8676-3CF05288EC0C}" type="presParOf" srcId="{F4A102DA-E85F-4F03-8EE4-D4B57EEF8640}" destId="{098D7D85-9770-4383-B7FA-6C5AEFA29BC6}" srcOrd="2" destOrd="0" presId="urn:microsoft.com/office/officeart/2005/8/layout/cycle1"/>
    <dgm:cxn modelId="{9F849C80-8CA3-4AB8-8276-53ED2A446114}" type="presParOf" srcId="{F4A102DA-E85F-4F03-8EE4-D4B57EEF8640}" destId="{BB4DE078-C639-4B22-8284-5FB89BDB815D}" srcOrd="3" destOrd="0" presId="urn:microsoft.com/office/officeart/2005/8/layout/cycle1"/>
    <dgm:cxn modelId="{2A0477EE-25DC-4B70-A84E-C1E76EC995F5}" type="presParOf" srcId="{F4A102DA-E85F-4F03-8EE4-D4B57EEF8640}" destId="{0325155F-DB3F-422E-AD0A-76EF67C7DB28}" srcOrd="4" destOrd="0" presId="urn:microsoft.com/office/officeart/2005/8/layout/cycle1"/>
    <dgm:cxn modelId="{F8EE3BA9-FC3F-4225-9888-12F58D549AC2}" type="presParOf" srcId="{F4A102DA-E85F-4F03-8EE4-D4B57EEF8640}" destId="{4C541E37-D32D-4C9C-A56B-33D14C637D20}" srcOrd="5" destOrd="0" presId="urn:microsoft.com/office/officeart/2005/8/layout/cycle1"/>
    <dgm:cxn modelId="{0AF9A905-EBF9-446C-8ADF-33D9F2DCA24C}" type="presParOf" srcId="{F4A102DA-E85F-4F03-8EE4-D4B57EEF8640}" destId="{F519158C-5F6E-4792-BE3A-00217CDF4A93}" srcOrd="6" destOrd="0" presId="urn:microsoft.com/office/officeart/2005/8/layout/cycle1"/>
    <dgm:cxn modelId="{F34EF578-3483-42DB-AD39-A6D947F8711E}" type="presParOf" srcId="{F4A102DA-E85F-4F03-8EE4-D4B57EEF8640}" destId="{6ADB51DE-751E-43C9-B84F-038BEC5AE40D}" srcOrd="7" destOrd="0" presId="urn:microsoft.com/office/officeart/2005/8/layout/cycle1"/>
    <dgm:cxn modelId="{85EC5C6B-F4C5-4F25-9F4C-F3E7516A2B33}" type="presParOf" srcId="{F4A102DA-E85F-4F03-8EE4-D4B57EEF8640}" destId="{CA7EF15C-79E5-467C-91B7-430705798B6D}" srcOrd="8" destOrd="0" presId="urn:microsoft.com/office/officeart/2005/8/layout/cycle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086EF-BD9E-47E7-A43F-DFBB7EC4F282}" type="datetimeFigureOut">
              <a:rPr lang="ar-IQ" smtClean="0"/>
              <a:pPr/>
              <a:t>17/05/1436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132D-761A-4B98-AB1F-B1243A0D7F6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086EF-BD9E-47E7-A43F-DFBB7EC4F282}" type="datetimeFigureOut">
              <a:rPr lang="ar-IQ" smtClean="0"/>
              <a:pPr/>
              <a:t>17/05/1436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132D-761A-4B98-AB1F-B1243A0D7F6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086EF-BD9E-47E7-A43F-DFBB7EC4F282}" type="datetimeFigureOut">
              <a:rPr lang="ar-IQ" smtClean="0"/>
              <a:pPr/>
              <a:t>17/05/1436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132D-761A-4B98-AB1F-B1243A0D7F6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785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73328C49-8BA9-4427-B289-C2B35A3370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086EF-BD9E-47E7-A43F-DFBB7EC4F282}" type="datetimeFigureOut">
              <a:rPr lang="ar-IQ" smtClean="0"/>
              <a:pPr/>
              <a:t>17/05/1436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132D-761A-4B98-AB1F-B1243A0D7F6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086EF-BD9E-47E7-A43F-DFBB7EC4F282}" type="datetimeFigureOut">
              <a:rPr lang="ar-IQ" smtClean="0"/>
              <a:pPr/>
              <a:t>17/05/1436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132D-761A-4B98-AB1F-B1243A0D7F6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086EF-BD9E-47E7-A43F-DFBB7EC4F282}" type="datetimeFigureOut">
              <a:rPr lang="ar-IQ" smtClean="0"/>
              <a:pPr/>
              <a:t>17/05/1436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132D-761A-4B98-AB1F-B1243A0D7F6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086EF-BD9E-47E7-A43F-DFBB7EC4F282}" type="datetimeFigureOut">
              <a:rPr lang="ar-IQ" smtClean="0"/>
              <a:pPr/>
              <a:t>17/05/1436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132D-761A-4B98-AB1F-B1243A0D7F6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086EF-BD9E-47E7-A43F-DFBB7EC4F282}" type="datetimeFigureOut">
              <a:rPr lang="ar-IQ" smtClean="0"/>
              <a:pPr/>
              <a:t>17/05/1436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132D-761A-4B98-AB1F-B1243A0D7F6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086EF-BD9E-47E7-A43F-DFBB7EC4F282}" type="datetimeFigureOut">
              <a:rPr lang="ar-IQ" smtClean="0"/>
              <a:pPr/>
              <a:t>17/05/1436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132D-761A-4B98-AB1F-B1243A0D7F6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086EF-BD9E-47E7-A43F-DFBB7EC4F282}" type="datetimeFigureOut">
              <a:rPr lang="ar-IQ" smtClean="0"/>
              <a:pPr/>
              <a:t>17/05/1436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132D-761A-4B98-AB1F-B1243A0D7F6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086EF-BD9E-47E7-A43F-DFBB7EC4F282}" type="datetimeFigureOut">
              <a:rPr lang="ar-IQ" smtClean="0"/>
              <a:pPr/>
              <a:t>17/05/1436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9132D-761A-4B98-AB1F-B1243A0D7F6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086EF-BD9E-47E7-A43F-DFBB7EC4F282}" type="datetimeFigureOut">
              <a:rPr lang="ar-IQ" smtClean="0"/>
              <a:pPr/>
              <a:t>17/05/1436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9132D-761A-4B98-AB1F-B1243A0D7F60}" type="slidenum">
              <a:rPr lang="ar-IQ" smtClean="0"/>
              <a:pPr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/>
          <a:lstStyle/>
          <a:p>
            <a:endParaRPr lang="ar-IQ" dirty="0"/>
          </a:p>
        </p:txBody>
      </p:sp>
      <p:sp>
        <p:nvSpPr>
          <p:cNvPr id="4" name="Rounded Rectangle 3"/>
          <p:cNvSpPr/>
          <p:nvPr/>
        </p:nvSpPr>
        <p:spPr>
          <a:xfrm>
            <a:off x="1071538" y="1785926"/>
            <a:ext cx="6858048" cy="4000528"/>
          </a:xfrm>
          <a:prstGeom prst="roundRect">
            <a:avLst/>
          </a:prstGeom>
          <a:solidFill>
            <a:schemeClr val="tx2">
              <a:lumMod val="50000"/>
            </a:schemeClr>
          </a:solidFill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4000" b="1" dirty="0" smtClean="0"/>
              <a:t>ابعاد </a:t>
            </a:r>
            <a:r>
              <a:rPr lang="ar-IQ" sz="4000" b="1" dirty="0" smtClean="0"/>
              <a:t>الجودة </a:t>
            </a:r>
            <a:endParaRPr lang="ar-IQ" sz="4000" b="1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ar-IQ" sz="6600" b="1" dirty="0" smtClean="0">
                <a:solidFill>
                  <a:srgbClr val="FF0000"/>
                </a:solidFill>
              </a:rPr>
              <a:t>1- طبق هذه الاعتبارات على سلعة تقتنيها</a:t>
            </a:r>
          </a:p>
          <a:p>
            <a:pPr>
              <a:buNone/>
            </a:pPr>
            <a:r>
              <a:rPr lang="ar-IQ" sz="6600" b="1" dirty="0" smtClean="0">
                <a:solidFill>
                  <a:srgbClr val="FF0000"/>
                </a:solidFill>
              </a:rPr>
              <a:t>2- هل تجد ان هذه الاعتبارات بنفس الاهمية لجميع السلع.....</a:t>
            </a:r>
          </a:p>
          <a:p>
            <a:pPr>
              <a:buNone/>
            </a:pPr>
            <a:r>
              <a:rPr lang="ar-IQ" sz="6600" b="1" dirty="0" smtClean="0">
                <a:solidFill>
                  <a:srgbClr val="FF0000"/>
                </a:solidFill>
              </a:rPr>
              <a:t>كيف؟؟؟؟</a:t>
            </a:r>
          </a:p>
          <a:p>
            <a:pPr>
              <a:buNone/>
            </a:pPr>
            <a:r>
              <a:rPr lang="ar-IQ" sz="6600" b="1" dirty="0" smtClean="0">
                <a:solidFill>
                  <a:srgbClr val="FF0000"/>
                </a:solidFill>
              </a:rPr>
              <a:t>لماذا؟؟؟</a:t>
            </a:r>
          </a:p>
          <a:p>
            <a:endParaRPr lang="ar-IQ" sz="6600" b="1" dirty="0" smtClean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5984" y="285728"/>
            <a:ext cx="4429156" cy="857256"/>
          </a:xfrm>
          <a:prstGeom prst="rect">
            <a:avLst/>
          </a:prstGeom>
          <a:solidFill>
            <a:srgbClr val="7030A0"/>
          </a:solidFill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2800" b="1" dirty="0" smtClean="0"/>
              <a:t>ابعاد جودة  السلعة </a:t>
            </a:r>
            <a:endParaRPr lang="ar-IQ" sz="2800" b="1" dirty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/>
          <a:lstStyle/>
          <a:p>
            <a:endParaRPr lang="ar-IQ" dirty="0"/>
          </a:p>
        </p:txBody>
      </p:sp>
      <p:sp>
        <p:nvSpPr>
          <p:cNvPr id="4" name="Rounded Rectangle 3"/>
          <p:cNvSpPr/>
          <p:nvPr/>
        </p:nvSpPr>
        <p:spPr>
          <a:xfrm>
            <a:off x="1071538" y="1785926"/>
            <a:ext cx="6858048" cy="4000528"/>
          </a:xfrm>
          <a:prstGeom prst="roundRect">
            <a:avLst/>
          </a:prstGeom>
          <a:solidFill>
            <a:schemeClr val="tx2">
              <a:lumMod val="50000"/>
            </a:schemeClr>
          </a:solidFill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4000" b="1" dirty="0" smtClean="0"/>
              <a:t>ابعاد جودة  الخدمة</a:t>
            </a:r>
            <a:endParaRPr lang="ar-IQ" sz="4000" b="1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Content Placeholder 3" descr="th (2)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019800" y="762000"/>
            <a:ext cx="2857500" cy="2667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46038"/>
          </a:xfrm>
        </p:spPr>
        <p:txBody>
          <a:bodyPr>
            <a:normAutofit fontScale="90000"/>
          </a:bodyPr>
          <a:lstStyle/>
          <a:p>
            <a:pPr>
              <a:defRPr/>
            </a:pPr>
            <a:endParaRPr lang="ar-IQ" dirty="0"/>
          </a:p>
        </p:txBody>
      </p:sp>
      <p:pic>
        <p:nvPicPr>
          <p:cNvPr id="45060" name="Content Placeholder 3" descr="th (3)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1066800"/>
            <a:ext cx="285750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Content Placeholder 3" descr="th (1)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95400" y="3810000"/>
            <a:ext cx="2857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Content Placeholder 3" descr="c13480c5c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24400" y="3657600"/>
            <a:ext cx="3962400" cy="224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Content Placeholder 5" descr="2300578f21a454286197feb5838ffe64_doctor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14600" y="381000"/>
            <a:ext cx="4114800" cy="2714625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457200" y="228600"/>
            <a:ext cx="8229600" cy="635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endParaRPr lang="ar-IQ" dirty="0"/>
          </a:p>
        </p:txBody>
      </p:sp>
      <p:pic>
        <p:nvPicPr>
          <p:cNvPr id="46084" name="Content Placeholder 3" descr="قاعة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3200400"/>
            <a:ext cx="3733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Content Placeholder 3" descr="40_188234_125333561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9200" y="3200400"/>
            <a:ext cx="378142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6" name="TextBox 6"/>
          <p:cNvSpPr txBox="1">
            <a:spLocks noChangeArrowheads="1"/>
          </p:cNvSpPr>
          <p:nvPr/>
        </p:nvSpPr>
        <p:spPr bwMode="auto">
          <a:xfrm>
            <a:off x="7010400" y="914400"/>
            <a:ext cx="1066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IQ" b="1"/>
              <a:t>الخدمة الصحية</a:t>
            </a:r>
          </a:p>
        </p:txBody>
      </p:sp>
      <p:sp>
        <p:nvSpPr>
          <p:cNvPr id="46087" name="TextBox 7"/>
          <p:cNvSpPr txBox="1">
            <a:spLocks noChangeArrowheads="1"/>
          </p:cNvSpPr>
          <p:nvPr/>
        </p:nvSpPr>
        <p:spPr bwMode="auto">
          <a:xfrm>
            <a:off x="6096000" y="5791200"/>
            <a:ext cx="1600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IQ" b="1"/>
              <a:t>الخدمة الفندقية</a:t>
            </a:r>
          </a:p>
        </p:txBody>
      </p:sp>
      <p:sp>
        <p:nvSpPr>
          <p:cNvPr id="46088" name="TextBox 8"/>
          <p:cNvSpPr txBox="1">
            <a:spLocks noChangeArrowheads="1"/>
          </p:cNvSpPr>
          <p:nvPr/>
        </p:nvSpPr>
        <p:spPr bwMode="auto">
          <a:xfrm>
            <a:off x="2362200" y="5791200"/>
            <a:ext cx="1981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IQ" b="1"/>
              <a:t>الخدمة التعليمية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828675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ar-IQ" b="1" dirty="0">
                <a:solidFill>
                  <a:schemeClr val="tx1"/>
                </a:solidFill>
              </a:rPr>
              <a:t>مالفرق بين السلعة والخدمة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334000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algn="r" rtl="1">
              <a:buFont typeface="Wingdings" pitchFamily="2" charset="2"/>
              <a:buNone/>
            </a:pPr>
            <a:r>
              <a:rPr lang="ar-IQ" sz="2800" dirty="0"/>
              <a:t>       </a:t>
            </a:r>
            <a:r>
              <a:rPr lang="ar-IQ" sz="2800" b="1" dirty="0"/>
              <a:t> </a:t>
            </a:r>
            <a:r>
              <a:rPr lang="ar-IQ" sz="2800" b="1" u="sng" dirty="0"/>
              <a:t>السلعة</a:t>
            </a:r>
            <a:r>
              <a:rPr lang="ar-IQ" sz="2800" b="1" dirty="0"/>
              <a:t>                                  </a:t>
            </a:r>
            <a:r>
              <a:rPr lang="ar-IQ" sz="2800" b="1" u="sng" dirty="0"/>
              <a:t>الخدمة</a:t>
            </a:r>
          </a:p>
          <a:p>
            <a:pPr algn="r" rtl="1">
              <a:buFont typeface="Wingdings" pitchFamily="2" charset="2"/>
              <a:buNone/>
            </a:pPr>
            <a:r>
              <a:rPr lang="ar-IQ" sz="2800" b="1" dirty="0"/>
              <a:t>     - ملموسة   </a:t>
            </a:r>
            <a:r>
              <a:rPr lang="ar-IQ" sz="2800" b="1" dirty="0" smtClean="0"/>
              <a:t>                  </a:t>
            </a:r>
            <a:r>
              <a:rPr lang="ar-IQ" sz="2800" b="1" dirty="0"/>
              <a:t>- غير </a:t>
            </a:r>
            <a:r>
              <a:rPr lang="ar-IQ" sz="2800" b="1" dirty="0" smtClean="0"/>
              <a:t>ملموسه</a:t>
            </a:r>
          </a:p>
          <a:p>
            <a:pPr algn="r" rtl="1">
              <a:buFont typeface="Wingdings" pitchFamily="2" charset="2"/>
              <a:buNone/>
            </a:pPr>
            <a:endParaRPr lang="ar-IQ" sz="2800" b="1" dirty="0" smtClean="0"/>
          </a:p>
          <a:p>
            <a:pPr algn="r" rtl="1">
              <a:buFont typeface="Wingdings" pitchFamily="2" charset="2"/>
              <a:buNone/>
            </a:pPr>
            <a:r>
              <a:rPr lang="ar-IQ" sz="2800" b="1" dirty="0" smtClean="0"/>
              <a:t>     - قابلة للخزن والنقل         - غير قابلة للخزن او النقل</a:t>
            </a:r>
          </a:p>
          <a:p>
            <a:pPr algn="r" rtl="1">
              <a:buFont typeface="Wingdings" pitchFamily="2" charset="2"/>
              <a:buNone/>
            </a:pPr>
            <a:endParaRPr lang="ar-IQ" sz="2800" b="1" dirty="0"/>
          </a:p>
          <a:p>
            <a:pPr algn="r" rtl="1">
              <a:buFont typeface="Wingdings" pitchFamily="2" charset="2"/>
              <a:buNone/>
            </a:pPr>
            <a:r>
              <a:rPr lang="ar-IQ" sz="2800" b="1" dirty="0"/>
              <a:t>    -تنتج ثم تباع                  - تنتج و تقدم في نفس </a:t>
            </a:r>
            <a:r>
              <a:rPr lang="ar-IQ" sz="2800" b="1" dirty="0" smtClean="0"/>
              <a:t>الوقت</a:t>
            </a:r>
          </a:p>
          <a:p>
            <a:pPr algn="r" rtl="1">
              <a:buFont typeface="Wingdings" pitchFamily="2" charset="2"/>
              <a:buNone/>
            </a:pPr>
            <a:endParaRPr lang="ar-IQ" sz="2800" b="1" dirty="0"/>
          </a:p>
          <a:p>
            <a:pPr algn="r" rtl="1">
              <a:buFont typeface="Wingdings" pitchFamily="2" charset="2"/>
              <a:buNone/>
            </a:pPr>
            <a:r>
              <a:rPr lang="ar-IQ" sz="2800" b="1" dirty="0"/>
              <a:t>- التفاعل المباشر ليس شرطا    -هنالك تفاعل مباشر بين</a:t>
            </a:r>
          </a:p>
          <a:p>
            <a:pPr algn="r" rtl="1">
              <a:buFont typeface="Wingdings" pitchFamily="2" charset="2"/>
              <a:buNone/>
            </a:pPr>
            <a:r>
              <a:rPr lang="ar-IQ" sz="2800" b="1" dirty="0"/>
              <a:t>  بين المنتج والزبون                مقدم الخدمة </a:t>
            </a:r>
            <a:r>
              <a:rPr lang="ar-IQ" sz="2800" b="1" dirty="0" smtClean="0"/>
              <a:t>والزبون</a:t>
            </a:r>
          </a:p>
          <a:p>
            <a:pPr algn="r" rtl="1">
              <a:buFont typeface="Wingdings" pitchFamily="2" charset="2"/>
              <a:buNone/>
            </a:pPr>
            <a:endParaRPr lang="ar-IQ" sz="2800" b="1" dirty="0" smtClean="0"/>
          </a:p>
          <a:p>
            <a:pPr algn="r" rtl="1">
              <a:buFontTx/>
              <a:buChar char="-"/>
            </a:pPr>
            <a:r>
              <a:rPr lang="ar-IQ" sz="2800" b="1" dirty="0" smtClean="0"/>
              <a:t>يمكن قياس جودتها قبل        - لا يمكن قياس جودتها الا بعد تقديمها </a:t>
            </a:r>
          </a:p>
          <a:p>
            <a:pPr algn="r" rtl="1">
              <a:buFontTx/>
              <a:buChar char="-"/>
            </a:pPr>
            <a:r>
              <a:rPr lang="ar-IQ" sz="2800" b="1" dirty="0" smtClean="0"/>
              <a:t>التسليم للزبون                     للزبون</a:t>
            </a:r>
          </a:p>
          <a:p>
            <a:pPr algn="r" rtl="1">
              <a:buFont typeface="Wingdings" pitchFamily="2" charset="2"/>
              <a:buNone/>
            </a:pPr>
            <a:endParaRPr lang="ar-IQ" b="1" dirty="0" smtClean="0"/>
          </a:p>
          <a:p>
            <a:pPr algn="r" rtl="1">
              <a:buFont typeface="Wingdings" pitchFamily="2" charset="2"/>
              <a:buNone/>
            </a:pPr>
            <a:endParaRPr lang="ar-IQ" b="1" dirty="0" smtClean="0"/>
          </a:p>
          <a:p>
            <a:pPr algn="r" rtl="1">
              <a:buFont typeface="Wingdings" pitchFamily="2" charset="2"/>
              <a:buNone/>
            </a:pPr>
            <a:endParaRPr lang="ar-IQ" b="1" dirty="0" smtClean="0"/>
          </a:p>
          <a:p>
            <a:pPr algn="r" rtl="1">
              <a:buFont typeface="Wingdings" pitchFamily="2" charset="2"/>
              <a:buNone/>
            </a:pPr>
            <a:endParaRPr lang="ar-IQ" b="1" dirty="0" smtClean="0"/>
          </a:p>
          <a:p>
            <a:pPr algn="r" rtl="1">
              <a:buFont typeface="Wingdings" pitchFamily="2" charset="2"/>
              <a:buNone/>
            </a:pPr>
            <a:endParaRPr lang="ar-IQ" b="1" dirty="0" smtClean="0"/>
          </a:p>
          <a:p>
            <a:pPr algn="r" rtl="1">
              <a:buFont typeface="Wingdings" pitchFamily="2" charset="2"/>
              <a:buNone/>
            </a:pPr>
            <a:endParaRPr lang="ar-IQ" b="1" dirty="0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r>
              <a:rPr lang="ar-IQ" sz="4400" b="1" dirty="0" smtClean="0"/>
              <a:t>اما في </a:t>
            </a:r>
            <a:r>
              <a:rPr lang="ar-IQ" sz="4400" b="1" u="sng" dirty="0" smtClean="0">
                <a:solidFill>
                  <a:srgbClr val="FF0000"/>
                </a:solidFill>
              </a:rPr>
              <a:t>الخدمة</a:t>
            </a:r>
            <a:r>
              <a:rPr lang="ar-IQ" sz="4400" b="1" dirty="0" smtClean="0"/>
              <a:t> فهناك بعض الاختلافات بسبب :</a:t>
            </a:r>
          </a:p>
          <a:p>
            <a:pPr>
              <a:buFontTx/>
              <a:buChar char="-"/>
            </a:pPr>
            <a:r>
              <a:rPr lang="ar-IQ" sz="4400" b="1" dirty="0" smtClean="0"/>
              <a:t>التماس المباشر بين الزبون و مقدم الخدمة</a:t>
            </a:r>
          </a:p>
          <a:p>
            <a:pPr>
              <a:buFontTx/>
              <a:buChar char="-"/>
            </a:pPr>
            <a:r>
              <a:rPr lang="ar-IQ" sz="4400" b="1" dirty="0" smtClean="0"/>
              <a:t>ان الخدمة لا تؤدى الا بوجود الزبون.</a:t>
            </a:r>
          </a:p>
          <a:p>
            <a:pPr>
              <a:buFontTx/>
              <a:buChar char="-"/>
            </a:pPr>
            <a:r>
              <a:rPr lang="ar-IQ" sz="4400" b="1" dirty="0" smtClean="0"/>
              <a:t>جودة الخدمة تقاس عند تقديمها للزبون</a:t>
            </a:r>
          </a:p>
          <a:p>
            <a:pPr>
              <a:buNone/>
            </a:pPr>
            <a:r>
              <a:rPr lang="ar-IQ" sz="4400" b="1" dirty="0" smtClean="0"/>
              <a:t> لذلك فلتصميم الخدمة ثلاث مكونات :</a:t>
            </a:r>
            <a:endParaRPr lang="ar-IQ" sz="4400" b="1" dirty="0"/>
          </a:p>
        </p:txBody>
      </p:sp>
      <p:sp>
        <p:nvSpPr>
          <p:cNvPr id="4" name="Rectangle 3"/>
          <p:cNvSpPr/>
          <p:nvPr/>
        </p:nvSpPr>
        <p:spPr>
          <a:xfrm>
            <a:off x="2285984" y="285728"/>
            <a:ext cx="4429156" cy="857256"/>
          </a:xfrm>
          <a:prstGeom prst="rect">
            <a:avLst/>
          </a:prstGeom>
          <a:solidFill>
            <a:srgbClr val="7030A0"/>
          </a:solidFill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2800" b="1" dirty="0" smtClean="0"/>
              <a:t>ابعاد جودة الخدمة</a:t>
            </a:r>
            <a:endParaRPr lang="ar-IQ" sz="2800" b="1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ar-IQ" b="1" dirty="0" smtClean="0"/>
              <a:t>مكونات  الخدمة </a:t>
            </a:r>
            <a:endParaRPr lang="en-US" b="1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457200" y="1600200"/>
          <a:ext cx="8229600" cy="4530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autoRev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4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nimBg="1"/>
      <p:bldP spid="28674" grpId="1" animBg="1"/>
      <p:bldP spid="28674" grpId="2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endParaRPr lang="en-US" b="1" dirty="0">
              <a:solidFill>
                <a:srgbClr val="10100A"/>
              </a:solidFill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600200"/>
            <a:ext cx="8472518" cy="4525963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r" rtl="1">
              <a:lnSpc>
                <a:spcPct val="90000"/>
              </a:lnSpc>
            </a:pPr>
            <a:r>
              <a:rPr lang="ar-IQ" sz="4800" b="1" dirty="0">
                <a:solidFill>
                  <a:srgbClr val="FF0000"/>
                </a:solidFill>
              </a:rPr>
              <a:t>الاعتمادية</a:t>
            </a:r>
            <a:r>
              <a:rPr lang="ar-IQ" sz="4800" b="1" dirty="0">
                <a:solidFill>
                  <a:srgbClr val="10100A"/>
                </a:solidFill>
              </a:rPr>
              <a:t>... تقديم الخدمة للزبون  بالدقة والوقت </a:t>
            </a:r>
            <a:r>
              <a:rPr lang="ar-IQ" sz="4800" b="1" dirty="0" smtClean="0">
                <a:solidFill>
                  <a:srgbClr val="10100A"/>
                </a:solidFill>
              </a:rPr>
              <a:t>المحددين</a:t>
            </a:r>
            <a:endParaRPr lang="ar-IQ" sz="4800" b="1" dirty="0">
              <a:solidFill>
                <a:srgbClr val="10100A"/>
              </a:solidFill>
            </a:endParaRPr>
          </a:p>
          <a:p>
            <a:pPr algn="r" rtl="1">
              <a:lnSpc>
                <a:spcPct val="90000"/>
              </a:lnSpc>
            </a:pPr>
            <a:r>
              <a:rPr lang="ar-IQ" sz="4800" b="1" dirty="0" smtClean="0">
                <a:solidFill>
                  <a:srgbClr val="FF0000"/>
                </a:solidFill>
              </a:rPr>
              <a:t>الاتاحية.</a:t>
            </a:r>
            <a:r>
              <a:rPr lang="ar-IQ" sz="4800" b="1" dirty="0" smtClean="0">
                <a:solidFill>
                  <a:srgbClr val="10100A"/>
                </a:solidFill>
              </a:rPr>
              <a:t>..</a:t>
            </a:r>
            <a:r>
              <a:rPr lang="ar-IQ" sz="4800" b="1" dirty="0">
                <a:solidFill>
                  <a:srgbClr val="10100A"/>
                </a:solidFill>
              </a:rPr>
              <a:t>وصول الخدمة بسهولة الى </a:t>
            </a:r>
            <a:r>
              <a:rPr lang="ar-IQ" sz="4800" b="1" dirty="0" smtClean="0">
                <a:solidFill>
                  <a:srgbClr val="10100A"/>
                </a:solidFill>
              </a:rPr>
              <a:t>الزبون.</a:t>
            </a:r>
          </a:p>
          <a:p>
            <a:pPr algn="r" rtl="1">
              <a:lnSpc>
                <a:spcPct val="90000"/>
              </a:lnSpc>
              <a:buNone/>
            </a:pPr>
            <a:endParaRPr lang="ar-IQ" sz="4800" b="1" dirty="0" smtClean="0">
              <a:solidFill>
                <a:srgbClr val="10100A"/>
              </a:solidFill>
            </a:endParaRPr>
          </a:p>
          <a:p>
            <a:pPr algn="r" rtl="1">
              <a:lnSpc>
                <a:spcPct val="90000"/>
              </a:lnSpc>
            </a:pPr>
            <a:endParaRPr lang="en-US" sz="2400" b="1" dirty="0">
              <a:solidFill>
                <a:srgbClr val="10100A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5984" y="428604"/>
            <a:ext cx="4357718" cy="785818"/>
          </a:xfrm>
          <a:prstGeom prst="rect">
            <a:avLst/>
          </a:prstGeom>
          <a:solidFill>
            <a:srgbClr val="7030A0"/>
          </a:solidFill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2400" b="1" dirty="0" smtClean="0"/>
              <a:t>ابعاد جودة الخدمة</a:t>
            </a:r>
          </a:p>
          <a:p>
            <a:pPr algn="ctr"/>
            <a:r>
              <a:rPr lang="ar-IQ" sz="2400" b="1" dirty="0" smtClean="0"/>
              <a:t>(التقني)</a:t>
            </a:r>
            <a:endParaRPr lang="ar-IQ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endParaRPr lang="en-US" b="1" dirty="0">
              <a:solidFill>
                <a:srgbClr val="10100A"/>
              </a:solidFill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600200"/>
            <a:ext cx="8472518" cy="4525963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r" rtl="1">
              <a:lnSpc>
                <a:spcPct val="90000"/>
              </a:lnSpc>
            </a:pPr>
            <a:r>
              <a:rPr lang="ar-IQ" sz="3600" b="1" dirty="0" smtClean="0">
                <a:solidFill>
                  <a:srgbClr val="FF0000"/>
                </a:solidFill>
              </a:rPr>
              <a:t>التفاعل </a:t>
            </a:r>
            <a:r>
              <a:rPr lang="ar-IQ" sz="3600" b="1" dirty="0" smtClean="0">
                <a:solidFill>
                  <a:srgbClr val="10100A"/>
                </a:solidFill>
              </a:rPr>
              <a:t>... القدرة على فهم </a:t>
            </a:r>
            <a:r>
              <a:rPr lang="ar-IQ" sz="3600" b="1" dirty="0" smtClean="0">
                <a:solidFill>
                  <a:srgbClr val="10100A"/>
                </a:solidFill>
              </a:rPr>
              <a:t>حاجات الزبون </a:t>
            </a:r>
            <a:r>
              <a:rPr lang="ar-IQ" sz="3600" b="1" dirty="0" smtClean="0">
                <a:solidFill>
                  <a:srgbClr val="10100A"/>
                </a:solidFill>
              </a:rPr>
              <a:t>والتي قد لا يدركها هو .</a:t>
            </a:r>
          </a:p>
          <a:p>
            <a:pPr algn="r" rtl="1">
              <a:lnSpc>
                <a:spcPct val="90000"/>
              </a:lnSpc>
            </a:pPr>
            <a:r>
              <a:rPr lang="ar-IQ" sz="3600" b="1" dirty="0" smtClean="0">
                <a:solidFill>
                  <a:srgbClr val="FF0000"/>
                </a:solidFill>
              </a:rPr>
              <a:t>الامان والثقة</a:t>
            </a:r>
            <a:r>
              <a:rPr lang="ar-IQ" sz="3600" b="1" dirty="0" smtClean="0">
                <a:solidFill>
                  <a:srgbClr val="10100A"/>
                </a:solidFill>
              </a:rPr>
              <a:t> ... اشعاره بالثقة والامان عند التعامل مع مقدم  الخدمة .</a:t>
            </a:r>
          </a:p>
          <a:p>
            <a:pPr>
              <a:lnSpc>
                <a:spcPct val="90000"/>
              </a:lnSpc>
            </a:pPr>
            <a:r>
              <a:rPr lang="ar-IQ" sz="3600" b="1" dirty="0" smtClean="0">
                <a:solidFill>
                  <a:srgbClr val="FF0000"/>
                </a:solidFill>
              </a:rPr>
              <a:t>العناية</a:t>
            </a:r>
            <a:r>
              <a:rPr lang="ar-IQ" sz="3600" b="1" dirty="0" smtClean="0">
                <a:solidFill>
                  <a:srgbClr val="10100A"/>
                </a:solidFill>
              </a:rPr>
              <a:t>... حسن الاستقبال و المعاملة الحسنة و اعطاء الشعور لكل لزبون بأنه الاكثر أهميه من بين الزبائن</a:t>
            </a:r>
          </a:p>
          <a:p>
            <a:pPr algn="r" rtl="1">
              <a:lnSpc>
                <a:spcPct val="90000"/>
              </a:lnSpc>
            </a:pPr>
            <a:endParaRPr lang="en-US" sz="3600" b="1" dirty="0">
              <a:solidFill>
                <a:srgbClr val="10100A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5984" y="428604"/>
            <a:ext cx="4357718" cy="785818"/>
          </a:xfrm>
          <a:prstGeom prst="rect">
            <a:avLst/>
          </a:prstGeom>
          <a:solidFill>
            <a:srgbClr val="7030A0"/>
          </a:solidFill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2400" b="1" dirty="0" smtClean="0"/>
              <a:t>ابعاد جودة الخدمة</a:t>
            </a:r>
          </a:p>
          <a:p>
            <a:pPr algn="ctr"/>
            <a:r>
              <a:rPr lang="ar-IQ" sz="2400" b="1" dirty="0" smtClean="0"/>
              <a:t>(السلوكي)</a:t>
            </a:r>
            <a:endParaRPr lang="ar-IQ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endParaRPr lang="en-US" b="1" dirty="0">
              <a:solidFill>
                <a:srgbClr val="10100A"/>
              </a:solidFill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600200"/>
            <a:ext cx="8472518" cy="4525963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Tx/>
              <a:buChar char="-"/>
              <a:defRPr/>
            </a:pPr>
            <a:r>
              <a:rPr lang="ar-IQ" sz="5400" b="1" dirty="0" smtClean="0"/>
              <a:t>الموقع الذي تقدم فية الخدمة </a:t>
            </a:r>
          </a:p>
          <a:p>
            <a:pPr>
              <a:lnSpc>
                <a:spcPct val="90000"/>
              </a:lnSpc>
              <a:buFontTx/>
              <a:buChar char="-"/>
              <a:defRPr/>
            </a:pPr>
            <a:r>
              <a:rPr lang="ar-IQ" sz="5400" b="1" dirty="0" smtClean="0"/>
              <a:t>ادوات الخدمة</a:t>
            </a:r>
          </a:p>
          <a:p>
            <a:pPr>
              <a:lnSpc>
                <a:spcPct val="90000"/>
              </a:lnSpc>
              <a:buFontTx/>
              <a:buChar char="-"/>
              <a:defRPr/>
            </a:pPr>
            <a:r>
              <a:rPr lang="ar-IQ" sz="5400" b="1" dirty="0" smtClean="0"/>
              <a:t>المظهر الخارجي لمقدمي الخدمة.</a:t>
            </a:r>
            <a:endParaRPr lang="ar-IQ" sz="5400" b="1" dirty="0"/>
          </a:p>
        </p:txBody>
      </p:sp>
      <p:sp>
        <p:nvSpPr>
          <p:cNvPr id="4" name="Rectangle 3"/>
          <p:cNvSpPr/>
          <p:nvPr/>
        </p:nvSpPr>
        <p:spPr>
          <a:xfrm>
            <a:off x="2285984" y="428604"/>
            <a:ext cx="4357718" cy="785818"/>
          </a:xfrm>
          <a:prstGeom prst="rect">
            <a:avLst/>
          </a:prstGeom>
          <a:solidFill>
            <a:srgbClr val="7030A0"/>
          </a:solidFill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2400" b="1" dirty="0" smtClean="0"/>
              <a:t>ابعاد جودة الخدمة</a:t>
            </a:r>
          </a:p>
          <a:p>
            <a:pPr algn="ctr"/>
            <a:r>
              <a:rPr lang="ar-IQ" sz="2400" b="1" dirty="0" smtClean="0"/>
              <a:t>(المادي)</a:t>
            </a:r>
            <a:endParaRPr lang="ar-IQ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ar-IQ" dirty="0" smtClean="0">
                <a:solidFill>
                  <a:srgbClr val="7B9899"/>
                </a:solidFill>
              </a:rPr>
              <a:t>كيف نحكم على جودة اي منتج( سلعة أو خدمة)؟؟؟؟؟؟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ar-IQ" sz="3600" b="1" dirty="0" smtClean="0"/>
              <a:t>عند استعمال اي منتج ...او استقبال اي خدمة  يتكون لدينا انطباع معين </a:t>
            </a:r>
            <a:r>
              <a:rPr lang="ar-IQ" sz="3600" b="1" dirty="0" smtClean="0"/>
              <a:t>عنه،  ملائم ، او غير ملائم</a:t>
            </a:r>
            <a:endParaRPr lang="ar-IQ" sz="3600" b="1" dirty="0" smtClean="0"/>
          </a:p>
          <a:p>
            <a:pPr eaLnBrk="1" hangingPunct="1">
              <a:buFont typeface="Wingdings 2" pitchFamily="18" charset="2"/>
              <a:buNone/>
            </a:pPr>
            <a:r>
              <a:rPr lang="ar-IQ" sz="3600" b="1" dirty="0" smtClean="0"/>
              <a:t>و هذا الانطباع تحكمه بالتاكيد خصائص نحتاج ان تتوفر فيهما يكونا ملائمين للاستخدام وهذه الخصائص يطلق عليها  :</a:t>
            </a:r>
          </a:p>
          <a:p>
            <a:pPr eaLnBrk="1" hangingPunct="1">
              <a:buFont typeface="Wingdings 2" pitchFamily="18" charset="2"/>
              <a:buNone/>
            </a:pPr>
            <a:r>
              <a:rPr lang="ar-IQ" sz="3600" b="1" u="sng" dirty="0" smtClean="0">
                <a:solidFill>
                  <a:srgbClr val="FF0000"/>
                </a:solidFill>
              </a:rPr>
              <a:t>”ابعاد  جودة السلعة أو الخدمة ”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ar-IQ" b="1" dirty="0" smtClean="0"/>
              <a:t/>
            </a:r>
            <a:br>
              <a:rPr lang="ar-IQ" b="1" dirty="0" smtClean="0"/>
            </a:br>
            <a:endParaRPr lang="en-US" b="1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>
              <a:lnSpc>
                <a:spcPct val="90000"/>
              </a:lnSpc>
              <a:buNone/>
            </a:pPr>
            <a:endParaRPr lang="ar-IQ" sz="4400" b="1" dirty="0" smtClean="0"/>
          </a:p>
          <a:p>
            <a:pPr algn="r" rtl="1">
              <a:lnSpc>
                <a:spcPct val="90000"/>
              </a:lnSpc>
              <a:buNone/>
            </a:pPr>
            <a:r>
              <a:rPr lang="ar-IQ" sz="4400" b="1" dirty="0" smtClean="0"/>
              <a:t>هل هناك اعتبارات اخرى في تصميم الخدمة برأيك؟؟؟</a:t>
            </a:r>
            <a:endParaRPr lang="en-US" sz="4400" b="1" dirty="0"/>
          </a:p>
        </p:txBody>
      </p:sp>
      <p:sp>
        <p:nvSpPr>
          <p:cNvPr id="5" name="Rectangle 4"/>
          <p:cNvSpPr/>
          <p:nvPr/>
        </p:nvSpPr>
        <p:spPr>
          <a:xfrm>
            <a:off x="2000232" y="357166"/>
            <a:ext cx="4200548" cy="914400"/>
          </a:xfrm>
          <a:prstGeom prst="rect">
            <a:avLst/>
          </a:prstGeom>
          <a:solidFill>
            <a:srgbClr val="7030A0"/>
          </a:solidFill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2400" b="1" dirty="0" smtClean="0"/>
              <a:t>ابعاد جودة  الخدمة </a:t>
            </a:r>
            <a:endParaRPr lang="ar-IQ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ar-IQ" sz="6600" b="1" dirty="0" smtClean="0">
                <a:solidFill>
                  <a:srgbClr val="FF0000"/>
                </a:solidFill>
              </a:rPr>
              <a:t>1- طبق هذه الاعتبارات عل خدمة تتعامل معها</a:t>
            </a:r>
          </a:p>
          <a:p>
            <a:pPr>
              <a:buNone/>
            </a:pPr>
            <a:r>
              <a:rPr lang="ar-IQ" sz="6600" b="1" dirty="0" smtClean="0">
                <a:solidFill>
                  <a:srgbClr val="FF0000"/>
                </a:solidFill>
              </a:rPr>
              <a:t>2- هل تجد ان هذه الاعتبارات بنفس الاهمية لجميع السلع.....</a:t>
            </a:r>
          </a:p>
          <a:p>
            <a:pPr>
              <a:buNone/>
            </a:pPr>
            <a:r>
              <a:rPr lang="ar-IQ" sz="6600" b="1" dirty="0" smtClean="0">
                <a:solidFill>
                  <a:srgbClr val="FF0000"/>
                </a:solidFill>
              </a:rPr>
              <a:t>كيف؟؟؟؟</a:t>
            </a:r>
          </a:p>
          <a:p>
            <a:pPr>
              <a:buNone/>
            </a:pPr>
            <a:r>
              <a:rPr lang="ar-IQ" sz="6600" b="1" dirty="0" smtClean="0">
                <a:solidFill>
                  <a:srgbClr val="FF0000"/>
                </a:solidFill>
              </a:rPr>
              <a:t>لماذا؟؟؟</a:t>
            </a:r>
          </a:p>
          <a:p>
            <a:endParaRPr lang="ar-IQ" sz="6600" b="1" dirty="0" smtClean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5984" y="285728"/>
            <a:ext cx="4429156" cy="857256"/>
          </a:xfrm>
          <a:prstGeom prst="rect">
            <a:avLst/>
          </a:prstGeom>
          <a:solidFill>
            <a:srgbClr val="7030A0"/>
          </a:solidFill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2800" b="1" dirty="0" smtClean="0"/>
              <a:t>ابعاد جودة  الخدمة </a:t>
            </a:r>
            <a:endParaRPr lang="ar-IQ" sz="2800" b="1" dirty="0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  <a:blipFill>
            <a:blip r:embed="rId2"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ar-IQ" sz="5400" b="1" dirty="0" smtClean="0"/>
              <a:t>بالاستفادة مما قرات عن جودة </a:t>
            </a:r>
            <a:r>
              <a:rPr lang="ar-IQ" sz="5400" b="1" smtClean="0"/>
              <a:t>الخدمة ......</a:t>
            </a:r>
            <a:endParaRPr lang="ar-IQ" sz="5400" b="1" dirty="0" smtClean="0"/>
          </a:p>
          <a:p>
            <a:r>
              <a:rPr lang="ar-IQ" sz="5400" b="1" dirty="0" smtClean="0"/>
              <a:t>حدد ابعادة الجودة للخدمات التالية:</a:t>
            </a:r>
          </a:p>
          <a:p>
            <a:r>
              <a:rPr lang="ar-IQ" sz="5400" b="1" dirty="0" smtClean="0"/>
              <a:t>1- الخدمة الصحية</a:t>
            </a:r>
          </a:p>
          <a:p>
            <a:r>
              <a:rPr lang="ar-IQ" sz="5400" b="1" dirty="0" smtClean="0"/>
              <a:t>2- الخدمة التعليمية الجامعية</a:t>
            </a:r>
          </a:p>
          <a:p>
            <a:r>
              <a:rPr lang="ar-IQ" sz="5400" b="1" dirty="0" smtClean="0"/>
              <a:t>3- الخدمة الفندقية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/>
          <a:lstStyle/>
          <a:p>
            <a:endParaRPr lang="ar-IQ" dirty="0"/>
          </a:p>
        </p:txBody>
      </p:sp>
      <p:sp>
        <p:nvSpPr>
          <p:cNvPr id="4" name="Rounded Rectangle 3"/>
          <p:cNvSpPr/>
          <p:nvPr/>
        </p:nvSpPr>
        <p:spPr>
          <a:xfrm>
            <a:off x="1071538" y="1785926"/>
            <a:ext cx="6858048" cy="4000528"/>
          </a:xfrm>
          <a:prstGeom prst="roundRect">
            <a:avLst/>
          </a:prstGeom>
          <a:solidFill>
            <a:schemeClr val="tx2">
              <a:lumMod val="50000"/>
            </a:schemeClr>
          </a:solidFill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4000" dirty="0" smtClean="0"/>
              <a:t>ابعاد جودة  السلعة</a:t>
            </a:r>
            <a:endParaRPr lang="ar-IQ" sz="4000" b="1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pic>
        <p:nvPicPr>
          <p:cNvPr id="4" name="Content Placeholder 3" descr="th (1)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357298"/>
            <a:ext cx="5643602" cy="4786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ar-IQ"/>
          </a:p>
        </p:txBody>
      </p:sp>
      <p:pic>
        <p:nvPicPr>
          <p:cNvPr id="43011" name="Content Placeholder 3" descr="c13480c5c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990600"/>
            <a:ext cx="9144000" cy="51816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ar-IQ" b="1" dirty="0" smtClean="0"/>
              <a:t/>
            </a:r>
            <a:br>
              <a:rPr lang="ar-IQ" b="1" dirty="0" smtClean="0"/>
            </a:br>
            <a:endParaRPr lang="en-US" b="1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>
              <a:lnSpc>
                <a:spcPct val="90000"/>
              </a:lnSpc>
            </a:pPr>
            <a:r>
              <a:rPr lang="ar-IQ" sz="4000" b="1" dirty="0" smtClean="0">
                <a:solidFill>
                  <a:srgbClr val="FF0000"/>
                </a:solidFill>
              </a:rPr>
              <a:t>الاداء</a:t>
            </a:r>
            <a:r>
              <a:rPr lang="ar-IQ" sz="4000" b="1" dirty="0" smtClean="0"/>
              <a:t>....  اي الخصائص </a:t>
            </a:r>
            <a:r>
              <a:rPr lang="ar-IQ" sz="4000" b="1" dirty="0"/>
              <a:t>التشغيلية </a:t>
            </a:r>
            <a:r>
              <a:rPr lang="ar-IQ" sz="4000" b="1" dirty="0" smtClean="0"/>
              <a:t>للمنتوج.. اي ان المنتوج يعمل وفق الهدف الذي انتج من اجله..</a:t>
            </a:r>
            <a:endParaRPr lang="ar-IQ" sz="4000" b="1" dirty="0"/>
          </a:p>
          <a:p>
            <a:pPr algn="r" rtl="1">
              <a:lnSpc>
                <a:spcPct val="90000"/>
              </a:lnSpc>
            </a:pPr>
            <a:r>
              <a:rPr lang="ar-IQ" sz="4000" b="1" dirty="0">
                <a:solidFill>
                  <a:srgbClr val="FF0000"/>
                </a:solidFill>
              </a:rPr>
              <a:t>المعولية (الاعتمادية)</a:t>
            </a:r>
            <a:r>
              <a:rPr lang="ar-IQ" sz="4000" b="1" dirty="0"/>
              <a:t>... اداء بدون عطل لفترة زمنية معينة</a:t>
            </a:r>
          </a:p>
          <a:p>
            <a:pPr algn="r" rtl="1">
              <a:lnSpc>
                <a:spcPct val="90000"/>
              </a:lnSpc>
            </a:pPr>
            <a:r>
              <a:rPr lang="ar-IQ" sz="4000" b="1" dirty="0">
                <a:solidFill>
                  <a:srgbClr val="FF0000"/>
                </a:solidFill>
              </a:rPr>
              <a:t>التطابق</a:t>
            </a:r>
            <a:r>
              <a:rPr lang="ar-IQ" sz="4000" b="1" dirty="0"/>
              <a:t>.... تماثل التصميم مع </a:t>
            </a:r>
            <a:r>
              <a:rPr lang="ar-IQ" sz="4000" b="1" dirty="0" smtClean="0"/>
              <a:t>المواصفات الفنية.</a:t>
            </a:r>
            <a:endParaRPr lang="ar-IQ" sz="4000" b="1" dirty="0"/>
          </a:p>
          <a:p>
            <a:pPr algn="r" rtl="1">
              <a:lnSpc>
                <a:spcPct val="90000"/>
              </a:lnSpc>
            </a:pPr>
            <a:r>
              <a:rPr lang="ar-IQ" sz="4000" b="1" dirty="0">
                <a:solidFill>
                  <a:srgbClr val="FF0000"/>
                </a:solidFill>
              </a:rPr>
              <a:t>المتانة</a:t>
            </a:r>
            <a:r>
              <a:rPr lang="ar-IQ" sz="4000" b="1" dirty="0"/>
              <a:t>....فترة استخدام المنتوج قبل </a:t>
            </a:r>
            <a:r>
              <a:rPr lang="ar-IQ" sz="4000" b="1" dirty="0" smtClean="0"/>
              <a:t>اندثاره.</a:t>
            </a:r>
          </a:p>
        </p:txBody>
      </p:sp>
      <p:sp>
        <p:nvSpPr>
          <p:cNvPr id="5" name="Rectangle 4"/>
          <p:cNvSpPr/>
          <p:nvPr/>
        </p:nvSpPr>
        <p:spPr>
          <a:xfrm>
            <a:off x="2000232" y="357166"/>
            <a:ext cx="4200548" cy="914400"/>
          </a:xfrm>
          <a:prstGeom prst="rect">
            <a:avLst/>
          </a:prstGeom>
          <a:solidFill>
            <a:srgbClr val="7030A0"/>
          </a:solidFill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2400" b="1" dirty="0" smtClean="0"/>
              <a:t>ابعاد جودة </a:t>
            </a:r>
            <a:r>
              <a:rPr lang="ar-IQ" sz="2400" b="1" dirty="0"/>
              <a:t> </a:t>
            </a:r>
            <a:r>
              <a:rPr lang="ar-IQ" sz="2400" b="1" dirty="0" smtClean="0"/>
              <a:t>السلعة </a:t>
            </a:r>
            <a:endParaRPr lang="ar-IQ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ar-IQ" b="1" dirty="0" smtClean="0"/>
              <a:t/>
            </a:r>
            <a:br>
              <a:rPr lang="ar-IQ" b="1" dirty="0" smtClean="0"/>
            </a:br>
            <a:endParaRPr lang="en-US" b="1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04351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>
              <a:lnSpc>
                <a:spcPct val="90000"/>
              </a:lnSpc>
            </a:pPr>
            <a:r>
              <a:rPr lang="ar-IQ" sz="4400" b="1" dirty="0" smtClean="0">
                <a:solidFill>
                  <a:srgbClr val="FF0000"/>
                </a:solidFill>
              </a:rPr>
              <a:t>امكانية الخدمة ( خدمات ما بعد البيع)</a:t>
            </a:r>
            <a:r>
              <a:rPr lang="ar-IQ" sz="4400" b="1" dirty="0" smtClean="0"/>
              <a:t>... سرعة و كفاءة توفير مستلزمات اصلاح المنتوج... او الاجابة على استفسارات </a:t>
            </a:r>
            <a:r>
              <a:rPr lang="ar-IQ" sz="4400" b="1" dirty="0" smtClean="0"/>
              <a:t>الزبون....توفر الادلة والكاتالوكات.</a:t>
            </a:r>
            <a:endParaRPr lang="ar-IQ" sz="4400" b="1" dirty="0" smtClean="0"/>
          </a:p>
          <a:p>
            <a:pPr algn="r" rtl="1">
              <a:lnSpc>
                <a:spcPct val="90000"/>
              </a:lnSpc>
            </a:pPr>
            <a:r>
              <a:rPr lang="ar-IQ" sz="4400" b="1" dirty="0" smtClean="0">
                <a:solidFill>
                  <a:srgbClr val="FF0000"/>
                </a:solidFill>
              </a:rPr>
              <a:t>الجمالية</a:t>
            </a:r>
            <a:r>
              <a:rPr lang="ar-IQ" sz="4400" b="1" dirty="0" smtClean="0"/>
              <a:t>.... (شكل المنتوج الخارجي ، المذاق ، اللون ، الرائحه ....الخ)</a:t>
            </a:r>
          </a:p>
          <a:p>
            <a:pPr algn="r" rtl="1">
              <a:lnSpc>
                <a:spcPct val="90000"/>
              </a:lnSpc>
            </a:pPr>
            <a:r>
              <a:rPr lang="ar-IQ" sz="4400" b="1" dirty="0" smtClean="0">
                <a:solidFill>
                  <a:srgbClr val="FF0000"/>
                </a:solidFill>
              </a:rPr>
              <a:t>الجودة المدركة</a:t>
            </a:r>
            <a:r>
              <a:rPr lang="ar-IQ" sz="4400" b="1" dirty="0" smtClean="0"/>
              <a:t> .... سمعة وشهرة العلامة التجاريه</a:t>
            </a:r>
            <a:endParaRPr lang="en-US" sz="4400" b="1" dirty="0"/>
          </a:p>
        </p:txBody>
      </p:sp>
      <p:sp>
        <p:nvSpPr>
          <p:cNvPr id="5" name="Rectangle 4"/>
          <p:cNvSpPr/>
          <p:nvPr/>
        </p:nvSpPr>
        <p:spPr>
          <a:xfrm>
            <a:off x="2000232" y="357166"/>
            <a:ext cx="4200548" cy="914400"/>
          </a:xfrm>
          <a:prstGeom prst="rect">
            <a:avLst/>
          </a:prstGeom>
          <a:solidFill>
            <a:srgbClr val="7030A0"/>
          </a:solidFill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2400" b="1" dirty="0" smtClean="0"/>
              <a:t>ابعاد جودة  السلعة </a:t>
            </a:r>
            <a:endParaRPr lang="ar-IQ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ar-IQ" sz="4400" b="1" dirty="0" smtClean="0"/>
              <a:t>سهولة الاستخدام</a:t>
            </a:r>
          </a:p>
          <a:p>
            <a:r>
              <a:rPr lang="ar-IQ" sz="4400" b="1" dirty="0" smtClean="0"/>
              <a:t>الكلفة</a:t>
            </a:r>
          </a:p>
          <a:p>
            <a:r>
              <a:rPr lang="ar-IQ" sz="4400" b="1" dirty="0" smtClean="0"/>
              <a:t>الاتاحية</a:t>
            </a:r>
          </a:p>
          <a:p>
            <a:r>
              <a:rPr lang="ar-IQ" sz="4400" b="1" dirty="0" smtClean="0"/>
              <a:t>خدمات متعددة</a:t>
            </a:r>
            <a:endParaRPr lang="ar-IQ" sz="4400" b="1" dirty="0"/>
          </a:p>
        </p:txBody>
      </p:sp>
      <p:sp>
        <p:nvSpPr>
          <p:cNvPr id="4" name="Rectangle 3"/>
          <p:cNvSpPr/>
          <p:nvPr/>
        </p:nvSpPr>
        <p:spPr>
          <a:xfrm>
            <a:off x="2285984" y="285728"/>
            <a:ext cx="4429156" cy="857256"/>
          </a:xfrm>
          <a:prstGeom prst="rect">
            <a:avLst/>
          </a:prstGeom>
          <a:solidFill>
            <a:srgbClr val="7030A0"/>
          </a:solidFill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2800" b="1" dirty="0" smtClean="0"/>
              <a:t>ابعاد جودة  السلعة </a:t>
            </a:r>
            <a:endParaRPr lang="ar-IQ" sz="2800" b="1" dirty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ar-IQ" b="1" dirty="0" smtClean="0"/>
              <a:t/>
            </a:r>
            <a:br>
              <a:rPr lang="ar-IQ" b="1" dirty="0" smtClean="0"/>
            </a:br>
            <a:endParaRPr lang="en-US" b="1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 rtl="1">
              <a:lnSpc>
                <a:spcPct val="90000"/>
              </a:lnSpc>
              <a:buNone/>
            </a:pPr>
            <a:r>
              <a:rPr lang="ar-IQ" sz="4400" b="1" dirty="0" smtClean="0"/>
              <a:t>هل هذه الاعتبارات بنفس الاهمية لكل السلع</a:t>
            </a:r>
            <a:r>
              <a:rPr lang="ar-IQ" sz="4400" b="1" dirty="0" smtClean="0"/>
              <a:t>؟؟</a:t>
            </a:r>
            <a:endParaRPr lang="ar-IQ" sz="4400" b="1" dirty="0" smtClean="0"/>
          </a:p>
        </p:txBody>
      </p:sp>
      <p:sp>
        <p:nvSpPr>
          <p:cNvPr id="5" name="Rectangle 4"/>
          <p:cNvSpPr/>
          <p:nvPr/>
        </p:nvSpPr>
        <p:spPr>
          <a:xfrm>
            <a:off x="2000232" y="357166"/>
            <a:ext cx="4200548" cy="914400"/>
          </a:xfrm>
          <a:prstGeom prst="rect">
            <a:avLst/>
          </a:prstGeom>
          <a:solidFill>
            <a:srgbClr val="7030A0"/>
          </a:solidFill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2400" b="1" dirty="0" smtClean="0"/>
              <a:t>ابعاد جودة  السلعة </a:t>
            </a:r>
            <a:endParaRPr lang="ar-IQ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478</Words>
  <Application>Microsoft Office PowerPoint</Application>
  <PresentationFormat>On-screen Show (4:3)</PresentationFormat>
  <Paragraphs>90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Slide 1</vt:lpstr>
      <vt:lpstr>كيف نحكم على جودة اي منتج( سلعة أو خدمة)؟؟؟؟؟؟</vt:lpstr>
      <vt:lpstr>Slide 3</vt:lpstr>
      <vt:lpstr>Slide 4</vt:lpstr>
      <vt:lpstr>Slide 5</vt:lpstr>
      <vt:lpstr> </vt:lpstr>
      <vt:lpstr> </vt:lpstr>
      <vt:lpstr>Slide 8</vt:lpstr>
      <vt:lpstr> </vt:lpstr>
      <vt:lpstr>Slide 10</vt:lpstr>
      <vt:lpstr>Slide 11</vt:lpstr>
      <vt:lpstr>Slide 12</vt:lpstr>
      <vt:lpstr>Slide 13</vt:lpstr>
      <vt:lpstr>مالفرق بين السلعة والخدمة</vt:lpstr>
      <vt:lpstr>Slide 15</vt:lpstr>
      <vt:lpstr>مكونات  الخدمة </vt:lpstr>
      <vt:lpstr>Slide 17</vt:lpstr>
      <vt:lpstr>Slide 18</vt:lpstr>
      <vt:lpstr>Slide 19</vt:lpstr>
      <vt:lpstr> </vt:lpstr>
      <vt:lpstr>Slide 21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DR.Ahmed Saker</dc:creator>
  <cp:lastModifiedBy>DR.Ahmed Saker</cp:lastModifiedBy>
  <cp:revision>7</cp:revision>
  <dcterms:created xsi:type="dcterms:W3CDTF">2014-11-26T06:28:29Z</dcterms:created>
  <dcterms:modified xsi:type="dcterms:W3CDTF">2015-03-07T18:15:11Z</dcterms:modified>
</cp:coreProperties>
</file>