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62" r:id="rId6"/>
    <p:sldId id="263" r:id="rId7"/>
    <p:sldId id="277" r:id="rId8"/>
    <p:sldId id="278" r:id="rId9"/>
    <p:sldId id="264" r:id="rId10"/>
    <p:sldId id="292" r:id="rId11"/>
    <p:sldId id="298" r:id="rId12"/>
    <p:sldId id="295" r:id="rId13"/>
    <p:sldId id="301" r:id="rId14"/>
    <p:sldId id="302" r:id="rId15"/>
    <p:sldId id="303" r:id="rId16"/>
    <p:sldId id="270" r:id="rId17"/>
    <p:sldId id="299" r:id="rId18"/>
    <p:sldId id="297" r:id="rId19"/>
    <p:sldId id="269" r:id="rId20"/>
    <p:sldId id="279" r:id="rId21"/>
    <p:sldId id="280" r:id="rId22"/>
    <p:sldId id="300" r:id="rId23"/>
    <p:sldId id="281" r:id="rId24"/>
    <p:sldId id="304" r:id="rId25"/>
    <p:sldId id="305" r:id="rId26"/>
    <p:sldId id="283" r:id="rId27"/>
    <p:sldId id="284" r:id="rId28"/>
    <p:sldId id="282" r:id="rId29"/>
    <p:sldId id="285" r:id="rId30"/>
    <p:sldId id="291" r:id="rId31"/>
    <p:sldId id="286" r:id="rId32"/>
    <p:sldId id="306" r:id="rId33"/>
    <p:sldId id="307" r:id="rId34"/>
    <p:sldId id="308" r:id="rId35"/>
    <p:sldId id="287" r:id="rId36"/>
    <p:sldId id="288" r:id="rId37"/>
    <p:sldId id="289" r:id="rId38"/>
    <p:sldId id="290" r:id="rId39"/>
  </p:sldIdLst>
  <p:sldSz cx="9144000" cy="6858000" type="screen4x3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 varScale="1">
        <p:scale>
          <a:sx n="63" d="100"/>
          <a:sy n="63" d="100"/>
        </p:scale>
        <p:origin x="-15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93453CE-F329-4539-8D44-425ABE2DB5C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ar-IQ"/>
        </a:p>
      </dgm:t>
    </dgm:pt>
    <dgm:pt modelId="{574DA46C-690B-4AA7-B25C-D61D04EFC56E}">
      <dgm:prSet phldrT="[Text]"/>
      <dgm:spPr/>
      <dgm:t>
        <a:bodyPr/>
        <a:lstStyle/>
        <a:p>
          <a:pPr rtl="1"/>
          <a:r>
            <a:rPr lang="ar-IQ" dirty="0" smtClean="0"/>
            <a:t>1- </a:t>
          </a:r>
          <a:r>
            <a:rPr lang="ar-IQ" b="1" dirty="0" smtClean="0"/>
            <a:t>الكمية التي المطلوبة من المخزون (حجم الطلب)</a:t>
          </a:r>
          <a:endParaRPr lang="ar-IQ" b="1" dirty="0"/>
        </a:p>
      </dgm:t>
    </dgm:pt>
    <dgm:pt modelId="{6FE02E7C-C38D-4E43-B519-DCDBE359C7B4}" type="parTrans" cxnId="{7F8DB8EF-E207-485D-9B21-320D96FA6E75}">
      <dgm:prSet/>
      <dgm:spPr/>
      <dgm:t>
        <a:bodyPr/>
        <a:lstStyle/>
        <a:p>
          <a:pPr rtl="1"/>
          <a:endParaRPr lang="ar-IQ"/>
        </a:p>
      </dgm:t>
    </dgm:pt>
    <dgm:pt modelId="{15216362-072D-4DAD-90C0-646100D45134}" type="sibTrans" cxnId="{7F8DB8EF-E207-485D-9B21-320D96FA6E75}">
      <dgm:prSet/>
      <dgm:spPr/>
      <dgm:t>
        <a:bodyPr/>
        <a:lstStyle/>
        <a:p>
          <a:pPr rtl="1"/>
          <a:endParaRPr lang="ar-IQ"/>
        </a:p>
      </dgm:t>
    </dgm:pt>
    <dgm:pt modelId="{5E962D99-72F1-4BF9-9CC3-893978B23CEF}">
      <dgm:prSet phldrT="[Text]" phldr="1"/>
      <dgm:spPr/>
      <dgm:t>
        <a:bodyPr/>
        <a:lstStyle/>
        <a:p>
          <a:pPr rtl="1"/>
          <a:endParaRPr lang="ar-IQ"/>
        </a:p>
      </dgm:t>
    </dgm:pt>
    <dgm:pt modelId="{DD4E8B8A-CD00-42BF-9D38-ECA1DEEBFCEE}" type="parTrans" cxnId="{4A7BA50D-6BEA-42E2-991B-8D90EF2D588D}">
      <dgm:prSet/>
      <dgm:spPr/>
      <dgm:t>
        <a:bodyPr/>
        <a:lstStyle/>
        <a:p>
          <a:pPr rtl="1"/>
          <a:endParaRPr lang="ar-IQ"/>
        </a:p>
      </dgm:t>
    </dgm:pt>
    <dgm:pt modelId="{42A69A8A-5097-4C16-88E4-D6CCE9F99DC3}" type="sibTrans" cxnId="{4A7BA50D-6BEA-42E2-991B-8D90EF2D588D}">
      <dgm:prSet/>
      <dgm:spPr/>
      <dgm:t>
        <a:bodyPr/>
        <a:lstStyle/>
        <a:p>
          <a:pPr rtl="1"/>
          <a:endParaRPr lang="ar-IQ"/>
        </a:p>
      </dgm:t>
    </dgm:pt>
    <dgm:pt modelId="{1175AF14-7672-4AE5-9FAE-95CF60DF2B48}">
      <dgm:prSet phldrT="[Text]"/>
      <dgm:spPr/>
      <dgm:t>
        <a:bodyPr/>
        <a:lstStyle/>
        <a:p>
          <a:pPr rtl="1"/>
          <a:r>
            <a:rPr lang="ar-IQ" dirty="0" smtClean="0"/>
            <a:t>2</a:t>
          </a:r>
          <a:r>
            <a:rPr lang="ar-IQ" b="1" dirty="0" smtClean="0"/>
            <a:t>- متى يتم القيام بالطلب ( توقيت الطلب)</a:t>
          </a:r>
          <a:endParaRPr lang="ar-IQ" b="1" dirty="0"/>
        </a:p>
      </dgm:t>
    </dgm:pt>
    <dgm:pt modelId="{8F43512E-8282-4F76-A0C6-A9256F15F7A7}" type="parTrans" cxnId="{34076BC1-D12E-461E-A7FA-980D3DC4CF2E}">
      <dgm:prSet/>
      <dgm:spPr/>
      <dgm:t>
        <a:bodyPr/>
        <a:lstStyle/>
        <a:p>
          <a:pPr rtl="1"/>
          <a:endParaRPr lang="ar-IQ"/>
        </a:p>
      </dgm:t>
    </dgm:pt>
    <dgm:pt modelId="{D698B1A0-51A6-4D87-9E47-09E8DFA45357}" type="sibTrans" cxnId="{34076BC1-D12E-461E-A7FA-980D3DC4CF2E}">
      <dgm:prSet/>
      <dgm:spPr/>
      <dgm:t>
        <a:bodyPr/>
        <a:lstStyle/>
        <a:p>
          <a:pPr rtl="1"/>
          <a:endParaRPr lang="ar-IQ"/>
        </a:p>
      </dgm:t>
    </dgm:pt>
    <dgm:pt modelId="{FDC02379-8316-4713-A181-17B28429759C}">
      <dgm:prSet phldrT="[Text]" phldr="1"/>
      <dgm:spPr/>
      <dgm:t>
        <a:bodyPr/>
        <a:lstStyle/>
        <a:p>
          <a:pPr rtl="1"/>
          <a:endParaRPr lang="ar-IQ"/>
        </a:p>
      </dgm:t>
    </dgm:pt>
    <dgm:pt modelId="{DC33CE4C-4B96-4A3E-A82A-841ADA32B0DB}" type="parTrans" cxnId="{C4D4F39F-87AF-4816-A65A-C91B5F9280D4}">
      <dgm:prSet/>
      <dgm:spPr/>
      <dgm:t>
        <a:bodyPr/>
        <a:lstStyle/>
        <a:p>
          <a:pPr rtl="1"/>
          <a:endParaRPr lang="ar-IQ"/>
        </a:p>
      </dgm:t>
    </dgm:pt>
    <dgm:pt modelId="{25F3436E-CD4C-426E-A34D-6D6616164EC6}" type="sibTrans" cxnId="{C4D4F39F-87AF-4816-A65A-C91B5F9280D4}">
      <dgm:prSet/>
      <dgm:spPr/>
      <dgm:t>
        <a:bodyPr/>
        <a:lstStyle/>
        <a:p>
          <a:pPr rtl="1"/>
          <a:endParaRPr lang="ar-IQ"/>
        </a:p>
      </dgm:t>
    </dgm:pt>
    <dgm:pt modelId="{75041F87-926C-46E8-9B46-42485CDE038F}" type="pres">
      <dgm:prSet presAssocID="{C93453CE-F329-4539-8D44-425ABE2DB5C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pPr rtl="1"/>
          <a:endParaRPr lang="ar-IQ"/>
        </a:p>
      </dgm:t>
    </dgm:pt>
    <dgm:pt modelId="{21C6FD25-EE1A-4A5C-A852-5607ABB83F69}" type="pres">
      <dgm:prSet presAssocID="{574DA46C-690B-4AA7-B25C-D61D04EFC56E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ar-IQ"/>
        </a:p>
      </dgm:t>
    </dgm:pt>
    <dgm:pt modelId="{80EEAE4A-3357-4037-915B-872C43764ACC}" type="pres">
      <dgm:prSet presAssocID="{574DA46C-690B-4AA7-B25C-D61D04EFC56E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pPr rtl="1"/>
          <a:endParaRPr lang="ar-IQ"/>
        </a:p>
      </dgm:t>
    </dgm:pt>
    <dgm:pt modelId="{5754507F-2BAB-4823-933A-01BB8C8F7ACD}" type="pres">
      <dgm:prSet presAssocID="{1175AF14-7672-4AE5-9FAE-95CF60DF2B48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ar-IQ"/>
        </a:p>
      </dgm:t>
    </dgm:pt>
    <dgm:pt modelId="{09C1573D-2465-41BB-B037-C66C05C13A66}" type="pres">
      <dgm:prSet presAssocID="{1175AF14-7672-4AE5-9FAE-95CF60DF2B48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pPr rtl="1"/>
          <a:endParaRPr lang="ar-IQ"/>
        </a:p>
      </dgm:t>
    </dgm:pt>
  </dgm:ptLst>
  <dgm:cxnLst>
    <dgm:cxn modelId="{6D8AC0D0-05F9-4B67-9AE4-E19D41F55771}" type="presOf" srcId="{C93453CE-F329-4539-8D44-425ABE2DB5CD}" destId="{75041F87-926C-46E8-9B46-42485CDE038F}" srcOrd="0" destOrd="0" presId="urn:microsoft.com/office/officeart/2005/8/layout/vList2"/>
    <dgm:cxn modelId="{5B756466-8D3F-47C6-BA9B-7D2CD0198326}" type="presOf" srcId="{574DA46C-690B-4AA7-B25C-D61D04EFC56E}" destId="{21C6FD25-EE1A-4A5C-A852-5607ABB83F69}" srcOrd="0" destOrd="0" presId="urn:microsoft.com/office/officeart/2005/8/layout/vList2"/>
    <dgm:cxn modelId="{4A7BA50D-6BEA-42E2-991B-8D90EF2D588D}" srcId="{574DA46C-690B-4AA7-B25C-D61D04EFC56E}" destId="{5E962D99-72F1-4BF9-9CC3-893978B23CEF}" srcOrd="0" destOrd="0" parTransId="{DD4E8B8A-CD00-42BF-9D38-ECA1DEEBFCEE}" sibTransId="{42A69A8A-5097-4C16-88E4-D6CCE9F99DC3}"/>
    <dgm:cxn modelId="{34076BC1-D12E-461E-A7FA-980D3DC4CF2E}" srcId="{C93453CE-F329-4539-8D44-425ABE2DB5CD}" destId="{1175AF14-7672-4AE5-9FAE-95CF60DF2B48}" srcOrd="1" destOrd="0" parTransId="{8F43512E-8282-4F76-A0C6-A9256F15F7A7}" sibTransId="{D698B1A0-51A6-4D87-9E47-09E8DFA45357}"/>
    <dgm:cxn modelId="{2CD2B2FF-89B9-447A-A900-15628556CBD4}" type="presOf" srcId="{1175AF14-7672-4AE5-9FAE-95CF60DF2B48}" destId="{5754507F-2BAB-4823-933A-01BB8C8F7ACD}" srcOrd="0" destOrd="0" presId="urn:microsoft.com/office/officeart/2005/8/layout/vList2"/>
    <dgm:cxn modelId="{98D28437-4760-4158-8806-338D74D2E549}" type="presOf" srcId="{5E962D99-72F1-4BF9-9CC3-893978B23CEF}" destId="{80EEAE4A-3357-4037-915B-872C43764ACC}" srcOrd="0" destOrd="0" presId="urn:microsoft.com/office/officeart/2005/8/layout/vList2"/>
    <dgm:cxn modelId="{E6133548-44F6-43D2-93B6-0FBB9322ACB5}" type="presOf" srcId="{FDC02379-8316-4713-A181-17B28429759C}" destId="{09C1573D-2465-41BB-B037-C66C05C13A66}" srcOrd="0" destOrd="0" presId="urn:microsoft.com/office/officeart/2005/8/layout/vList2"/>
    <dgm:cxn modelId="{C4D4F39F-87AF-4816-A65A-C91B5F9280D4}" srcId="{1175AF14-7672-4AE5-9FAE-95CF60DF2B48}" destId="{FDC02379-8316-4713-A181-17B28429759C}" srcOrd="0" destOrd="0" parTransId="{DC33CE4C-4B96-4A3E-A82A-841ADA32B0DB}" sibTransId="{25F3436E-CD4C-426E-A34D-6D6616164EC6}"/>
    <dgm:cxn modelId="{7F8DB8EF-E207-485D-9B21-320D96FA6E75}" srcId="{C93453CE-F329-4539-8D44-425ABE2DB5CD}" destId="{574DA46C-690B-4AA7-B25C-D61D04EFC56E}" srcOrd="0" destOrd="0" parTransId="{6FE02E7C-C38D-4E43-B519-DCDBE359C7B4}" sibTransId="{15216362-072D-4DAD-90C0-646100D45134}"/>
    <dgm:cxn modelId="{81BE6015-D3BB-42DB-A04B-4DFD748C44DE}" type="presParOf" srcId="{75041F87-926C-46E8-9B46-42485CDE038F}" destId="{21C6FD25-EE1A-4A5C-A852-5607ABB83F69}" srcOrd="0" destOrd="0" presId="urn:microsoft.com/office/officeart/2005/8/layout/vList2"/>
    <dgm:cxn modelId="{409A7373-7A8E-4369-8681-E501827BAC5A}" type="presParOf" srcId="{75041F87-926C-46E8-9B46-42485CDE038F}" destId="{80EEAE4A-3357-4037-915B-872C43764ACC}" srcOrd="1" destOrd="0" presId="urn:microsoft.com/office/officeart/2005/8/layout/vList2"/>
    <dgm:cxn modelId="{984B2C5A-1937-4819-A081-825D3434D87D}" type="presParOf" srcId="{75041F87-926C-46E8-9B46-42485CDE038F}" destId="{5754507F-2BAB-4823-933A-01BB8C8F7ACD}" srcOrd="2" destOrd="0" presId="urn:microsoft.com/office/officeart/2005/8/layout/vList2"/>
    <dgm:cxn modelId="{CE575F51-2745-4D89-942C-A13FA2F7B4B0}" type="presParOf" srcId="{75041F87-926C-46E8-9B46-42485CDE038F}" destId="{09C1573D-2465-41BB-B037-C66C05C13A66}" srcOrd="3" destOrd="0" presId="urn:microsoft.com/office/officeart/2005/8/layout/vList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1A7C5C2-EA32-4E16-8142-BD49BAC9D704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ar-IQ"/>
        </a:p>
      </dgm:t>
    </dgm:pt>
    <dgm:pt modelId="{8536A0A5-CD28-4BA1-9041-B25D7C16B690}">
      <dgm:prSet phldrT="[Text]"/>
      <dgm:spPr/>
      <dgm:t>
        <a:bodyPr/>
        <a:lstStyle/>
        <a:p>
          <a:pPr rtl="1"/>
          <a:r>
            <a:rPr lang="ar-IQ" dirty="0" smtClean="0"/>
            <a:t>ادارة المخزون</a:t>
          </a:r>
          <a:endParaRPr lang="ar-IQ" dirty="0"/>
        </a:p>
      </dgm:t>
    </dgm:pt>
    <dgm:pt modelId="{927BA96E-A020-405B-9FDB-ABE669F7D2DE}" type="parTrans" cxnId="{55CD027F-1E67-4E79-9A8E-814C8C3586D1}">
      <dgm:prSet/>
      <dgm:spPr/>
      <dgm:t>
        <a:bodyPr/>
        <a:lstStyle/>
        <a:p>
          <a:pPr rtl="1"/>
          <a:endParaRPr lang="ar-IQ"/>
        </a:p>
      </dgm:t>
    </dgm:pt>
    <dgm:pt modelId="{40A61B2D-CE8A-4845-B69C-0E506BF3DF8F}" type="sibTrans" cxnId="{55CD027F-1E67-4E79-9A8E-814C8C3586D1}">
      <dgm:prSet/>
      <dgm:spPr/>
      <dgm:t>
        <a:bodyPr/>
        <a:lstStyle/>
        <a:p>
          <a:pPr rtl="1"/>
          <a:endParaRPr lang="ar-IQ"/>
        </a:p>
      </dgm:t>
    </dgm:pt>
    <dgm:pt modelId="{67CDD382-2A8E-4A1F-8363-8F5D1B27B4C9}">
      <dgm:prSet phldrT="[Text]"/>
      <dgm:spPr/>
      <dgm:t>
        <a:bodyPr/>
        <a:lstStyle/>
        <a:p>
          <a:pPr rtl="1"/>
          <a:r>
            <a:rPr lang="ar-IQ" dirty="0" smtClean="0"/>
            <a:t>توقيت الطلب</a:t>
          </a:r>
          <a:endParaRPr lang="ar-IQ" dirty="0"/>
        </a:p>
      </dgm:t>
    </dgm:pt>
    <dgm:pt modelId="{C7B06060-C489-4711-BFFD-57BD2168DB6A}" type="parTrans" cxnId="{9A5A4C42-1CDB-4EDA-B493-C6456DD17E63}">
      <dgm:prSet/>
      <dgm:spPr/>
      <dgm:t>
        <a:bodyPr/>
        <a:lstStyle/>
        <a:p>
          <a:pPr rtl="1"/>
          <a:endParaRPr lang="ar-IQ"/>
        </a:p>
      </dgm:t>
    </dgm:pt>
    <dgm:pt modelId="{7D6D3D81-6EC1-468C-8CFE-DC76349B8EC9}" type="sibTrans" cxnId="{9A5A4C42-1CDB-4EDA-B493-C6456DD17E63}">
      <dgm:prSet/>
      <dgm:spPr/>
      <dgm:t>
        <a:bodyPr/>
        <a:lstStyle/>
        <a:p>
          <a:pPr rtl="1"/>
          <a:endParaRPr lang="ar-IQ"/>
        </a:p>
      </dgm:t>
    </dgm:pt>
    <dgm:pt modelId="{E97AB669-D388-4A6D-909F-38F23EE7A763}">
      <dgm:prSet phldrT="[Text]"/>
      <dgm:spPr/>
      <dgm:t>
        <a:bodyPr/>
        <a:lstStyle/>
        <a:p>
          <a:pPr rtl="1"/>
          <a:r>
            <a:rPr lang="ar-IQ" dirty="0" smtClean="0"/>
            <a:t>حجم الطلب من المخزون</a:t>
          </a:r>
          <a:endParaRPr lang="ar-IQ" dirty="0"/>
        </a:p>
      </dgm:t>
    </dgm:pt>
    <dgm:pt modelId="{F785D2D3-2EB3-4FE5-A153-C9D6A5A0CB6E}" type="parTrans" cxnId="{4C7C8A77-ECD3-43B5-B565-BF256E7519DA}">
      <dgm:prSet/>
      <dgm:spPr/>
      <dgm:t>
        <a:bodyPr/>
        <a:lstStyle/>
        <a:p>
          <a:pPr rtl="1"/>
          <a:endParaRPr lang="ar-IQ"/>
        </a:p>
      </dgm:t>
    </dgm:pt>
    <dgm:pt modelId="{FC9A2ECD-E145-4B09-8302-72C55A575929}" type="sibTrans" cxnId="{4C7C8A77-ECD3-43B5-B565-BF256E7519DA}">
      <dgm:prSet/>
      <dgm:spPr/>
      <dgm:t>
        <a:bodyPr/>
        <a:lstStyle/>
        <a:p>
          <a:pPr rtl="1"/>
          <a:endParaRPr lang="ar-IQ"/>
        </a:p>
      </dgm:t>
    </dgm:pt>
    <dgm:pt modelId="{5ED88045-3856-4916-A57A-D3539B61FA7D}" type="pres">
      <dgm:prSet presAssocID="{81A7C5C2-EA32-4E16-8142-BD49BAC9D704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pPr rtl="1"/>
          <a:endParaRPr lang="ar-IQ"/>
        </a:p>
      </dgm:t>
    </dgm:pt>
    <dgm:pt modelId="{D88C9958-3376-4F61-BCDE-B58928BECF63}" type="pres">
      <dgm:prSet presAssocID="{8536A0A5-CD28-4BA1-9041-B25D7C16B690}" presName="hierRoot1" presStyleCnt="0"/>
      <dgm:spPr/>
    </dgm:pt>
    <dgm:pt modelId="{1FAB377F-B8D8-4DD0-90AE-7927DAFC0192}" type="pres">
      <dgm:prSet presAssocID="{8536A0A5-CD28-4BA1-9041-B25D7C16B690}" presName="composite" presStyleCnt="0"/>
      <dgm:spPr/>
    </dgm:pt>
    <dgm:pt modelId="{A7522970-471C-4F03-951A-3B67428F1446}" type="pres">
      <dgm:prSet presAssocID="{8536A0A5-CD28-4BA1-9041-B25D7C16B690}" presName="background" presStyleLbl="node0" presStyleIdx="0" presStyleCnt="1"/>
      <dgm:spPr/>
    </dgm:pt>
    <dgm:pt modelId="{DEB8E73A-7CF4-42A4-9B3C-EE7A9973D487}" type="pres">
      <dgm:prSet presAssocID="{8536A0A5-CD28-4BA1-9041-B25D7C16B690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pPr rtl="1"/>
          <a:endParaRPr lang="ar-IQ"/>
        </a:p>
      </dgm:t>
    </dgm:pt>
    <dgm:pt modelId="{C5F4EBA0-6DA6-41D7-8FFA-1E6D2A84C7E2}" type="pres">
      <dgm:prSet presAssocID="{8536A0A5-CD28-4BA1-9041-B25D7C16B690}" presName="hierChild2" presStyleCnt="0"/>
      <dgm:spPr/>
    </dgm:pt>
    <dgm:pt modelId="{B08EE75C-4A1C-4624-9E3E-CDB1C2DC41D4}" type="pres">
      <dgm:prSet presAssocID="{C7B06060-C489-4711-BFFD-57BD2168DB6A}" presName="Name10" presStyleLbl="parChTrans1D2" presStyleIdx="0" presStyleCnt="2"/>
      <dgm:spPr/>
      <dgm:t>
        <a:bodyPr/>
        <a:lstStyle/>
        <a:p>
          <a:pPr rtl="1"/>
          <a:endParaRPr lang="ar-IQ"/>
        </a:p>
      </dgm:t>
    </dgm:pt>
    <dgm:pt modelId="{15603B9D-4D4D-4CEF-A6BC-D4B6E23EDCF9}" type="pres">
      <dgm:prSet presAssocID="{67CDD382-2A8E-4A1F-8363-8F5D1B27B4C9}" presName="hierRoot2" presStyleCnt="0"/>
      <dgm:spPr/>
    </dgm:pt>
    <dgm:pt modelId="{33DC07D0-0E31-41A3-A13F-7BE54C40ECCC}" type="pres">
      <dgm:prSet presAssocID="{67CDD382-2A8E-4A1F-8363-8F5D1B27B4C9}" presName="composite2" presStyleCnt="0"/>
      <dgm:spPr/>
    </dgm:pt>
    <dgm:pt modelId="{20709410-C21E-4C06-A265-9099506D6A6D}" type="pres">
      <dgm:prSet presAssocID="{67CDD382-2A8E-4A1F-8363-8F5D1B27B4C9}" presName="background2" presStyleLbl="node2" presStyleIdx="0" presStyleCnt="2"/>
      <dgm:spPr/>
    </dgm:pt>
    <dgm:pt modelId="{FBA1D1D8-D508-4642-A623-02431FE7C201}" type="pres">
      <dgm:prSet presAssocID="{67CDD382-2A8E-4A1F-8363-8F5D1B27B4C9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pPr rtl="1"/>
          <a:endParaRPr lang="ar-IQ"/>
        </a:p>
      </dgm:t>
    </dgm:pt>
    <dgm:pt modelId="{B9362304-67F4-42C8-B5D5-48F416CC8384}" type="pres">
      <dgm:prSet presAssocID="{67CDD382-2A8E-4A1F-8363-8F5D1B27B4C9}" presName="hierChild3" presStyleCnt="0"/>
      <dgm:spPr/>
    </dgm:pt>
    <dgm:pt modelId="{DBB310AC-0ABF-43EA-B348-DB9461CB28F6}" type="pres">
      <dgm:prSet presAssocID="{F785D2D3-2EB3-4FE5-A153-C9D6A5A0CB6E}" presName="Name10" presStyleLbl="parChTrans1D2" presStyleIdx="1" presStyleCnt="2"/>
      <dgm:spPr/>
      <dgm:t>
        <a:bodyPr/>
        <a:lstStyle/>
        <a:p>
          <a:pPr rtl="1"/>
          <a:endParaRPr lang="ar-IQ"/>
        </a:p>
      </dgm:t>
    </dgm:pt>
    <dgm:pt modelId="{574CD568-4325-4EFA-BFA3-0D6EAB524797}" type="pres">
      <dgm:prSet presAssocID="{E97AB669-D388-4A6D-909F-38F23EE7A763}" presName="hierRoot2" presStyleCnt="0"/>
      <dgm:spPr/>
    </dgm:pt>
    <dgm:pt modelId="{F3557422-5A71-4AD5-9055-1E83784ECBB8}" type="pres">
      <dgm:prSet presAssocID="{E97AB669-D388-4A6D-909F-38F23EE7A763}" presName="composite2" presStyleCnt="0"/>
      <dgm:spPr/>
    </dgm:pt>
    <dgm:pt modelId="{95DFB212-1E0F-474F-BC33-BF34A2ABED79}" type="pres">
      <dgm:prSet presAssocID="{E97AB669-D388-4A6D-909F-38F23EE7A763}" presName="background2" presStyleLbl="node2" presStyleIdx="1" presStyleCnt="2"/>
      <dgm:spPr/>
    </dgm:pt>
    <dgm:pt modelId="{815AD8F7-4CB4-4152-8C62-167E2DBD2787}" type="pres">
      <dgm:prSet presAssocID="{E97AB669-D388-4A6D-909F-38F23EE7A763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pPr rtl="1"/>
          <a:endParaRPr lang="ar-IQ"/>
        </a:p>
      </dgm:t>
    </dgm:pt>
    <dgm:pt modelId="{050F07CD-2EAF-493C-B132-482EA04FB4B3}" type="pres">
      <dgm:prSet presAssocID="{E97AB669-D388-4A6D-909F-38F23EE7A763}" presName="hierChild3" presStyleCnt="0"/>
      <dgm:spPr/>
    </dgm:pt>
  </dgm:ptLst>
  <dgm:cxnLst>
    <dgm:cxn modelId="{15088222-38D0-4C8A-8DF6-337BEE9EC2F4}" type="presOf" srcId="{67CDD382-2A8E-4A1F-8363-8F5D1B27B4C9}" destId="{FBA1D1D8-D508-4642-A623-02431FE7C201}" srcOrd="0" destOrd="0" presId="urn:microsoft.com/office/officeart/2005/8/layout/hierarchy1"/>
    <dgm:cxn modelId="{2DD92F2E-1339-411D-A048-0F45A6A37FD3}" type="presOf" srcId="{E97AB669-D388-4A6D-909F-38F23EE7A763}" destId="{815AD8F7-4CB4-4152-8C62-167E2DBD2787}" srcOrd="0" destOrd="0" presId="urn:microsoft.com/office/officeart/2005/8/layout/hierarchy1"/>
    <dgm:cxn modelId="{7BF0553D-4CD0-472B-B8AB-5D53A4EC8024}" type="presOf" srcId="{F785D2D3-2EB3-4FE5-A153-C9D6A5A0CB6E}" destId="{DBB310AC-0ABF-43EA-B348-DB9461CB28F6}" srcOrd="0" destOrd="0" presId="urn:microsoft.com/office/officeart/2005/8/layout/hierarchy1"/>
    <dgm:cxn modelId="{4C7C8A77-ECD3-43B5-B565-BF256E7519DA}" srcId="{8536A0A5-CD28-4BA1-9041-B25D7C16B690}" destId="{E97AB669-D388-4A6D-909F-38F23EE7A763}" srcOrd="1" destOrd="0" parTransId="{F785D2D3-2EB3-4FE5-A153-C9D6A5A0CB6E}" sibTransId="{FC9A2ECD-E145-4B09-8302-72C55A575929}"/>
    <dgm:cxn modelId="{D3B32079-C900-4724-A52C-ACF7206F31E9}" type="presOf" srcId="{81A7C5C2-EA32-4E16-8142-BD49BAC9D704}" destId="{5ED88045-3856-4916-A57A-D3539B61FA7D}" srcOrd="0" destOrd="0" presId="urn:microsoft.com/office/officeart/2005/8/layout/hierarchy1"/>
    <dgm:cxn modelId="{07F6C697-A641-48C6-8E0E-0D3090A18BD2}" type="presOf" srcId="{8536A0A5-CD28-4BA1-9041-B25D7C16B690}" destId="{DEB8E73A-7CF4-42A4-9B3C-EE7A9973D487}" srcOrd="0" destOrd="0" presId="urn:microsoft.com/office/officeart/2005/8/layout/hierarchy1"/>
    <dgm:cxn modelId="{EEB7CB52-A454-4E66-8EA4-100924A634FF}" type="presOf" srcId="{C7B06060-C489-4711-BFFD-57BD2168DB6A}" destId="{B08EE75C-4A1C-4624-9E3E-CDB1C2DC41D4}" srcOrd="0" destOrd="0" presId="urn:microsoft.com/office/officeart/2005/8/layout/hierarchy1"/>
    <dgm:cxn modelId="{55CD027F-1E67-4E79-9A8E-814C8C3586D1}" srcId="{81A7C5C2-EA32-4E16-8142-BD49BAC9D704}" destId="{8536A0A5-CD28-4BA1-9041-B25D7C16B690}" srcOrd="0" destOrd="0" parTransId="{927BA96E-A020-405B-9FDB-ABE669F7D2DE}" sibTransId="{40A61B2D-CE8A-4845-B69C-0E506BF3DF8F}"/>
    <dgm:cxn modelId="{9A5A4C42-1CDB-4EDA-B493-C6456DD17E63}" srcId="{8536A0A5-CD28-4BA1-9041-B25D7C16B690}" destId="{67CDD382-2A8E-4A1F-8363-8F5D1B27B4C9}" srcOrd="0" destOrd="0" parTransId="{C7B06060-C489-4711-BFFD-57BD2168DB6A}" sibTransId="{7D6D3D81-6EC1-468C-8CFE-DC76349B8EC9}"/>
    <dgm:cxn modelId="{AD872A0D-2FC3-4B33-AE70-AA18C2CA481F}" type="presParOf" srcId="{5ED88045-3856-4916-A57A-D3539B61FA7D}" destId="{D88C9958-3376-4F61-BCDE-B58928BECF63}" srcOrd="0" destOrd="0" presId="urn:microsoft.com/office/officeart/2005/8/layout/hierarchy1"/>
    <dgm:cxn modelId="{7983BD52-D7E4-42CE-ABEB-1447C7D54EE9}" type="presParOf" srcId="{D88C9958-3376-4F61-BCDE-B58928BECF63}" destId="{1FAB377F-B8D8-4DD0-90AE-7927DAFC0192}" srcOrd="0" destOrd="0" presId="urn:microsoft.com/office/officeart/2005/8/layout/hierarchy1"/>
    <dgm:cxn modelId="{38CBB4ED-4A56-44DE-9DC1-799165B7A973}" type="presParOf" srcId="{1FAB377F-B8D8-4DD0-90AE-7927DAFC0192}" destId="{A7522970-471C-4F03-951A-3B67428F1446}" srcOrd="0" destOrd="0" presId="urn:microsoft.com/office/officeart/2005/8/layout/hierarchy1"/>
    <dgm:cxn modelId="{F11B4F4B-8313-4410-9662-3797C390A450}" type="presParOf" srcId="{1FAB377F-B8D8-4DD0-90AE-7927DAFC0192}" destId="{DEB8E73A-7CF4-42A4-9B3C-EE7A9973D487}" srcOrd="1" destOrd="0" presId="urn:microsoft.com/office/officeart/2005/8/layout/hierarchy1"/>
    <dgm:cxn modelId="{A5663E00-091C-4504-9ED0-24C14EF70134}" type="presParOf" srcId="{D88C9958-3376-4F61-BCDE-B58928BECF63}" destId="{C5F4EBA0-6DA6-41D7-8FFA-1E6D2A84C7E2}" srcOrd="1" destOrd="0" presId="urn:microsoft.com/office/officeart/2005/8/layout/hierarchy1"/>
    <dgm:cxn modelId="{97914408-1097-4A09-B75A-851B8D0907D5}" type="presParOf" srcId="{C5F4EBA0-6DA6-41D7-8FFA-1E6D2A84C7E2}" destId="{B08EE75C-4A1C-4624-9E3E-CDB1C2DC41D4}" srcOrd="0" destOrd="0" presId="urn:microsoft.com/office/officeart/2005/8/layout/hierarchy1"/>
    <dgm:cxn modelId="{EF5DA207-FC06-48BF-B16F-915914103343}" type="presParOf" srcId="{C5F4EBA0-6DA6-41D7-8FFA-1E6D2A84C7E2}" destId="{15603B9D-4D4D-4CEF-A6BC-D4B6E23EDCF9}" srcOrd="1" destOrd="0" presId="urn:microsoft.com/office/officeart/2005/8/layout/hierarchy1"/>
    <dgm:cxn modelId="{F873DDCA-A079-44D2-BB09-EC54BBBFD49C}" type="presParOf" srcId="{15603B9D-4D4D-4CEF-A6BC-D4B6E23EDCF9}" destId="{33DC07D0-0E31-41A3-A13F-7BE54C40ECCC}" srcOrd="0" destOrd="0" presId="urn:microsoft.com/office/officeart/2005/8/layout/hierarchy1"/>
    <dgm:cxn modelId="{06F3723E-3BDB-4706-B105-55CBA2ECC1BC}" type="presParOf" srcId="{33DC07D0-0E31-41A3-A13F-7BE54C40ECCC}" destId="{20709410-C21E-4C06-A265-9099506D6A6D}" srcOrd="0" destOrd="0" presId="urn:microsoft.com/office/officeart/2005/8/layout/hierarchy1"/>
    <dgm:cxn modelId="{7A65B7A2-94BE-46AA-AF70-2C3B3F0BB597}" type="presParOf" srcId="{33DC07D0-0E31-41A3-A13F-7BE54C40ECCC}" destId="{FBA1D1D8-D508-4642-A623-02431FE7C201}" srcOrd="1" destOrd="0" presId="urn:microsoft.com/office/officeart/2005/8/layout/hierarchy1"/>
    <dgm:cxn modelId="{C11BBE40-513A-41C2-B246-42B5D015BFCF}" type="presParOf" srcId="{15603B9D-4D4D-4CEF-A6BC-D4B6E23EDCF9}" destId="{B9362304-67F4-42C8-B5D5-48F416CC8384}" srcOrd="1" destOrd="0" presId="urn:microsoft.com/office/officeart/2005/8/layout/hierarchy1"/>
    <dgm:cxn modelId="{AEED620B-56E9-4A8E-BFC5-ED8FB4DDF645}" type="presParOf" srcId="{C5F4EBA0-6DA6-41D7-8FFA-1E6D2A84C7E2}" destId="{DBB310AC-0ABF-43EA-B348-DB9461CB28F6}" srcOrd="2" destOrd="0" presId="urn:microsoft.com/office/officeart/2005/8/layout/hierarchy1"/>
    <dgm:cxn modelId="{755367C9-B5E1-4C2E-BEC5-2CD0AF79DE2B}" type="presParOf" srcId="{C5F4EBA0-6DA6-41D7-8FFA-1E6D2A84C7E2}" destId="{574CD568-4325-4EFA-BFA3-0D6EAB524797}" srcOrd="3" destOrd="0" presId="urn:microsoft.com/office/officeart/2005/8/layout/hierarchy1"/>
    <dgm:cxn modelId="{CB71A669-9E2E-4EDC-BF92-945E03A08540}" type="presParOf" srcId="{574CD568-4325-4EFA-BFA3-0D6EAB524797}" destId="{F3557422-5A71-4AD5-9055-1E83784ECBB8}" srcOrd="0" destOrd="0" presId="urn:microsoft.com/office/officeart/2005/8/layout/hierarchy1"/>
    <dgm:cxn modelId="{FE42BA88-B8E6-4554-A916-39FC93896B0D}" type="presParOf" srcId="{F3557422-5A71-4AD5-9055-1E83784ECBB8}" destId="{95DFB212-1E0F-474F-BC33-BF34A2ABED79}" srcOrd="0" destOrd="0" presId="urn:microsoft.com/office/officeart/2005/8/layout/hierarchy1"/>
    <dgm:cxn modelId="{6C1446B4-446A-4054-8067-974BFC44B82D}" type="presParOf" srcId="{F3557422-5A71-4AD5-9055-1E83784ECBB8}" destId="{815AD8F7-4CB4-4152-8C62-167E2DBD2787}" srcOrd="1" destOrd="0" presId="urn:microsoft.com/office/officeart/2005/8/layout/hierarchy1"/>
    <dgm:cxn modelId="{996FB867-66A8-4706-8178-9EDF6B56B457}" type="presParOf" srcId="{574CD568-4325-4EFA-BFA3-0D6EAB524797}" destId="{050F07CD-2EAF-493C-B132-482EA04FB4B3}" srcOrd="1" destOrd="0" presId="urn:microsoft.com/office/officeart/2005/8/layout/hierarchy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1A7C5C2-EA32-4E16-8142-BD49BAC9D704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ar-IQ"/>
        </a:p>
      </dgm:t>
    </dgm:pt>
    <dgm:pt modelId="{8536A0A5-CD28-4BA1-9041-B25D7C16B690}">
      <dgm:prSet phldrT="[Text]"/>
      <dgm:spPr/>
      <dgm:t>
        <a:bodyPr/>
        <a:lstStyle/>
        <a:p>
          <a:pPr rtl="1"/>
          <a:r>
            <a:rPr lang="ar-IQ" dirty="0" smtClean="0"/>
            <a:t>تركز هذه النماذج على:</a:t>
          </a:r>
          <a:endParaRPr lang="ar-IQ" dirty="0"/>
        </a:p>
      </dgm:t>
    </dgm:pt>
    <dgm:pt modelId="{927BA96E-A020-405B-9FDB-ABE669F7D2DE}" type="parTrans" cxnId="{55CD027F-1E67-4E79-9A8E-814C8C3586D1}">
      <dgm:prSet/>
      <dgm:spPr/>
      <dgm:t>
        <a:bodyPr/>
        <a:lstStyle/>
        <a:p>
          <a:pPr rtl="1"/>
          <a:endParaRPr lang="ar-IQ"/>
        </a:p>
      </dgm:t>
    </dgm:pt>
    <dgm:pt modelId="{40A61B2D-CE8A-4845-B69C-0E506BF3DF8F}" type="sibTrans" cxnId="{55CD027F-1E67-4E79-9A8E-814C8C3586D1}">
      <dgm:prSet/>
      <dgm:spPr/>
      <dgm:t>
        <a:bodyPr/>
        <a:lstStyle/>
        <a:p>
          <a:pPr rtl="1"/>
          <a:endParaRPr lang="ar-IQ"/>
        </a:p>
      </dgm:t>
    </dgm:pt>
    <dgm:pt modelId="{67CDD382-2A8E-4A1F-8363-8F5D1B27B4C9}">
      <dgm:prSet phldrT="[Text]"/>
      <dgm:spPr/>
      <dgm:t>
        <a:bodyPr/>
        <a:lstStyle/>
        <a:p>
          <a:pPr rtl="1"/>
          <a:r>
            <a:rPr lang="ar-IQ" dirty="0" smtClean="0"/>
            <a:t>توقيت الطلب</a:t>
          </a:r>
          <a:endParaRPr lang="ar-IQ" dirty="0"/>
        </a:p>
      </dgm:t>
    </dgm:pt>
    <dgm:pt modelId="{C7B06060-C489-4711-BFFD-57BD2168DB6A}" type="parTrans" cxnId="{9A5A4C42-1CDB-4EDA-B493-C6456DD17E63}">
      <dgm:prSet/>
      <dgm:spPr/>
      <dgm:t>
        <a:bodyPr/>
        <a:lstStyle/>
        <a:p>
          <a:pPr rtl="1"/>
          <a:endParaRPr lang="ar-IQ"/>
        </a:p>
      </dgm:t>
    </dgm:pt>
    <dgm:pt modelId="{7D6D3D81-6EC1-468C-8CFE-DC76349B8EC9}" type="sibTrans" cxnId="{9A5A4C42-1CDB-4EDA-B493-C6456DD17E63}">
      <dgm:prSet/>
      <dgm:spPr/>
      <dgm:t>
        <a:bodyPr/>
        <a:lstStyle/>
        <a:p>
          <a:pPr rtl="1"/>
          <a:endParaRPr lang="ar-IQ"/>
        </a:p>
      </dgm:t>
    </dgm:pt>
    <dgm:pt modelId="{1F60DEFD-8859-41EB-A7DD-0F7D7EF4E4F2}">
      <dgm:prSet phldrT="[Text]"/>
      <dgm:spPr/>
      <dgm:t>
        <a:bodyPr/>
        <a:lstStyle/>
        <a:p>
          <a:pPr rtl="1"/>
          <a:r>
            <a:rPr lang="ar-IQ" dirty="0" smtClean="0"/>
            <a:t>نقطة اعادة الطلب</a:t>
          </a:r>
          <a:endParaRPr lang="ar-IQ" dirty="0"/>
        </a:p>
      </dgm:t>
    </dgm:pt>
    <dgm:pt modelId="{0E20F15A-32C8-4E7C-A1E3-818E077F110A}" type="parTrans" cxnId="{A9F31D86-58BB-4E0C-9121-5ED1099E15A0}">
      <dgm:prSet/>
      <dgm:spPr/>
      <dgm:t>
        <a:bodyPr/>
        <a:lstStyle/>
        <a:p>
          <a:pPr rtl="1"/>
          <a:endParaRPr lang="ar-IQ"/>
        </a:p>
      </dgm:t>
    </dgm:pt>
    <dgm:pt modelId="{9C970DFA-A8F5-4BC2-BEB7-C911C5200EC2}" type="sibTrans" cxnId="{A9F31D86-58BB-4E0C-9121-5ED1099E15A0}">
      <dgm:prSet/>
      <dgm:spPr/>
      <dgm:t>
        <a:bodyPr/>
        <a:lstStyle/>
        <a:p>
          <a:pPr rtl="1"/>
          <a:endParaRPr lang="ar-IQ"/>
        </a:p>
      </dgm:t>
    </dgm:pt>
    <dgm:pt modelId="{E97AB669-D388-4A6D-909F-38F23EE7A763}">
      <dgm:prSet phldrT="[Text]"/>
      <dgm:spPr/>
      <dgm:t>
        <a:bodyPr/>
        <a:lstStyle/>
        <a:p>
          <a:pPr rtl="1"/>
          <a:r>
            <a:rPr lang="ar-IQ" dirty="0" smtClean="0"/>
            <a:t>حجم الطلب من المخزون</a:t>
          </a:r>
          <a:endParaRPr lang="ar-IQ" dirty="0"/>
        </a:p>
      </dgm:t>
    </dgm:pt>
    <dgm:pt modelId="{F785D2D3-2EB3-4FE5-A153-C9D6A5A0CB6E}" type="parTrans" cxnId="{4C7C8A77-ECD3-43B5-B565-BF256E7519DA}">
      <dgm:prSet/>
      <dgm:spPr/>
      <dgm:t>
        <a:bodyPr/>
        <a:lstStyle/>
        <a:p>
          <a:pPr rtl="1"/>
          <a:endParaRPr lang="ar-IQ"/>
        </a:p>
      </dgm:t>
    </dgm:pt>
    <dgm:pt modelId="{FC9A2ECD-E145-4B09-8302-72C55A575929}" type="sibTrans" cxnId="{4C7C8A77-ECD3-43B5-B565-BF256E7519DA}">
      <dgm:prSet/>
      <dgm:spPr/>
      <dgm:t>
        <a:bodyPr/>
        <a:lstStyle/>
        <a:p>
          <a:pPr rtl="1"/>
          <a:endParaRPr lang="ar-IQ"/>
        </a:p>
      </dgm:t>
    </dgm:pt>
    <dgm:pt modelId="{F7DB5248-A215-444A-8CC5-88798042DA65}">
      <dgm:prSet phldrT="[Text]"/>
      <dgm:spPr/>
      <dgm:t>
        <a:bodyPr/>
        <a:lstStyle/>
        <a:p>
          <a:pPr rtl="1"/>
          <a:r>
            <a:rPr lang="ar-IQ" dirty="0" smtClean="0"/>
            <a:t>كمية الطلب الاقتصادية</a:t>
          </a:r>
          <a:endParaRPr lang="ar-IQ" dirty="0"/>
        </a:p>
      </dgm:t>
    </dgm:pt>
    <dgm:pt modelId="{96AA4F56-A680-41EF-8351-B620DFF8584F}" type="parTrans" cxnId="{B29EC745-AB14-43DB-AD22-764DB361838E}">
      <dgm:prSet/>
      <dgm:spPr/>
      <dgm:t>
        <a:bodyPr/>
        <a:lstStyle/>
        <a:p>
          <a:pPr rtl="1"/>
          <a:endParaRPr lang="ar-IQ"/>
        </a:p>
      </dgm:t>
    </dgm:pt>
    <dgm:pt modelId="{88043C00-9682-43AE-9B28-A0C2B86CEE9D}" type="sibTrans" cxnId="{B29EC745-AB14-43DB-AD22-764DB361838E}">
      <dgm:prSet/>
      <dgm:spPr/>
      <dgm:t>
        <a:bodyPr/>
        <a:lstStyle/>
        <a:p>
          <a:pPr rtl="1"/>
          <a:endParaRPr lang="ar-IQ"/>
        </a:p>
      </dgm:t>
    </dgm:pt>
    <dgm:pt modelId="{5ED88045-3856-4916-A57A-D3539B61FA7D}" type="pres">
      <dgm:prSet presAssocID="{81A7C5C2-EA32-4E16-8142-BD49BAC9D704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pPr rtl="1"/>
          <a:endParaRPr lang="ar-IQ"/>
        </a:p>
      </dgm:t>
    </dgm:pt>
    <dgm:pt modelId="{D88C9958-3376-4F61-BCDE-B58928BECF63}" type="pres">
      <dgm:prSet presAssocID="{8536A0A5-CD28-4BA1-9041-B25D7C16B690}" presName="hierRoot1" presStyleCnt="0"/>
      <dgm:spPr/>
    </dgm:pt>
    <dgm:pt modelId="{1FAB377F-B8D8-4DD0-90AE-7927DAFC0192}" type="pres">
      <dgm:prSet presAssocID="{8536A0A5-CD28-4BA1-9041-B25D7C16B690}" presName="composite" presStyleCnt="0"/>
      <dgm:spPr/>
    </dgm:pt>
    <dgm:pt modelId="{A7522970-471C-4F03-951A-3B67428F1446}" type="pres">
      <dgm:prSet presAssocID="{8536A0A5-CD28-4BA1-9041-B25D7C16B690}" presName="background" presStyleLbl="node0" presStyleIdx="0" presStyleCnt="1"/>
      <dgm:spPr/>
    </dgm:pt>
    <dgm:pt modelId="{DEB8E73A-7CF4-42A4-9B3C-EE7A9973D487}" type="pres">
      <dgm:prSet presAssocID="{8536A0A5-CD28-4BA1-9041-B25D7C16B690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pPr rtl="1"/>
          <a:endParaRPr lang="ar-IQ"/>
        </a:p>
      </dgm:t>
    </dgm:pt>
    <dgm:pt modelId="{C5F4EBA0-6DA6-41D7-8FFA-1E6D2A84C7E2}" type="pres">
      <dgm:prSet presAssocID="{8536A0A5-CD28-4BA1-9041-B25D7C16B690}" presName="hierChild2" presStyleCnt="0"/>
      <dgm:spPr/>
    </dgm:pt>
    <dgm:pt modelId="{B08EE75C-4A1C-4624-9E3E-CDB1C2DC41D4}" type="pres">
      <dgm:prSet presAssocID="{C7B06060-C489-4711-BFFD-57BD2168DB6A}" presName="Name10" presStyleLbl="parChTrans1D2" presStyleIdx="0" presStyleCnt="2"/>
      <dgm:spPr/>
      <dgm:t>
        <a:bodyPr/>
        <a:lstStyle/>
        <a:p>
          <a:pPr rtl="1"/>
          <a:endParaRPr lang="ar-IQ"/>
        </a:p>
      </dgm:t>
    </dgm:pt>
    <dgm:pt modelId="{15603B9D-4D4D-4CEF-A6BC-D4B6E23EDCF9}" type="pres">
      <dgm:prSet presAssocID="{67CDD382-2A8E-4A1F-8363-8F5D1B27B4C9}" presName="hierRoot2" presStyleCnt="0"/>
      <dgm:spPr/>
    </dgm:pt>
    <dgm:pt modelId="{33DC07D0-0E31-41A3-A13F-7BE54C40ECCC}" type="pres">
      <dgm:prSet presAssocID="{67CDD382-2A8E-4A1F-8363-8F5D1B27B4C9}" presName="composite2" presStyleCnt="0"/>
      <dgm:spPr/>
    </dgm:pt>
    <dgm:pt modelId="{20709410-C21E-4C06-A265-9099506D6A6D}" type="pres">
      <dgm:prSet presAssocID="{67CDD382-2A8E-4A1F-8363-8F5D1B27B4C9}" presName="background2" presStyleLbl="node2" presStyleIdx="0" presStyleCnt="2"/>
      <dgm:spPr/>
    </dgm:pt>
    <dgm:pt modelId="{FBA1D1D8-D508-4642-A623-02431FE7C201}" type="pres">
      <dgm:prSet presAssocID="{67CDD382-2A8E-4A1F-8363-8F5D1B27B4C9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pPr rtl="1"/>
          <a:endParaRPr lang="ar-IQ"/>
        </a:p>
      </dgm:t>
    </dgm:pt>
    <dgm:pt modelId="{B9362304-67F4-42C8-B5D5-48F416CC8384}" type="pres">
      <dgm:prSet presAssocID="{67CDD382-2A8E-4A1F-8363-8F5D1B27B4C9}" presName="hierChild3" presStyleCnt="0"/>
      <dgm:spPr/>
    </dgm:pt>
    <dgm:pt modelId="{4A0C0373-B1CE-408C-AE6C-96CEFA65234B}" type="pres">
      <dgm:prSet presAssocID="{0E20F15A-32C8-4E7C-A1E3-818E077F110A}" presName="Name17" presStyleLbl="parChTrans1D3" presStyleIdx="0" presStyleCnt="2"/>
      <dgm:spPr/>
      <dgm:t>
        <a:bodyPr/>
        <a:lstStyle/>
        <a:p>
          <a:pPr rtl="1"/>
          <a:endParaRPr lang="ar-IQ"/>
        </a:p>
      </dgm:t>
    </dgm:pt>
    <dgm:pt modelId="{3EF0D2E3-D8C4-4480-BCE7-68EAAE73B43E}" type="pres">
      <dgm:prSet presAssocID="{1F60DEFD-8859-41EB-A7DD-0F7D7EF4E4F2}" presName="hierRoot3" presStyleCnt="0"/>
      <dgm:spPr/>
    </dgm:pt>
    <dgm:pt modelId="{98C4C2B9-24A1-40D2-B674-08F4BCA03E9F}" type="pres">
      <dgm:prSet presAssocID="{1F60DEFD-8859-41EB-A7DD-0F7D7EF4E4F2}" presName="composite3" presStyleCnt="0"/>
      <dgm:spPr/>
    </dgm:pt>
    <dgm:pt modelId="{1DD80414-C18E-428C-A7DE-D97B1E20560D}" type="pres">
      <dgm:prSet presAssocID="{1F60DEFD-8859-41EB-A7DD-0F7D7EF4E4F2}" presName="background3" presStyleLbl="node3" presStyleIdx="0" presStyleCnt="2"/>
      <dgm:spPr/>
    </dgm:pt>
    <dgm:pt modelId="{CBCE4E00-1A8E-4C1A-A9E6-61B99AA176F1}" type="pres">
      <dgm:prSet presAssocID="{1F60DEFD-8859-41EB-A7DD-0F7D7EF4E4F2}" presName="text3" presStyleLbl="fgAcc3" presStyleIdx="0" presStyleCnt="2">
        <dgm:presLayoutVars>
          <dgm:chPref val="3"/>
        </dgm:presLayoutVars>
      </dgm:prSet>
      <dgm:spPr/>
      <dgm:t>
        <a:bodyPr/>
        <a:lstStyle/>
        <a:p>
          <a:pPr rtl="1"/>
          <a:endParaRPr lang="ar-IQ"/>
        </a:p>
      </dgm:t>
    </dgm:pt>
    <dgm:pt modelId="{AD2822ED-2EBA-49B2-84EB-97F65D3179C8}" type="pres">
      <dgm:prSet presAssocID="{1F60DEFD-8859-41EB-A7DD-0F7D7EF4E4F2}" presName="hierChild4" presStyleCnt="0"/>
      <dgm:spPr/>
    </dgm:pt>
    <dgm:pt modelId="{DBB310AC-0ABF-43EA-B348-DB9461CB28F6}" type="pres">
      <dgm:prSet presAssocID="{F785D2D3-2EB3-4FE5-A153-C9D6A5A0CB6E}" presName="Name10" presStyleLbl="parChTrans1D2" presStyleIdx="1" presStyleCnt="2"/>
      <dgm:spPr/>
      <dgm:t>
        <a:bodyPr/>
        <a:lstStyle/>
        <a:p>
          <a:pPr rtl="1"/>
          <a:endParaRPr lang="ar-IQ"/>
        </a:p>
      </dgm:t>
    </dgm:pt>
    <dgm:pt modelId="{574CD568-4325-4EFA-BFA3-0D6EAB524797}" type="pres">
      <dgm:prSet presAssocID="{E97AB669-D388-4A6D-909F-38F23EE7A763}" presName="hierRoot2" presStyleCnt="0"/>
      <dgm:spPr/>
    </dgm:pt>
    <dgm:pt modelId="{F3557422-5A71-4AD5-9055-1E83784ECBB8}" type="pres">
      <dgm:prSet presAssocID="{E97AB669-D388-4A6D-909F-38F23EE7A763}" presName="composite2" presStyleCnt="0"/>
      <dgm:spPr/>
    </dgm:pt>
    <dgm:pt modelId="{95DFB212-1E0F-474F-BC33-BF34A2ABED79}" type="pres">
      <dgm:prSet presAssocID="{E97AB669-D388-4A6D-909F-38F23EE7A763}" presName="background2" presStyleLbl="node2" presStyleIdx="1" presStyleCnt="2"/>
      <dgm:spPr/>
    </dgm:pt>
    <dgm:pt modelId="{815AD8F7-4CB4-4152-8C62-167E2DBD2787}" type="pres">
      <dgm:prSet presAssocID="{E97AB669-D388-4A6D-909F-38F23EE7A763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pPr rtl="1"/>
          <a:endParaRPr lang="ar-IQ"/>
        </a:p>
      </dgm:t>
    </dgm:pt>
    <dgm:pt modelId="{050F07CD-2EAF-493C-B132-482EA04FB4B3}" type="pres">
      <dgm:prSet presAssocID="{E97AB669-D388-4A6D-909F-38F23EE7A763}" presName="hierChild3" presStyleCnt="0"/>
      <dgm:spPr/>
    </dgm:pt>
    <dgm:pt modelId="{FEFC0719-D9B1-420F-AB70-1F01F58F25B7}" type="pres">
      <dgm:prSet presAssocID="{96AA4F56-A680-41EF-8351-B620DFF8584F}" presName="Name17" presStyleLbl="parChTrans1D3" presStyleIdx="1" presStyleCnt="2"/>
      <dgm:spPr/>
      <dgm:t>
        <a:bodyPr/>
        <a:lstStyle/>
        <a:p>
          <a:pPr rtl="1"/>
          <a:endParaRPr lang="ar-IQ"/>
        </a:p>
      </dgm:t>
    </dgm:pt>
    <dgm:pt modelId="{BD3CA9C9-BF2B-4EB9-917C-92125FF059E5}" type="pres">
      <dgm:prSet presAssocID="{F7DB5248-A215-444A-8CC5-88798042DA65}" presName="hierRoot3" presStyleCnt="0"/>
      <dgm:spPr/>
    </dgm:pt>
    <dgm:pt modelId="{C8A07728-4CA6-4DAE-846A-54891A465139}" type="pres">
      <dgm:prSet presAssocID="{F7DB5248-A215-444A-8CC5-88798042DA65}" presName="composite3" presStyleCnt="0"/>
      <dgm:spPr/>
    </dgm:pt>
    <dgm:pt modelId="{E03CA5B1-239D-42DC-B294-63C64720B212}" type="pres">
      <dgm:prSet presAssocID="{F7DB5248-A215-444A-8CC5-88798042DA65}" presName="background3" presStyleLbl="node3" presStyleIdx="1" presStyleCnt="2"/>
      <dgm:spPr/>
    </dgm:pt>
    <dgm:pt modelId="{8FA58A4B-30AF-40FC-8551-B94894394715}" type="pres">
      <dgm:prSet presAssocID="{F7DB5248-A215-444A-8CC5-88798042DA65}" presName="text3" presStyleLbl="fgAcc3" presStyleIdx="1" presStyleCnt="2">
        <dgm:presLayoutVars>
          <dgm:chPref val="3"/>
        </dgm:presLayoutVars>
      </dgm:prSet>
      <dgm:spPr/>
      <dgm:t>
        <a:bodyPr/>
        <a:lstStyle/>
        <a:p>
          <a:pPr rtl="1"/>
          <a:endParaRPr lang="ar-IQ"/>
        </a:p>
      </dgm:t>
    </dgm:pt>
    <dgm:pt modelId="{7CB66734-1DA0-417C-A430-0B3DDFF5F01A}" type="pres">
      <dgm:prSet presAssocID="{F7DB5248-A215-444A-8CC5-88798042DA65}" presName="hierChild4" presStyleCnt="0"/>
      <dgm:spPr/>
    </dgm:pt>
  </dgm:ptLst>
  <dgm:cxnLst>
    <dgm:cxn modelId="{7CD8610D-AA86-41A6-A106-058AC538D171}" type="presOf" srcId="{81A7C5C2-EA32-4E16-8142-BD49BAC9D704}" destId="{5ED88045-3856-4916-A57A-D3539B61FA7D}" srcOrd="0" destOrd="0" presId="urn:microsoft.com/office/officeart/2005/8/layout/hierarchy1"/>
    <dgm:cxn modelId="{FA3D730E-9522-48F3-9EFE-92580C53F0F5}" type="presOf" srcId="{1F60DEFD-8859-41EB-A7DD-0F7D7EF4E4F2}" destId="{CBCE4E00-1A8E-4C1A-A9E6-61B99AA176F1}" srcOrd="0" destOrd="0" presId="urn:microsoft.com/office/officeart/2005/8/layout/hierarchy1"/>
    <dgm:cxn modelId="{55CD027F-1E67-4E79-9A8E-814C8C3586D1}" srcId="{81A7C5C2-EA32-4E16-8142-BD49BAC9D704}" destId="{8536A0A5-CD28-4BA1-9041-B25D7C16B690}" srcOrd="0" destOrd="0" parTransId="{927BA96E-A020-405B-9FDB-ABE669F7D2DE}" sibTransId="{40A61B2D-CE8A-4845-B69C-0E506BF3DF8F}"/>
    <dgm:cxn modelId="{52762F97-8CD5-4CEA-ABCD-10BB4EF1594C}" type="presOf" srcId="{0E20F15A-32C8-4E7C-A1E3-818E077F110A}" destId="{4A0C0373-B1CE-408C-AE6C-96CEFA65234B}" srcOrd="0" destOrd="0" presId="urn:microsoft.com/office/officeart/2005/8/layout/hierarchy1"/>
    <dgm:cxn modelId="{B3D34374-6F4E-4107-B946-F0F75937A287}" type="presOf" srcId="{8536A0A5-CD28-4BA1-9041-B25D7C16B690}" destId="{DEB8E73A-7CF4-42A4-9B3C-EE7A9973D487}" srcOrd="0" destOrd="0" presId="urn:microsoft.com/office/officeart/2005/8/layout/hierarchy1"/>
    <dgm:cxn modelId="{B29EC745-AB14-43DB-AD22-764DB361838E}" srcId="{E97AB669-D388-4A6D-909F-38F23EE7A763}" destId="{F7DB5248-A215-444A-8CC5-88798042DA65}" srcOrd="0" destOrd="0" parTransId="{96AA4F56-A680-41EF-8351-B620DFF8584F}" sibTransId="{88043C00-9682-43AE-9B28-A0C2B86CEE9D}"/>
    <dgm:cxn modelId="{9A5A4C42-1CDB-4EDA-B493-C6456DD17E63}" srcId="{8536A0A5-CD28-4BA1-9041-B25D7C16B690}" destId="{67CDD382-2A8E-4A1F-8363-8F5D1B27B4C9}" srcOrd="0" destOrd="0" parTransId="{C7B06060-C489-4711-BFFD-57BD2168DB6A}" sibTransId="{7D6D3D81-6EC1-468C-8CFE-DC76349B8EC9}"/>
    <dgm:cxn modelId="{1C424573-C90F-463B-86CF-D307D7389262}" type="presOf" srcId="{E97AB669-D388-4A6D-909F-38F23EE7A763}" destId="{815AD8F7-4CB4-4152-8C62-167E2DBD2787}" srcOrd="0" destOrd="0" presId="urn:microsoft.com/office/officeart/2005/8/layout/hierarchy1"/>
    <dgm:cxn modelId="{84BA4F8A-FDC1-40A6-B5E7-15C22ED1AB06}" type="presOf" srcId="{F785D2D3-2EB3-4FE5-A153-C9D6A5A0CB6E}" destId="{DBB310AC-0ABF-43EA-B348-DB9461CB28F6}" srcOrd="0" destOrd="0" presId="urn:microsoft.com/office/officeart/2005/8/layout/hierarchy1"/>
    <dgm:cxn modelId="{4C7C8A77-ECD3-43B5-B565-BF256E7519DA}" srcId="{8536A0A5-CD28-4BA1-9041-B25D7C16B690}" destId="{E97AB669-D388-4A6D-909F-38F23EE7A763}" srcOrd="1" destOrd="0" parTransId="{F785D2D3-2EB3-4FE5-A153-C9D6A5A0CB6E}" sibTransId="{FC9A2ECD-E145-4B09-8302-72C55A575929}"/>
    <dgm:cxn modelId="{41B0EE4F-D8EA-476E-8906-B26E35A1D938}" type="presOf" srcId="{67CDD382-2A8E-4A1F-8363-8F5D1B27B4C9}" destId="{FBA1D1D8-D508-4642-A623-02431FE7C201}" srcOrd="0" destOrd="0" presId="urn:microsoft.com/office/officeart/2005/8/layout/hierarchy1"/>
    <dgm:cxn modelId="{A9F31D86-58BB-4E0C-9121-5ED1099E15A0}" srcId="{67CDD382-2A8E-4A1F-8363-8F5D1B27B4C9}" destId="{1F60DEFD-8859-41EB-A7DD-0F7D7EF4E4F2}" srcOrd="0" destOrd="0" parTransId="{0E20F15A-32C8-4E7C-A1E3-818E077F110A}" sibTransId="{9C970DFA-A8F5-4BC2-BEB7-C911C5200EC2}"/>
    <dgm:cxn modelId="{98E732D5-2CDA-4F7D-835B-F3323DB821FC}" type="presOf" srcId="{96AA4F56-A680-41EF-8351-B620DFF8584F}" destId="{FEFC0719-D9B1-420F-AB70-1F01F58F25B7}" srcOrd="0" destOrd="0" presId="urn:microsoft.com/office/officeart/2005/8/layout/hierarchy1"/>
    <dgm:cxn modelId="{FF1731F5-A621-4CF1-89D8-8300154F89B6}" type="presOf" srcId="{F7DB5248-A215-444A-8CC5-88798042DA65}" destId="{8FA58A4B-30AF-40FC-8551-B94894394715}" srcOrd="0" destOrd="0" presId="urn:microsoft.com/office/officeart/2005/8/layout/hierarchy1"/>
    <dgm:cxn modelId="{944982BD-F17A-4503-A766-CF45C20161CF}" type="presOf" srcId="{C7B06060-C489-4711-BFFD-57BD2168DB6A}" destId="{B08EE75C-4A1C-4624-9E3E-CDB1C2DC41D4}" srcOrd="0" destOrd="0" presId="urn:microsoft.com/office/officeart/2005/8/layout/hierarchy1"/>
    <dgm:cxn modelId="{233E81C6-4D18-4BAC-A3F4-E0EA72D5A101}" type="presParOf" srcId="{5ED88045-3856-4916-A57A-D3539B61FA7D}" destId="{D88C9958-3376-4F61-BCDE-B58928BECF63}" srcOrd="0" destOrd="0" presId="urn:microsoft.com/office/officeart/2005/8/layout/hierarchy1"/>
    <dgm:cxn modelId="{87548871-EFBC-4122-A2F6-9E7AC4577D1A}" type="presParOf" srcId="{D88C9958-3376-4F61-BCDE-B58928BECF63}" destId="{1FAB377F-B8D8-4DD0-90AE-7927DAFC0192}" srcOrd="0" destOrd="0" presId="urn:microsoft.com/office/officeart/2005/8/layout/hierarchy1"/>
    <dgm:cxn modelId="{B03DF5C5-CB33-4A88-BF42-1B5F6E682F6F}" type="presParOf" srcId="{1FAB377F-B8D8-4DD0-90AE-7927DAFC0192}" destId="{A7522970-471C-4F03-951A-3B67428F1446}" srcOrd="0" destOrd="0" presId="urn:microsoft.com/office/officeart/2005/8/layout/hierarchy1"/>
    <dgm:cxn modelId="{C1D4FC65-5ABF-4BB2-8758-A998111E2D9F}" type="presParOf" srcId="{1FAB377F-B8D8-4DD0-90AE-7927DAFC0192}" destId="{DEB8E73A-7CF4-42A4-9B3C-EE7A9973D487}" srcOrd="1" destOrd="0" presId="urn:microsoft.com/office/officeart/2005/8/layout/hierarchy1"/>
    <dgm:cxn modelId="{65A9709F-F146-4D76-8D96-37928C052B42}" type="presParOf" srcId="{D88C9958-3376-4F61-BCDE-B58928BECF63}" destId="{C5F4EBA0-6DA6-41D7-8FFA-1E6D2A84C7E2}" srcOrd="1" destOrd="0" presId="urn:microsoft.com/office/officeart/2005/8/layout/hierarchy1"/>
    <dgm:cxn modelId="{78E0CAF3-978C-4CB0-ABDE-37DF58FFE765}" type="presParOf" srcId="{C5F4EBA0-6DA6-41D7-8FFA-1E6D2A84C7E2}" destId="{B08EE75C-4A1C-4624-9E3E-CDB1C2DC41D4}" srcOrd="0" destOrd="0" presId="urn:microsoft.com/office/officeart/2005/8/layout/hierarchy1"/>
    <dgm:cxn modelId="{AD5E3EF4-76A5-40F2-93B0-939C4FAA2BC7}" type="presParOf" srcId="{C5F4EBA0-6DA6-41D7-8FFA-1E6D2A84C7E2}" destId="{15603B9D-4D4D-4CEF-A6BC-D4B6E23EDCF9}" srcOrd="1" destOrd="0" presId="urn:microsoft.com/office/officeart/2005/8/layout/hierarchy1"/>
    <dgm:cxn modelId="{37F87F23-83CD-482D-A424-10E94057C756}" type="presParOf" srcId="{15603B9D-4D4D-4CEF-A6BC-D4B6E23EDCF9}" destId="{33DC07D0-0E31-41A3-A13F-7BE54C40ECCC}" srcOrd="0" destOrd="0" presId="urn:microsoft.com/office/officeart/2005/8/layout/hierarchy1"/>
    <dgm:cxn modelId="{D7BD3B0F-A741-4036-A4F9-746DE4DCF460}" type="presParOf" srcId="{33DC07D0-0E31-41A3-A13F-7BE54C40ECCC}" destId="{20709410-C21E-4C06-A265-9099506D6A6D}" srcOrd="0" destOrd="0" presId="urn:microsoft.com/office/officeart/2005/8/layout/hierarchy1"/>
    <dgm:cxn modelId="{6BA19C79-07F6-4EF7-9D50-E4D6FD32A475}" type="presParOf" srcId="{33DC07D0-0E31-41A3-A13F-7BE54C40ECCC}" destId="{FBA1D1D8-D508-4642-A623-02431FE7C201}" srcOrd="1" destOrd="0" presId="urn:microsoft.com/office/officeart/2005/8/layout/hierarchy1"/>
    <dgm:cxn modelId="{CB0B6565-8D1D-43F0-AEC3-4A44F7026508}" type="presParOf" srcId="{15603B9D-4D4D-4CEF-A6BC-D4B6E23EDCF9}" destId="{B9362304-67F4-42C8-B5D5-48F416CC8384}" srcOrd="1" destOrd="0" presId="urn:microsoft.com/office/officeart/2005/8/layout/hierarchy1"/>
    <dgm:cxn modelId="{688A1800-D406-4250-9808-FBA79386297A}" type="presParOf" srcId="{B9362304-67F4-42C8-B5D5-48F416CC8384}" destId="{4A0C0373-B1CE-408C-AE6C-96CEFA65234B}" srcOrd="0" destOrd="0" presId="urn:microsoft.com/office/officeart/2005/8/layout/hierarchy1"/>
    <dgm:cxn modelId="{2564AB2D-18A0-4501-AC42-C7FB408437F4}" type="presParOf" srcId="{B9362304-67F4-42C8-B5D5-48F416CC8384}" destId="{3EF0D2E3-D8C4-4480-BCE7-68EAAE73B43E}" srcOrd="1" destOrd="0" presId="urn:microsoft.com/office/officeart/2005/8/layout/hierarchy1"/>
    <dgm:cxn modelId="{10106D85-E07F-4A9B-A13E-6CF3AFEBF1DA}" type="presParOf" srcId="{3EF0D2E3-D8C4-4480-BCE7-68EAAE73B43E}" destId="{98C4C2B9-24A1-40D2-B674-08F4BCA03E9F}" srcOrd="0" destOrd="0" presId="urn:microsoft.com/office/officeart/2005/8/layout/hierarchy1"/>
    <dgm:cxn modelId="{3E651B5F-6329-4D9F-A624-7E973FCA3A1E}" type="presParOf" srcId="{98C4C2B9-24A1-40D2-B674-08F4BCA03E9F}" destId="{1DD80414-C18E-428C-A7DE-D97B1E20560D}" srcOrd="0" destOrd="0" presId="urn:microsoft.com/office/officeart/2005/8/layout/hierarchy1"/>
    <dgm:cxn modelId="{EDF996A3-A414-4789-948D-FE6CD352540B}" type="presParOf" srcId="{98C4C2B9-24A1-40D2-B674-08F4BCA03E9F}" destId="{CBCE4E00-1A8E-4C1A-A9E6-61B99AA176F1}" srcOrd="1" destOrd="0" presId="urn:microsoft.com/office/officeart/2005/8/layout/hierarchy1"/>
    <dgm:cxn modelId="{71407778-F882-4E59-8D9F-2F116D6B3A11}" type="presParOf" srcId="{3EF0D2E3-D8C4-4480-BCE7-68EAAE73B43E}" destId="{AD2822ED-2EBA-49B2-84EB-97F65D3179C8}" srcOrd="1" destOrd="0" presId="urn:microsoft.com/office/officeart/2005/8/layout/hierarchy1"/>
    <dgm:cxn modelId="{ABE4F0A1-FE82-4E22-83BB-C3175A836430}" type="presParOf" srcId="{C5F4EBA0-6DA6-41D7-8FFA-1E6D2A84C7E2}" destId="{DBB310AC-0ABF-43EA-B348-DB9461CB28F6}" srcOrd="2" destOrd="0" presId="urn:microsoft.com/office/officeart/2005/8/layout/hierarchy1"/>
    <dgm:cxn modelId="{D8C6FE41-1DA0-4075-ACD1-B25F99BAB39F}" type="presParOf" srcId="{C5F4EBA0-6DA6-41D7-8FFA-1E6D2A84C7E2}" destId="{574CD568-4325-4EFA-BFA3-0D6EAB524797}" srcOrd="3" destOrd="0" presId="urn:microsoft.com/office/officeart/2005/8/layout/hierarchy1"/>
    <dgm:cxn modelId="{44D841FF-6822-48BE-A000-443C90FF6830}" type="presParOf" srcId="{574CD568-4325-4EFA-BFA3-0D6EAB524797}" destId="{F3557422-5A71-4AD5-9055-1E83784ECBB8}" srcOrd="0" destOrd="0" presId="urn:microsoft.com/office/officeart/2005/8/layout/hierarchy1"/>
    <dgm:cxn modelId="{925FB343-E2CA-4F0E-8DE5-97EB394355F6}" type="presParOf" srcId="{F3557422-5A71-4AD5-9055-1E83784ECBB8}" destId="{95DFB212-1E0F-474F-BC33-BF34A2ABED79}" srcOrd="0" destOrd="0" presId="urn:microsoft.com/office/officeart/2005/8/layout/hierarchy1"/>
    <dgm:cxn modelId="{326D2CBA-DB5A-4F05-9A48-FCA5FCE80E2F}" type="presParOf" srcId="{F3557422-5A71-4AD5-9055-1E83784ECBB8}" destId="{815AD8F7-4CB4-4152-8C62-167E2DBD2787}" srcOrd="1" destOrd="0" presId="urn:microsoft.com/office/officeart/2005/8/layout/hierarchy1"/>
    <dgm:cxn modelId="{D03CC4D3-B798-49BE-89C0-39A602B1F9FD}" type="presParOf" srcId="{574CD568-4325-4EFA-BFA3-0D6EAB524797}" destId="{050F07CD-2EAF-493C-B132-482EA04FB4B3}" srcOrd="1" destOrd="0" presId="urn:microsoft.com/office/officeart/2005/8/layout/hierarchy1"/>
    <dgm:cxn modelId="{88E8C279-854B-42E6-B1C9-9BA851BE9DC9}" type="presParOf" srcId="{050F07CD-2EAF-493C-B132-482EA04FB4B3}" destId="{FEFC0719-D9B1-420F-AB70-1F01F58F25B7}" srcOrd="0" destOrd="0" presId="urn:microsoft.com/office/officeart/2005/8/layout/hierarchy1"/>
    <dgm:cxn modelId="{6F3D3961-4F67-4C59-ABF6-B0646A64FBCD}" type="presParOf" srcId="{050F07CD-2EAF-493C-B132-482EA04FB4B3}" destId="{BD3CA9C9-BF2B-4EB9-917C-92125FF059E5}" srcOrd="1" destOrd="0" presId="urn:microsoft.com/office/officeart/2005/8/layout/hierarchy1"/>
    <dgm:cxn modelId="{0B05D51C-7296-4124-926E-1D108D756485}" type="presParOf" srcId="{BD3CA9C9-BF2B-4EB9-917C-92125FF059E5}" destId="{C8A07728-4CA6-4DAE-846A-54891A465139}" srcOrd="0" destOrd="0" presId="urn:microsoft.com/office/officeart/2005/8/layout/hierarchy1"/>
    <dgm:cxn modelId="{EA3290A8-A917-4A4E-8FCD-F62698B932A3}" type="presParOf" srcId="{C8A07728-4CA6-4DAE-846A-54891A465139}" destId="{E03CA5B1-239D-42DC-B294-63C64720B212}" srcOrd="0" destOrd="0" presId="urn:microsoft.com/office/officeart/2005/8/layout/hierarchy1"/>
    <dgm:cxn modelId="{77A344FF-37A6-476C-8B7D-83271B7E0B9C}" type="presParOf" srcId="{C8A07728-4CA6-4DAE-846A-54891A465139}" destId="{8FA58A4B-30AF-40FC-8551-B94894394715}" srcOrd="1" destOrd="0" presId="urn:microsoft.com/office/officeart/2005/8/layout/hierarchy1"/>
    <dgm:cxn modelId="{0CA305F2-7DB6-4C87-B8CE-331B3AA57ECD}" type="presParOf" srcId="{BD3CA9C9-BF2B-4EB9-917C-92125FF059E5}" destId="{7CB66734-1DA0-417C-A430-0B3DDFF5F01A}" srcOrd="1" destOrd="0" presId="urn:microsoft.com/office/officeart/2005/8/layout/hierarchy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1A7C5C2-EA32-4E16-8142-BD49BAC9D704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ar-IQ"/>
        </a:p>
      </dgm:t>
    </dgm:pt>
    <dgm:pt modelId="{8536A0A5-CD28-4BA1-9041-B25D7C16B690}">
      <dgm:prSet phldrT="[Text]"/>
      <dgm:spPr/>
      <dgm:t>
        <a:bodyPr/>
        <a:lstStyle/>
        <a:p>
          <a:pPr rtl="1"/>
          <a:r>
            <a:rPr lang="ar-IQ" dirty="0" smtClean="0"/>
            <a:t>تركز ادارة المخزون على تحديد:</a:t>
          </a:r>
          <a:endParaRPr lang="ar-IQ" dirty="0"/>
        </a:p>
      </dgm:t>
    </dgm:pt>
    <dgm:pt modelId="{927BA96E-A020-405B-9FDB-ABE669F7D2DE}" type="parTrans" cxnId="{55CD027F-1E67-4E79-9A8E-814C8C3586D1}">
      <dgm:prSet/>
      <dgm:spPr/>
      <dgm:t>
        <a:bodyPr/>
        <a:lstStyle/>
        <a:p>
          <a:pPr rtl="1"/>
          <a:endParaRPr lang="ar-IQ"/>
        </a:p>
      </dgm:t>
    </dgm:pt>
    <dgm:pt modelId="{40A61B2D-CE8A-4845-B69C-0E506BF3DF8F}" type="sibTrans" cxnId="{55CD027F-1E67-4E79-9A8E-814C8C3586D1}">
      <dgm:prSet/>
      <dgm:spPr/>
      <dgm:t>
        <a:bodyPr/>
        <a:lstStyle/>
        <a:p>
          <a:pPr rtl="1"/>
          <a:endParaRPr lang="ar-IQ"/>
        </a:p>
      </dgm:t>
    </dgm:pt>
    <dgm:pt modelId="{67CDD382-2A8E-4A1F-8363-8F5D1B27B4C9}">
      <dgm:prSet phldrT="[Text]"/>
      <dgm:spPr/>
      <dgm:t>
        <a:bodyPr/>
        <a:lstStyle/>
        <a:p>
          <a:pPr rtl="1"/>
          <a:r>
            <a:rPr lang="ar-IQ" dirty="0" smtClean="0"/>
            <a:t>توقيت الطلب</a:t>
          </a:r>
          <a:endParaRPr lang="ar-IQ" dirty="0"/>
        </a:p>
      </dgm:t>
    </dgm:pt>
    <dgm:pt modelId="{C7B06060-C489-4711-BFFD-57BD2168DB6A}" type="parTrans" cxnId="{9A5A4C42-1CDB-4EDA-B493-C6456DD17E63}">
      <dgm:prSet/>
      <dgm:spPr/>
      <dgm:t>
        <a:bodyPr/>
        <a:lstStyle/>
        <a:p>
          <a:pPr rtl="1"/>
          <a:endParaRPr lang="ar-IQ"/>
        </a:p>
      </dgm:t>
    </dgm:pt>
    <dgm:pt modelId="{7D6D3D81-6EC1-468C-8CFE-DC76349B8EC9}" type="sibTrans" cxnId="{9A5A4C42-1CDB-4EDA-B493-C6456DD17E63}">
      <dgm:prSet/>
      <dgm:spPr/>
      <dgm:t>
        <a:bodyPr/>
        <a:lstStyle/>
        <a:p>
          <a:pPr rtl="1"/>
          <a:endParaRPr lang="ar-IQ"/>
        </a:p>
      </dgm:t>
    </dgm:pt>
    <dgm:pt modelId="{1F60DEFD-8859-41EB-A7DD-0F7D7EF4E4F2}">
      <dgm:prSet phldrT="[Text]"/>
      <dgm:spPr/>
      <dgm:t>
        <a:bodyPr/>
        <a:lstStyle/>
        <a:p>
          <a:pPr rtl="1"/>
          <a:r>
            <a:rPr lang="ar-IQ" dirty="0" smtClean="0"/>
            <a:t>نقطة اعادة الطلب</a:t>
          </a:r>
          <a:endParaRPr lang="ar-IQ" dirty="0"/>
        </a:p>
      </dgm:t>
    </dgm:pt>
    <dgm:pt modelId="{0E20F15A-32C8-4E7C-A1E3-818E077F110A}" type="parTrans" cxnId="{A9F31D86-58BB-4E0C-9121-5ED1099E15A0}">
      <dgm:prSet/>
      <dgm:spPr/>
      <dgm:t>
        <a:bodyPr/>
        <a:lstStyle/>
        <a:p>
          <a:pPr rtl="1"/>
          <a:endParaRPr lang="ar-IQ"/>
        </a:p>
      </dgm:t>
    </dgm:pt>
    <dgm:pt modelId="{9C970DFA-A8F5-4BC2-BEB7-C911C5200EC2}" type="sibTrans" cxnId="{A9F31D86-58BB-4E0C-9121-5ED1099E15A0}">
      <dgm:prSet/>
      <dgm:spPr/>
      <dgm:t>
        <a:bodyPr/>
        <a:lstStyle/>
        <a:p>
          <a:pPr rtl="1"/>
          <a:endParaRPr lang="ar-IQ"/>
        </a:p>
      </dgm:t>
    </dgm:pt>
    <dgm:pt modelId="{E97AB669-D388-4A6D-909F-38F23EE7A763}">
      <dgm:prSet phldrT="[Text]"/>
      <dgm:spPr/>
      <dgm:t>
        <a:bodyPr/>
        <a:lstStyle/>
        <a:p>
          <a:pPr rtl="1"/>
          <a:r>
            <a:rPr lang="ar-IQ" dirty="0" smtClean="0"/>
            <a:t>حجم الطلب من المخزون</a:t>
          </a:r>
          <a:endParaRPr lang="ar-IQ" dirty="0"/>
        </a:p>
      </dgm:t>
    </dgm:pt>
    <dgm:pt modelId="{F785D2D3-2EB3-4FE5-A153-C9D6A5A0CB6E}" type="parTrans" cxnId="{4C7C8A77-ECD3-43B5-B565-BF256E7519DA}">
      <dgm:prSet/>
      <dgm:spPr/>
      <dgm:t>
        <a:bodyPr/>
        <a:lstStyle/>
        <a:p>
          <a:pPr rtl="1"/>
          <a:endParaRPr lang="ar-IQ"/>
        </a:p>
      </dgm:t>
    </dgm:pt>
    <dgm:pt modelId="{FC9A2ECD-E145-4B09-8302-72C55A575929}" type="sibTrans" cxnId="{4C7C8A77-ECD3-43B5-B565-BF256E7519DA}">
      <dgm:prSet/>
      <dgm:spPr/>
      <dgm:t>
        <a:bodyPr/>
        <a:lstStyle/>
        <a:p>
          <a:pPr rtl="1"/>
          <a:endParaRPr lang="ar-IQ"/>
        </a:p>
      </dgm:t>
    </dgm:pt>
    <dgm:pt modelId="{F7DB5248-A215-444A-8CC5-88798042DA65}">
      <dgm:prSet phldrT="[Text]"/>
      <dgm:spPr/>
      <dgm:t>
        <a:bodyPr/>
        <a:lstStyle/>
        <a:p>
          <a:pPr rtl="1"/>
          <a:r>
            <a:rPr lang="ar-IQ" dirty="0" smtClean="0"/>
            <a:t>كمية الطلب الاقتصادية</a:t>
          </a:r>
          <a:endParaRPr lang="ar-IQ" dirty="0"/>
        </a:p>
      </dgm:t>
    </dgm:pt>
    <dgm:pt modelId="{96AA4F56-A680-41EF-8351-B620DFF8584F}" type="parTrans" cxnId="{B29EC745-AB14-43DB-AD22-764DB361838E}">
      <dgm:prSet/>
      <dgm:spPr/>
      <dgm:t>
        <a:bodyPr/>
        <a:lstStyle/>
        <a:p>
          <a:pPr rtl="1"/>
          <a:endParaRPr lang="ar-IQ"/>
        </a:p>
      </dgm:t>
    </dgm:pt>
    <dgm:pt modelId="{88043C00-9682-43AE-9B28-A0C2B86CEE9D}" type="sibTrans" cxnId="{B29EC745-AB14-43DB-AD22-764DB361838E}">
      <dgm:prSet/>
      <dgm:spPr/>
      <dgm:t>
        <a:bodyPr/>
        <a:lstStyle/>
        <a:p>
          <a:pPr rtl="1"/>
          <a:endParaRPr lang="ar-IQ"/>
        </a:p>
      </dgm:t>
    </dgm:pt>
    <dgm:pt modelId="{5ED88045-3856-4916-A57A-D3539B61FA7D}" type="pres">
      <dgm:prSet presAssocID="{81A7C5C2-EA32-4E16-8142-BD49BAC9D704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pPr rtl="1"/>
          <a:endParaRPr lang="ar-IQ"/>
        </a:p>
      </dgm:t>
    </dgm:pt>
    <dgm:pt modelId="{D88C9958-3376-4F61-BCDE-B58928BECF63}" type="pres">
      <dgm:prSet presAssocID="{8536A0A5-CD28-4BA1-9041-B25D7C16B690}" presName="hierRoot1" presStyleCnt="0"/>
      <dgm:spPr/>
    </dgm:pt>
    <dgm:pt modelId="{1FAB377F-B8D8-4DD0-90AE-7927DAFC0192}" type="pres">
      <dgm:prSet presAssocID="{8536A0A5-CD28-4BA1-9041-B25D7C16B690}" presName="composite" presStyleCnt="0"/>
      <dgm:spPr/>
    </dgm:pt>
    <dgm:pt modelId="{A7522970-471C-4F03-951A-3B67428F1446}" type="pres">
      <dgm:prSet presAssocID="{8536A0A5-CD28-4BA1-9041-B25D7C16B690}" presName="background" presStyleLbl="node0" presStyleIdx="0" presStyleCnt="1"/>
      <dgm:spPr/>
    </dgm:pt>
    <dgm:pt modelId="{DEB8E73A-7CF4-42A4-9B3C-EE7A9973D487}" type="pres">
      <dgm:prSet presAssocID="{8536A0A5-CD28-4BA1-9041-B25D7C16B690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pPr rtl="1"/>
          <a:endParaRPr lang="ar-IQ"/>
        </a:p>
      </dgm:t>
    </dgm:pt>
    <dgm:pt modelId="{C5F4EBA0-6DA6-41D7-8FFA-1E6D2A84C7E2}" type="pres">
      <dgm:prSet presAssocID="{8536A0A5-CD28-4BA1-9041-B25D7C16B690}" presName="hierChild2" presStyleCnt="0"/>
      <dgm:spPr/>
    </dgm:pt>
    <dgm:pt modelId="{B08EE75C-4A1C-4624-9E3E-CDB1C2DC41D4}" type="pres">
      <dgm:prSet presAssocID="{C7B06060-C489-4711-BFFD-57BD2168DB6A}" presName="Name10" presStyleLbl="parChTrans1D2" presStyleIdx="0" presStyleCnt="2"/>
      <dgm:spPr/>
      <dgm:t>
        <a:bodyPr/>
        <a:lstStyle/>
        <a:p>
          <a:pPr rtl="1"/>
          <a:endParaRPr lang="ar-IQ"/>
        </a:p>
      </dgm:t>
    </dgm:pt>
    <dgm:pt modelId="{15603B9D-4D4D-4CEF-A6BC-D4B6E23EDCF9}" type="pres">
      <dgm:prSet presAssocID="{67CDD382-2A8E-4A1F-8363-8F5D1B27B4C9}" presName="hierRoot2" presStyleCnt="0"/>
      <dgm:spPr/>
    </dgm:pt>
    <dgm:pt modelId="{33DC07D0-0E31-41A3-A13F-7BE54C40ECCC}" type="pres">
      <dgm:prSet presAssocID="{67CDD382-2A8E-4A1F-8363-8F5D1B27B4C9}" presName="composite2" presStyleCnt="0"/>
      <dgm:spPr/>
    </dgm:pt>
    <dgm:pt modelId="{20709410-C21E-4C06-A265-9099506D6A6D}" type="pres">
      <dgm:prSet presAssocID="{67CDD382-2A8E-4A1F-8363-8F5D1B27B4C9}" presName="background2" presStyleLbl="node2" presStyleIdx="0" presStyleCnt="2"/>
      <dgm:spPr/>
    </dgm:pt>
    <dgm:pt modelId="{FBA1D1D8-D508-4642-A623-02431FE7C201}" type="pres">
      <dgm:prSet presAssocID="{67CDD382-2A8E-4A1F-8363-8F5D1B27B4C9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pPr rtl="1"/>
          <a:endParaRPr lang="ar-IQ"/>
        </a:p>
      </dgm:t>
    </dgm:pt>
    <dgm:pt modelId="{B9362304-67F4-42C8-B5D5-48F416CC8384}" type="pres">
      <dgm:prSet presAssocID="{67CDD382-2A8E-4A1F-8363-8F5D1B27B4C9}" presName="hierChild3" presStyleCnt="0"/>
      <dgm:spPr/>
    </dgm:pt>
    <dgm:pt modelId="{4A0C0373-B1CE-408C-AE6C-96CEFA65234B}" type="pres">
      <dgm:prSet presAssocID="{0E20F15A-32C8-4E7C-A1E3-818E077F110A}" presName="Name17" presStyleLbl="parChTrans1D3" presStyleIdx="0" presStyleCnt="2"/>
      <dgm:spPr/>
      <dgm:t>
        <a:bodyPr/>
        <a:lstStyle/>
        <a:p>
          <a:pPr rtl="1"/>
          <a:endParaRPr lang="ar-IQ"/>
        </a:p>
      </dgm:t>
    </dgm:pt>
    <dgm:pt modelId="{3EF0D2E3-D8C4-4480-BCE7-68EAAE73B43E}" type="pres">
      <dgm:prSet presAssocID="{1F60DEFD-8859-41EB-A7DD-0F7D7EF4E4F2}" presName="hierRoot3" presStyleCnt="0"/>
      <dgm:spPr/>
    </dgm:pt>
    <dgm:pt modelId="{98C4C2B9-24A1-40D2-B674-08F4BCA03E9F}" type="pres">
      <dgm:prSet presAssocID="{1F60DEFD-8859-41EB-A7DD-0F7D7EF4E4F2}" presName="composite3" presStyleCnt="0"/>
      <dgm:spPr/>
    </dgm:pt>
    <dgm:pt modelId="{1DD80414-C18E-428C-A7DE-D97B1E20560D}" type="pres">
      <dgm:prSet presAssocID="{1F60DEFD-8859-41EB-A7DD-0F7D7EF4E4F2}" presName="background3" presStyleLbl="node3" presStyleIdx="0" presStyleCnt="2"/>
      <dgm:spPr/>
    </dgm:pt>
    <dgm:pt modelId="{CBCE4E00-1A8E-4C1A-A9E6-61B99AA176F1}" type="pres">
      <dgm:prSet presAssocID="{1F60DEFD-8859-41EB-A7DD-0F7D7EF4E4F2}" presName="text3" presStyleLbl="fgAcc3" presStyleIdx="0" presStyleCnt="2">
        <dgm:presLayoutVars>
          <dgm:chPref val="3"/>
        </dgm:presLayoutVars>
      </dgm:prSet>
      <dgm:spPr/>
      <dgm:t>
        <a:bodyPr/>
        <a:lstStyle/>
        <a:p>
          <a:pPr rtl="1"/>
          <a:endParaRPr lang="ar-IQ"/>
        </a:p>
      </dgm:t>
    </dgm:pt>
    <dgm:pt modelId="{AD2822ED-2EBA-49B2-84EB-97F65D3179C8}" type="pres">
      <dgm:prSet presAssocID="{1F60DEFD-8859-41EB-A7DD-0F7D7EF4E4F2}" presName="hierChild4" presStyleCnt="0"/>
      <dgm:spPr/>
    </dgm:pt>
    <dgm:pt modelId="{DBB310AC-0ABF-43EA-B348-DB9461CB28F6}" type="pres">
      <dgm:prSet presAssocID="{F785D2D3-2EB3-4FE5-A153-C9D6A5A0CB6E}" presName="Name10" presStyleLbl="parChTrans1D2" presStyleIdx="1" presStyleCnt="2"/>
      <dgm:spPr/>
      <dgm:t>
        <a:bodyPr/>
        <a:lstStyle/>
        <a:p>
          <a:pPr rtl="1"/>
          <a:endParaRPr lang="ar-IQ"/>
        </a:p>
      </dgm:t>
    </dgm:pt>
    <dgm:pt modelId="{574CD568-4325-4EFA-BFA3-0D6EAB524797}" type="pres">
      <dgm:prSet presAssocID="{E97AB669-D388-4A6D-909F-38F23EE7A763}" presName="hierRoot2" presStyleCnt="0"/>
      <dgm:spPr/>
    </dgm:pt>
    <dgm:pt modelId="{F3557422-5A71-4AD5-9055-1E83784ECBB8}" type="pres">
      <dgm:prSet presAssocID="{E97AB669-D388-4A6D-909F-38F23EE7A763}" presName="composite2" presStyleCnt="0"/>
      <dgm:spPr/>
    </dgm:pt>
    <dgm:pt modelId="{95DFB212-1E0F-474F-BC33-BF34A2ABED79}" type="pres">
      <dgm:prSet presAssocID="{E97AB669-D388-4A6D-909F-38F23EE7A763}" presName="background2" presStyleLbl="node2" presStyleIdx="1" presStyleCnt="2"/>
      <dgm:spPr/>
    </dgm:pt>
    <dgm:pt modelId="{815AD8F7-4CB4-4152-8C62-167E2DBD2787}" type="pres">
      <dgm:prSet presAssocID="{E97AB669-D388-4A6D-909F-38F23EE7A763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pPr rtl="1"/>
          <a:endParaRPr lang="ar-IQ"/>
        </a:p>
      </dgm:t>
    </dgm:pt>
    <dgm:pt modelId="{050F07CD-2EAF-493C-B132-482EA04FB4B3}" type="pres">
      <dgm:prSet presAssocID="{E97AB669-D388-4A6D-909F-38F23EE7A763}" presName="hierChild3" presStyleCnt="0"/>
      <dgm:spPr/>
    </dgm:pt>
    <dgm:pt modelId="{FEFC0719-D9B1-420F-AB70-1F01F58F25B7}" type="pres">
      <dgm:prSet presAssocID="{96AA4F56-A680-41EF-8351-B620DFF8584F}" presName="Name17" presStyleLbl="parChTrans1D3" presStyleIdx="1" presStyleCnt="2"/>
      <dgm:spPr/>
      <dgm:t>
        <a:bodyPr/>
        <a:lstStyle/>
        <a:p>
          <a:pPr rtl="1"/>
          <a:endParaRPr lang="ar-IQ"/>
        </a:p>
      </dgm:t>
    </dgm:pt>
    <dgm:pt modelId="{BD3CA9C9-BF2B-4EB9-917C-92125FF059E5}" type="pres">
      <dgm:prSet presAssocID="{F7DB5248-A215-444A-8CC5-88798042DA65}" presName="hierRoot3" presStyleCnt="0"/>
      <dgm:spPr/>
    </dgm:pt>
    <dgm:pt modelId="{C8A07728-4CA6-4DAE-846A-54891A465139}" type="pres">
      <dgm:prSet presAssocID="{F7DB5248-A215-444A-8CC5-88798042DA65}" presName="composite3" presStyleCnt="0"/>
      <dgm:spPr/>
    </dgm:pt>
    <dgm:pt modelId="{E03CA5B1-239D-42DC-B294-63C64720B212}" type="pres">
      <dgm:prSet presAssocID="{F7DB5248-A215-444A-8CC5-88798042DA65}" presName="background3" presStyleLbl="node3" presStyleIdx="1" presStyleCnt="2"/>
      <dgm:spPr/>
    </dgm:pt>
    <dgm:pt modelId="{8FA58A4B-30AF-40FC-8551-B94894394715}" type="pres">
      <dgm:prSet presAssocID="{F7DB5248-A215-444A-8CC5-88798042DA65}" presName="text3" presStyleLbl="fgAcc3" presStyleIdx="1" presStyleCnt="2">
        <dgm:presLayoutVars>
          <dgm:chPref val="3"/>
        </dgm:presLayoutVars>
      </dgm:prSet>
      <dgm:spPr/>
      <dgm:t>
        <a:bodyPr/>
        <a:lstStyle/>
        <a:p>
          <a:pPr rtl="1"/>
          <a:endParaRPr lang="ar-IQ"/>
        </a:p>
      </dgm:t>
    </dgm:pt>
    <dgm:pt modelId="{7CB66734-1DA0-417C-A430-0B3DDFF5F01A}" type="pres">
      <dgm:prSet presAssocID="{F7DB5248-A215-444A-8CC5-88798042DA65}" presName="hierChild4" presStyleCnt="0"/>
      <dgm:spPr/>
    </dgm:pt>
  </dgm:ptLst>
  <dgm:cxnLst>
    <dgm:cxn modelId="{D2B85A1B-5EF0-4A6B-AE7E-585DDAB1CDA4}" type="presOf" srcId="{E97AB669-D388-4A6D-909F-38F23EE7A763}" destId="{815AD8F7-4CB4-4152-8C62-167E2DBD2787}" srcOrd="0" destOrd="0" presId="urn:microsoft.com/office/officeart/2005/8/layout/hierarchy1"/>
    <dgm:cxn modelId="{762667CD-3BE1-4CED-B8F7-0EDBD6B7E157}" type="presOf" srcId="{1F60DEFD-8859-41EB-A7DD-0F7D7EF4E4F2}" destId="{CBCE4E00-1A8E-4C1A-A9E6-61B99AA176F1}" srcOrd="0" destOrd="0" presId="urn:microsoft.com/office/officeart/2005/8/layout/hierarchy1"/>
    <dgm:cxn modelId="{55CD027F-1E67-4E79-9A8E-814C8C3586D1}" srcId="{81A7C5C2-EA32-4E16-8142-BD49BAC9D704}" destId="{8536A0A5-CD28-4BA1-9041-B25D7C16B690}" srcOrd="0" destOrd="0" parTransId="{927BA96E-A020-405B-9FDB-ABE669F7D2DE}" sibTransId="{40A61B2D-CE8A-4845-B69C-0E506BF3DF8F}"/>
    <dgm:cxn modelId="{0DEFC7A2-1754-4693-A02E-1ADFA9BB1927}" type="presOf" srcId="{C7B06060-C489-4711-BFFD-57BD2168DB6A}" destId="{B08EE75C-4A1C-4624-9E3E-CDB1C2DC41D4}" srcOrd="0" destOrd="0" presId="urn:microsoft.com/office/officeart/2005/8/layout/hierarchy1"/>
    <dgm:cxn modelId="{2B16F9F9-E903-496C-BD04-F874D0998F3E}" type="presOf" srcId="{F785D2D3-2EB3-4FE5-A153-C9D6A5A0CB6E}" destId="{DBB310AC-0ABF-43EA-B348-DB9461CB28F6}" srcOrd="0" destOrd="0" presId="urn:microsoft.com/office/officeart/2005/8/layout/hierarchy1"/>
    <dgm:cxn modelId="{19B6F90C-FF73-4E70-942E-8B4B88956287}" type="presOf" srcId="{67CDD382-2A8E-4A1F-8363-8F5D1B27B4C9}" destId="{FBA1D1D8-D508-4642-A623-02431FE7C201}" srcOrd="0" destOrd="0" presId="urn:microsoft.com/office/officeart/2005/8/layout/hierarchy1"/>
    <dgm:cxn modelId="{B29EC745-AB14-43DB-AD22-764DB361838E}" srcId="{E97AB669-D388-4A6D-909F-38F23EE7A763}" destId="{F7DB5248-A215-444A-8CC5-88798042DA65}" srcOrd="0" destOrd="0" parTransId="{96AA4F56-A680-41EF-8351-B620DFF8584F}" sibTransId="{88043C00-9682-43AE-9B28-A0C2B86CEE9D}"/>
    <dgm:cxn modelId="{9A5A4C42-1CDB-4EDA-B493-C6456DD17E63}" srcId="{8536A0A5-CD28-4BA1-9041-B25D7C16B690}" destId="{67CDD382-2A8E-4A1F-8363-8F5D1B27B4C9}" srcOrd="0" destOrd="0" parTransId="{C7B06060-C489-4711-BFFD-57BD2168DB6A}" sibTransId="{7D6D3D81-6EC1-468C-8CFE-DC76349B8EC9}"/>
    <dgm:cxn modelId="{4C7C8A77-ECD3-43B5-B565-BF256E7519DA}" srcId="{8536A0A5-CD28-4BA1-9041-B25D7C16B690}" destId="{E97AB669-D388-4A6D-909F-38F23EE7A763}" srcOrd="1" destOrd="0" parTransId="{F785D2D3-2EB3-4FE5-A153-C9D6A5A0CB6E}" sibTransId="{FC9A2ECD-E145-4B09-8302-72C55A575929}"/>
    <dgm:cxn modelId="{6E669D60-635E-4954-905B-2D17022ADDED}" type="presOf" srcId="{81A7C5C2-EA32-4E16-8142-BD49BAC9D704}" destId="{5ED88045-3856-4916-A57A-D3539B61FA7D}" srcOrd="0" destOrd="0" presId="urn:microsoft.com/office/officeart/2005/8/layout/hierarchy1"/>
    <dgm:cxn modelId="{B12D1642-8150-4630-89D2-A8C6A486465D}" type="presOf" srcId="{96AA4F56-A680-41EF-8351-B620DFF8584F}" destId="{FEFC0719-D9B1-420F-AB70-1F01F58F25B7}" srcOrd="0" destOrd="0" presId="urn:microsoft.com/office/officeart/2005/8/layout/hierarchy1"/>
    <dgm:cxn modelId="{68C0E9C4-A587-4F83-AC21-F2E0CB042C63}" type="presOf" srcId="{8536A0A5-CD28-4BA1-9041-B25D7C16B690}" destId="{DEB8E73A-7CF4-42A4-9B3C-EE7A9973D487}" srcOrd="0" destOrd="0" presId="urn:microsoft.com/office/officeart/2005/8/layout/hierarchy1"/>
    <dgm:cxn modelId="{E8C13861-CC94-4CE0-9BA1-D942F0BD53BD}" type="presOf" srcId="{0E20F15A-32C8-4E7C-A1E3-818E077F110A}" destId="{4A0C0373-B1CE-408C-AE6C-96CEFA65234B}" srcOrd="0" destOrd="0" presId="urn:microsoft.com/office/officeart/2005/8/layout/hierarchy1"/>
    <dgm:cxn modelId="{02419819-E08D-49F2-8174-E622845518C2}" type="presOf" srcId="{F7DB5248-A215-444A-8CC5-88798042DA65}" destId="{8FA58A4B-30AF-40FC-8551-B94894394715}" srcOrd="0" destOrd="0" presId="urn:microsoft.com/office/officeart/2005/8/layout/hierarchy1"/>
    <dgm:cxn modelId="{A9F31D86-58BB-4E0C-9121-5ED1099E15A0}" srcId="{67CDD382-2A8E-4A1F-8363-8F5D1B27B4C9}" destId="{1F60DEFD-8859-41EB-A7DD-0F7D7EF4E4F2}" srcOrd="0" destOrd="0" parTransId="{0E20F15A-32C8-4E7C-A1E3-818E077F110A}" sibTransId="{9C970DFA-A8F5-4BC2-BEB7-C911C5200EC2}"/>
    <dgm:cxn modelId="{92A26A76-B2E7-4356-87A3-4CC33773C805}" type="presParOf" srcId="{5ED88045-3856-4916-A57A-D3539B61FA7D}" destId="{D88C9958-3376-4F61-BCDE-B58928BECF63}" srcOrd="0" destOrd="0" presId="urn:microsoft.com/office/officeart/2005/8/layout/hierarchy1"/>
    <dgm:cxn modelId="{49A4B719-531F-43B7-B3A6-70279B8FCC22}" type="presParOf" srcId="{D88C9958-3376-4F61-BCDE-B58928BECF63}" destId="{1FAB377F-B8D8-4DD0-90AE-7927DAFC0192}" srcOrd="0" destOrd="0" presId="urn:microsoft.com/office/officeart/2005/8/layout/hierarchy1"/>
    <dgm:cxn modelId="{D055CC15-664D-4EC0-A160-8087B0CAD4A0}" type="presParOf" srcId="{1FAB377F-B8D8-4DD0-90AE-7927DAFC0192}" destId="{A7522970-471C-4F03-951A-3B67428F1446}" srcOrd="0" destOrd="0" presId="urn:microsoft.com/office/officeart/2005/8/layout/hierarchy1"/>
    <dgm:cxn modelId="{2AFC3AA6-B6B8-46D6-B02C-34FC4B1D40D5}" type="presParOf" srcId="{1FAB377F-B8D8-4DD0-90AE-7927DAFC0192}" destId="{DEB8E73A-7CF4-42A4-9B3C-EE7A9973D487}" srcOrd="1" destOrd="0" presId="urn:microsoft.com/office/officeart/2005/8/layout/hierarchy1"/>
    <dgm:cxn modelId="{B786311A-B0A6-4069-BFE7-70036786A43E}" type="presParOf" srcId="{D88C9958-3376-4F61-BCDE-B58928BECF63}" destId="{C5F4EBA0-6DA6-41D7-8FFA-1E6D2A84C7E2}" srcOrd="1" destOrd="0" presId="urn:microsoft.com/office/officeart/2005/8/layout/hierarchy1"/>
    <dgm:cxn modelId="{3E1B5895-D01D-435C-8918-9C5CCC47F582}" type="presParOf" srcId="{C5F4EBA0-6DA6-41D7-8FFA-1E6D2A84C7E2}" destId="{B08EE75C-4A1C-4624-9E3E-CDB1C2DC41D4}" srcOrd="0" destOrd="0" presId="urn:microsoft.com/office/officeart/2005/8/layout/hierarchy1"/>
    <dgm:cxn modelId="{BB5EB49E-8A0F-428D-86B3-EE0F6E452702}" type="presParOf" srcId="{C5F4EBA0-6DA6-41D7-8FFA-1E6D2A84C7E2}" destId="{15603B9D-4D4D-4CEF-A6BC-D4B6E23EDCF9}" srcOrd="1" destOrd="0" presId="urn:microsoft.com/office/officeart/2005/8/layout/hierarchy1"/>
    <dgm:cxn modelId="{F090DD33-ECC4-4496-B099-D5C56906E8E6}" type="presParOf" srcId="{15603B9D-4D4D-4CEF-A6BC-D4B6E23EDCF9}" destId="{33DC07D0-0E31-41A3-A13F-7BE54C40ECCC}" srcOrd="0" destOrd="0" presId="urn:microsoft.com/office/officeart/2005/8/layout/hierarchy1"/>
    <dgm:cxn modelId="{317BF6E7-76B8-439C-BB50-ECF9FE46D732}" type="presParOf" srcId="{33DC07D0-0E31-41A3-A13F-7BE54C40ECCC}" destId="{20709410-C21E-4C06-A265-9099506D6A6D}" srcOrd="0" destOrd="0" presId="urn:microsoft.com/office/officeart/2005/8/layout/hierarchy1"/>
    <dgm:cxn modelId="{36583885-13B7-45AD-BB3A-72F081B6A2F6}" type="presParOf" srcId="{33DC07D0-0E31-41A3-A13F-7BE54C40ECCC}" destId="{FBA1D1D8-D508-4642-A623-02431FE7C201}" srcOrd="1" destOrd="0" presId="urn:microsoft.com/office/officeart/2005/8/layout/hierarchy1"/>
    <dgm:cxn modelId="{A8C95D8C-9EA8-49D6-B1B1-9F84D9FC4C7A}" type="presParOf" srcId="{15603B9D-4D4D-4CEF-A6BC-D4B6E23EDCF9}" destId="{B9362304-67F4-42C8-B5D5-48F416CC8384}" srcOrd="1" destOrd="0" presId="urn:microsoft.com/office/officeart/2005/8/layout/hierarchy1"/>
    <dgm:cxn modelId="{089D7021-D6B2-4F82-9751-E10C4F1724A4}" type="presParOf" srcId="{B9362304-67F4-42C8-B5D5-48F416CC8384}" destId="{4A0C0373-B1CE-408C-AE6C-96CEFA65234B}" srcOrd="0" destOrd="0" presId="urn:microsoft.com/office/officeart/2005/8/layout/hierarchy1"/>
    <dgm:cxn modelId="{FD354C6E-D278-4711-A9CC-C78B1BB1CDA5}" type="presParOf" srcId="{B9362304-67F4-42C8-B5D5-48F416CC8384}" destId="{3EF0D2E3-D8C4-4480-BCE7-68EAAE73B43E}" srcOrd="1" destOrd="0" presId="urn:microsoft.com/office/officeart/2005/8/layout/hierarchy1"/>
    <dgm:cxn modelId="{B4D5A64F-B1EF-4A81-9DA6-D6E5D70F32BF}" type="presParOf" srcId="{3EF0D2E3-D8C4-4480-BCE7-68EAAE73B43E}" destId="{98C4C2B9-24A1-40D2-B674-08F4BCA03E9F}" srcOrd="0" destOrd="0" presId="urn:microsoft.com/office/officeart/2005/8/layout/hierarchy1"/>
    <dgm:cxn modelId="{0F626A56-982F-4C18-8BF8-777E41F329F9}" type="presParOf" srcId="{98C4C2B9-24A1-40D2-B674-08F4BCA03E9F}" destId="{1DD80414-C18E-428C-A7DE-D97B1E20560D}" srcOrd="0" destOrd="0" presId="urn:microsoft.com/office/officeart/2005/8/layout/hierarchy1"/>
    <dgm:cxn modelId="{6BB4AFD8-FF3C-43A6-8557-1659662AB9DB}" type="presParOf" srcId="{98C4C2B9-24A1-40D2-B674-08F4BCA03E9F}" destId="{CBCE4E00-1A8E-4C1A-A9E6-61B99AA176F1}" srcOrd="1" destOrd="0" presId="urn:microsoft.com/office/officeart/2005/8/layout/hierarchy1"/>
    <dgm:cxn modelId="{28D990AD-B605-4F39-AFD4-397A4081475B}" type="presParOf" srcId="{3EF0D2E3-D8C4-4480-BCE7-68EAAE73B43E}" destId="{AD2822ED-2EBA-49B2-84EB-97F65D3179C8}" srcOrd="1" destOrd="0" presId="urn:microsoft.com/office/officeart/2005/8/layout/hierarchy1"/>
    <dgm:cxn modelId="{0A2E70DA-CC29-48A2-87E9-BBA003D37CAB}" type="presParOf" srcId="{C5F4EBA0-6DA6-41D7-8FFA-1E6D2A84C7E2}" destId="{DBB310AC-0ABF-43EA-B348-DB9461CB28F6}" srcOrd="2" destOrd="0" presId="urn:microsoft.com/office/officeart/2005/8/layout/hierarchy1"/>
    <dgm:cxn modelId="{BF25BC74-86DE-463F-8A66-5F4F62FED2D4}" type="presParOf" srcId="{C5F4EBA0-6DA6-41D7-8FFA-1E6D2A84C7E2}" destId="{574CD568-4325-4EFA-BFA3-0D6EAB524797}" srcOrd="3" destOrd="0" presId="urn:microsoft.com/office/officeart/2005/8/layout/hierarchy1"/>
    <dgm:cxn modelId="{CDFAF27D-8789-4578-97BF-AA2AD47FE6CE}" type="presParOf" srcId="{574CD568-4325-4EFA-BFA3-0D6EAB524797}" destId="{F3557422-5A71-4AD5-9055-1E83784ECBB8}" srcOrd="0" destOrd="0" presId="urn:microsoft.com/office/officeart/2005/8/layout/hierarchy1"/>
    <dgm:cxn modelId="{964A7503-91F6-47D8-A529-42FA6C2AA070}" type="presParOf" srcId="{F3557422-5A71-4AD5-9055-1E83784ECBB8}" destId="{95DFB212-1E0F-474F-BC33-BF34A2ABED79}" srcOrd="0" destOrd="0" presId="urn:microsoft.com/office/officeart/2005/8/layout/hierarchy1"/>
    <dgm:cxn modelId="{651D916A-BD64-48A3-BFEB-549DE6C9B4F6}" type="presParOf" srcId="{F3557422-5A71-4AD5-9055-1E83784ECBB8}" destId="{815AD8F7-4CB4-4152-8C62-167E2DBD2787}" srcOrd="1" destOrd="0" presId="urn:microsoft.com/office/officeart/2005/8/layout/hierarchy1"/>
    <dgm:cxn modelId="{92AB6548-D96A-451E-BD31-71E659A16FFF}" type="presParOf" srcId="{574CD568-4325-4EFA-BFA3-0D6EAB524797}" destId="{050F07CD-2EAF-493C-B132-482EA04FB4B3}" srcOrd="1" destOrd="0" presId="urn:microsoft.com/office/officeart/2005/8/layout/hierarchy1"/>
    <dgm:cxn modelId="{7BB2A5A0-33F1-4295-8A2E-E873E42B4DDF}" type="presParOf" srcId="{050F07CD-2EAF-493C-B132-482EA04FB4B3}" destId="{FEFC0719-D9B1-420F-AB70-1F01F58F25B7}" srcOrd="0" destOrd="0" presId="urn:microsoft.com/office/officeart/2005/8/layout/hierarchy1"/>
    <dgm:cxn modelId="{3D9907ED-379B-40DF-A118-B231A19F3E84}" type="presParOf" srcId="{050F07CD-2EAF-493C-B132-482EA04FB4B3}" destId="{BD3CA9C9-BF2B-4EB9-917C-92125FF059E5}" srcOrd="1" destOrd="0" presId="urn:microsoft.com/office/officeart/2005/8/layout/hierarchy1"/>
    <dgm:cxn modelId="{3A71645F-034F-485D-A1E0-79EF6E6CB257}" type="presParOf" srcId="{BD3CA9C9-BF2B-4EB9-917C-92125FF059E5}" destId="{C8A07728-4CA6-4DAE-846A-54891A465139}" srcOrd="0" destOrd="0" presId="urn:microsoft.com/office/officeart/2005/8/layout/hierarchy1"/>
    <dgm:cxn modelId="{67D26853-7881-444C-8E5F-5A15C0B0FC3D}" type="presParOf" srcId="{C8A07728-4CA6-4DAE-846A-54891A465139}" destId="{E03CA5B1-239D-42DC-B294-63C64720B212}" srcOrd="0" destOrd="0" presId="urn:microsoft.com/office/officeart/2005/8/layout/hierarchy1"/>
    <dgm:cxn modelId="{C061F294-EE0E-4344-9485-E11EF0794CA4}" type="presParOf" srcId="{C8A07728-4CA6-4DAE-846A-54891A465139}" destId="{8FA58A4B-30AF-40FC-8551-B94894394715}" srcOrd="1" destOrd="0" presId="urn:microsoft.com/office/officeart/2005/8/layout/hierarchy1"/>
    <dgm:cxn modelId="{660D4551-A5C6-4F8D-B640-A47F47DD9B25}" type="presParOf" srcId="{BD3CA9C9-BF2B-4EB9-917C-92125FF059E5}" destId="{7CB66734-1DA0-417C-A430-0B3DDFF5F01A}" srcOrd="1" destOrd="0" presId="urn:microsoft.com/office/officeart/2005/8/layout/hierarchy1"/>
  </dgm:cxnLst>
  <dgm:bg/>
  <dgm:whole/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1C6FD25-EE1A-4A5C-A852-5607ABB83F69}">
      <dsp:nvSpPr>
        <dsp:cNvPr id="0" name=""/>
        <dsp:cNvSpPr/>
      </dsp:nvSpPr>
      <dsp:spPr>
        <a:xfrm>
          <a:off x="0" y="1011"/>
          <a:ext cx="8229600" cy="158300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lvl="0" algn="r" defTabSz="18224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IQ" sz="4100" kern="1200" dirty="0" smtClean="0"/>
            <a:t>كم هي الكمية التي نطلبها من </a:t>
          </a:r>
          <a:r>
            <a:rPr lang="ar-IQ" sz="4100" kern="1200" dirty="0" smtClean="0"/>
            <a:t>المخزون </a:t>
          </a:r>
          <a:r>
            <a:rPr lang="ar-IQ" sz="4100" kern="1200" dirty="0" smtClean="0"/>
            <a:t>(حجم الطلب)</a:t>
          </a:r>
          <a:endParaRPr lang="ar-IQ" sz="4100" kern="1200" dirty="0"/>
        </a:p>
      </dsp:txBody>
      <dsp:txXfrm>
        <a:off x="77276" y="78287"/>
        <a:ext cx="8075048" cy="1428457"/>
      </dsp:txXfrm>
    </dsp:sp>
    <dsp:sp modelId="{80EEAE4A-3357-4037-915B-872C43764ACC}">
      <dsp:nvSpPr>
        <dsp:cNvPr id="0" name=""/>
        <dsp:cNvSpPr/>
      </dsp:nvSpPr>
      <dsp:spPr>
        <a:xfrm>
          <a:off x="0" y="1584021"/>
          <a:ext cx="8229600" cy="6789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1290" tIns="52070" rIns="291592" bIns="52070" numCol="1" spcCol="1270" anchor="t" anchorCtr="0">
          <a:noAutofit/>
        </a:bodyPr>
        <a:lstStyle/>
        <a:p>
          <a:pPr marL="285750" lvl="1" indent="-285750" algn="r" defTabSz="1422400" rtl="1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ar-IQ" sz="3200" kern="1200"/>
        </a:p>
      </dsp:txBody>
      <dsp:txXfrm>
        <a:off x="0" y="1584021"/>
        <a:ext cx="8229600" cy="678960"/>
      </dsp:txXfrm>
    </dsp:sp>
    <dsp:sp modelId="{5754507F-2BAB-4823-933A-01BB8C8F7ACD}">
      <dsp:nvSpPr>
        <dsp:cNvPr id="0" name=""/>
        <dsp:cNvSpPr/>
      </dsp:nvSpPr>
      <dsp:spPr>
        <a:xfrm>
          <a:off x="0" y="2262981"/>
          <a:ext cx="8229600" cy="158300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lvl="0" algn="r" defTabSz="18224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IQ" sz="4100" kern="1200" dirty="0" smtClean="0"/>
            <a:t>متى نقوم بالطلب ( توقيت الطلب)</a:t>
          </a:r>
          <a:endParaRPr lang="ar-IQ" sz="4100" kern="1200" dirty="0"/>
        </a:p>
      </dsp:txBody>
      <dsp:txXfrm>
        <a:off x="77276" y="2340257"/>
        <a:ext cx="8075048" cy="1428457"/>
      </dsp:txXfrm>
    </dsp:sp>
    <dsp:sp modelId="{09C1573D-2465-41BB-B037-C66C05C13A66}">
      <dsp:nvSpPr>
        <dsp:cNvPr id="0" name=""/>
        <dsp:cNvSpPr/>
      </dsp:nvSpPr>
      <dsp:spPr>
        <a:xfrm>
          <a:off x="0" y="3845991"/>
          <a:ext cx="8229600" cy="6789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1290" tIns="52070" rIns="291592" bIns="52070" numCol="1" spcCol="1270" anchor="t" anchorCtr="0">
          <a:noAutofit/>
        </a:bodyPr>
        <a:lstStyle/>
        <a:p>
          <a:pPr marL="285750" lvl="1" indent="-285750" algn="r" defTabSz="1422400" rtl="1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ar-IQ" sz="3200" kern="1200"/>
        </a:p>
      </dsp:txBody>
      <dsp:txXfrm>
        <a:off x="0" y="3845991"/>
        <a:ext cx="8229600" cy="67896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B310AC-0ABF-43EA-B348-DB9461CB28F6}">
      <dsp:nvSpPr>
        <dsp:cNvPr id="0" name=""/>
        <dsp:cNvSpPr/>
      </dsp:nvSpPr>
      <dsp:spPr>
        <a:xfrm>
          <a:off x="3963910" y="1724683"/>
          <a:ext cx="1659783" cy="78990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38297"/>
              </a:lnTo>
              <a:lnTo>
                <a:pt x="1659783" y="538297"/>
              </a:lnTo>
              <a:lnTo>
                <a:pt x="1659783" y="78990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8EE75C-4A1C-4624-9E3E-CDB1C2DC41D4}">
      <dsp:nvSpPr>
        <dsp:cNvPr id="0" name=""/>
        <dsp:cNvSpPr/>
      </dsp:nvSpPr>
      <dsp:spPr>
        <a:xfrm>
          <a:off x="2304127" y="1724683"/>
          <a:ext cx="1659783" cy="789905"/>
        </a:xfrm>
        <a:custGeom>
          <a:avLst/>
          <a:gdLst/>
          <a:ahLst/>
          <a:cxnLst/>
          <a:rect l="0" t="0" r="0" b="0"/>
          <a:pathLst>
            <a:path>
              <a:moveTo>
                <a:pt x="1659783" y="0"/>
              </a:moveTo>
              <a:lnTo>
                <a:pt x="1659783" y="538297"/>
              </a:lnTo>
              <a:lnTo>
                <a:pt x="0" y="538297"/>
              </a:lnTo>
              <a:lnTo>
                <a:pt x="0" y="78990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7522970-471C-4F03-951A-3B67428F1446}">
      <dsp:nvSpPr>
        <dsp:cNvPr id="0" name=""/>
        <dsp:cNvSpPr/>
      </dsp:nvSpPr>
      <dsp:spPr>
        <a:xfrm>
          <a:off x="2605906" y="17"/>
          <a:ext cx="2716009" cy="172466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EB8E73A-7CF4-42A4-9B3C-EE7A9973D487}">
      <dsp:nvSpPr>
        <dsp:cNvPr id="0" name=""/>
        <dsp:cNvSpPr/>
      </dsp:nvSpPr>
      <dsp:spPr>
        <a:xfrm>
          <a:off x="2907684" y="286707"/>
          <a:ext cx="2716009" cy="172466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IQ" sz="4400" kern="1200" dirty="0" smtClean="0"/>
            <a:t>ادارة المخزون</a:t>
          </a:r>
          <a:endParaRPr lang="ar-IQ" sz="4400" kern="1200" dirty="0"/>
        </a:p>
      </dsp:txBody>
      <dsp:txXfrm>
        <a:off x="2958198" y="337221"/>
        <a:ext cx="2614981" cy="1623637"/>
      </dsp:txXfrm>
    </dsp:sp>
    <dsp:sp modelId="{20709410-C21E-4C06-A265-9099506D6A6D}">
      <dsp:nvSpPr>
        <dsp:cNvPr id="0" name=""/>
        <dsp:cNvSpPr/>
      </dsp:nvSpPr>
      <dsp:spPr>
        <a:xfrm>
          <a:off x="946122" y="2514589"/>
          <a:ext cx="2716009" cy="172466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BA1D1D8-D508-4642-A623-02431FE7C201}">
      <dsp:nvSpPr>
        <dsp:cNvPr id="0" name=""/>
        <dsp:cNvSpPr/>
      </dsp:nvSpPr>
      <dsp:spPr>
        <a:xfrm>
          <a:off x="1247901" y="2801279"/>
          <a:ext cx="2716009" cy="172466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IQ" sz="4400" kern="1200" dirty="0" smtClean="0"/>
            <a:t>توقيت الطلب</a:t>
          </a:r>
          <a:endParaRPr lang="ar-IQ" sz="4400" kern="1200" dirty="0"/>
        </a:p>
      </dsp:txBody>
      <dsp:txXfrm>
        <a:off x="1298415" y="2851793"/>
        <a:ext cx="2614981" cy="1623637"/>
      </dsp:txXfrm>
    </dsp:sp>
    <dsp:sp modelId="{95DFB212-1E0F-474F-BC33-BF34A2ABED79}">
      <dsp:nvSpPr>
        <dsp:cNvPr id="0" name=""/>
        <dsp:cNvSpPr/>
      </dsp:nvSpPr>
      <dsp:spPr>
        <a:xfrm>
          <a:off x="4265689" y="2514589"/>
          <a:ext cx="2716009" cy="172466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5AD8F7-4CB4-4152-8C62-167E2DBD2787}">
      <dsp:nvSpPr>
        <dsp:cNvPr id="0" name=""/>
        <dsp:cNvSpPr/>
      </dsp:nvSpPr>
      <dsp:spPr>
        <a:xfrm>
          <a:off x="4567468" y="2801279"/>
          <a:ext cx="2716009" cy="172466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IQ" sz="4400" kern="1200" dirty="0" smtClean="0"/>
            <a:t>حجم الطلب من </a:t>
          </a:r>
          <a:r>
            <a:rPr lang="ar-IQ" sz="4400" kern="1200" dirty="0" smtClean="0"/>
            <a:t>المخزون</a:t>
          </a:r>
          <a:endParaRPr lang="ar-IQ" sz="4400" kern="1200" dirty="0"/>
        </a:p>
      </dsp:txBody>
      <dsp:txXfrm>
        <a:off x="4617982" y="2851793"/>
        <a:ext cx="2614981" cy="162363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FC0719-D9B1-420F-AB70-1F01F58F25B7}">
      <dsp:nvSpPr>
        <dsp:cNvPr id="0" name=""/>
        <dsp:cNvSpPr/>
      </dsp:nvSpPr>
      <dsp:spPr>
        <a:xfrm>
          <a:off x="5038509" y="2724914"/>
          <a:ext cx="91440" cy="50749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0749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BB310AC-0ABF-43EA-B348-DB9461CB28F6}">
      <dsp:nvSpPr>
        <dsp:cNvPr id="0" name=""/>
        <dsp:cNvSpPr/>
      </dsp:nvSpPr>
      <dsp:spPr>
        <a:xfrm>
          <a:off x="4017857" y="1109360"/>
          <a:ext cx="1066372" cy="50749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5843"/>
              </a:lnTo>
              <a:lnTo>
                <a:pt x="1066372" y="345843"/>
              </a:lnTo>
              <a:lnTo>
                <a:pt x="1066372" y="50749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A0C0373-B1CE-408C-AE6C-96CEFA65234B}">
      <dsp:nvSpPr>
        <dsp:cNvPr id="0" name=""/>
        <dsp:cNvSpPr/>
      </dsp:nvSpPr>
      <dsp:spPr>
        <a:xfrm>
          <a:off x="2905764" y="2724914"/>
          <a:ext cx="91440" cy="50749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0749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8EE75C-4A1C-4624-9E3E-CDB1C2DC41D4}">
      <dsp:nvSpPr>
        <dsp:cNvPr id="0" name=""/>
        <dsp:cNvSpPr/>
      </dsp:nvSpPr>
      <dsp:spPr>
        <a:xfrm>
          <a:off x="2951484" y="1109360"/>
          <a:ext cx="1066372" cy="507496"/>
        </a:xfrm>
        <a:custGeom>
          <a:avLst/>
          <a:gdLst/>
          <a:ahLst/>
          <a:cxnLst/>
          <a:rect l="0" t="0" r="0" b="0"/>
          <a:pathLst>
            <a:path>
              <a:moveTo>
                <a:pt x="1066372" y="0"/>
              </a:moveTo>
              <a:lnTo>
                <a:pt x="1066372" y="345843"/>
              </a:lnTo>
              <a:lnTo>
                <a:pt x="0" y="345843"/>
              </a:lnTo>
              <a:lnTo>
                <a:pt x="0" y="50749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7522970-471C-4F03-951A-3B67428F1446}">
      <dsp:nvSpPr>
        <dsp:cNvPr id="0" name=""/>
        <dsp:cNvSpPr/>
      </dsp:nvSpPr>
      <dsp:spPr>
        <a:xfrm>
          <a:off x="3145370" y="1303"/>
          <a:ext cx="1744972" cy="110805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EB8E73A-7CF4-42A4-9B3C-EE7A9973D487}">
      <dsp:nvSpPr>
        <dsp:cNvPr id="0" name=""/>
        <dsp:cNvSpPr/>
      </dsp:nvSpPr>
      <dsp:spPr>
        <a:xfrm>
          <a:off x="3339256" y="185494"/>
          <a:ext cx="1744972" cy="110805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IQ" sz="2800" kern="1200" dirty="0" smtClean="0"/>
            <a:t>اتركز هذه النماذج على:</a:t>
          </a:r>
          <a:endParaRPr lang="ar-IQ" sz="2800" kern="1200" dirty="0"/>
        </a:p>
      </dsp:txBody>
      <dsp:txXfrm>
        <a:off x="3371710" y="217948"/>
        <a:ext cx="1680064" cy="1043149"/>
      </dsp:txXfrm>
    </dsp:sp>
    <dsp:sp modelId="{20709410-C21E-4C06-A265-9099506D6A6D}">
      <dsp:nvSpPr>
        <dsp:cNvPr id="0" name=""/>
        <dsp:cNvSpPr/>
      </dsp:nvSpPr>
      <dsp:spPr>
        <a:xfrm>
          <a:off x="2078998" y="1616856"/>
          <a:ext cx="1744972" cy="110805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BA1D1D8-D508-4642-A623-02431FE7C201}">
      <dsp:nvSpPr>
        <dsp:cNvPr id="0" name=""/>
        <dsp:cNvSpPr/>
      </dsp:nvSpPr>
      <dsp:spPr>
        <a:xfrm>
          <a:off x="2272884" y="1801048"/>
          <a:ext cx="1744972" cy="110805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IQ" sz="2800" kern="1200" dirty="0" smtClean="0"/>
            <a:t>توقيت الطلب</a:t>
          </a:r>
          <a:endParaRPr lang="ar-IQ" sz="2800" kern="1200" dirty="0"/>
        </a:p>
      </dsp:txBody>
      <dsp:txXfrm>
        <a:off x="2305338" y="1833502"/>
        <a:ext cx="1680064" cy="1043149"/>
      </dsp:txXfrm>
    </dsp:sp>
    <dsp:sp modelId="{1DD80414-C18E-428C-A7DE-D97B1E20560D}">
      <dsp:nvSpPr>
        <dsp:cNvPr id="0" name=""/>
        <dsp:cNvSpPr/>
      </dsp:nvSpPr>
      <dsp:spPr>
        <a:xfrm>
          <a:off x="2078998" y="3232410"/>
          <a:ext cx="1744972" cy="110805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BCE4E00-1A8E-4C1A-A9E6-61B99AA176F1}">
      <dsp:nvSpPr>
        <dsp:cNvPr id="0" name=""/>
        <dsp:cNvSpPr/>
      </dsp:nvSpPr>
      <dsp:spPr>
        <a:xfrm>
          <a:off x="2272884" y="3416602"/>
          <a:ext cx="1744972" cy="110805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IQ" sz="2800" kern="1200" dirty="0" smtClean="0"/>
            <a:t>نقطة اعادة الطلب</a:t>
          </a:r>
          <a:endParaRPr lang="ar-IQ" sz="2800" kern="1200" dirty="0"/>
        </a:p>
      </dsp:txBody>
      <dsp:txXfrm>
        <a:off x="2305338" y="3449056"/>
        <a:ext cx="1680064" cy="1043149"/>
      </dsp:txXfrm>
    </dsp:sp>
    <dsp:sp modelId="{95DFB212-1E0F-474F-BC33-BF34A2ABED79}">
      <dsp:nvSpPr>
        <dsp:cNvPr id="0" name=""/>
        <dsp:cNvSpPr/>
      </dsp:nvSpPr>
      <dsp:spPr>
        <a:xfrm>
          <a:off x="4211742" y="1616856"/>
          <a:ext cx="1744972" cy="110805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5AD8F7-4CB4-4152-8C62-167E2DBD2787}">
      <dsp:nvSpPr>
        <dsp:cNvPr id="0" name=""/>
        <dsp:cNvSpPr/>
      </dsp:nvSpPr>
      <dsp:spPr>
        <a:xfrm>
          <a:off x="4405628" y="1801048"/>
          <a:ext cx="1744972" cy="110805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IQ" sz="2800" kern="1200" dirty="0" smtClean="0"/>
            <a:t>حجم الطلب من </a:t>
          </a:r>
          <a:r>
            <a:rPr lang="ar-IQ" sz="2800" kern="1200" dirty="0" smtClean="0"/>
            <a:t>المخزون</a:t>
          </a:r>
          <a:endParaRPr lang="ar-IQ" sz="2800" kern="1200" dirty="0"/>
        </a:p>
      </dsp:txBody>
      <dsp:txXfrm>
        <a:off x="4438082" y="1833502"/>
        <a:ext cx="1680064" cy="1043149"/>
      </dsp:txXfrm>
    </dsp:sp>
    <dsp:sp modelId="{E03CA5B1-239D-42DC-B294-63C64720B212}">
      <dsp:nvSpPr>
        <dsp:cNvPr id="0" name=""/>
        <dsp:cNvSpPr/>
      </dsp:nvSpPr>
      <dsp:spPr>
        <a:xfrm>
          <a:off x="4211742" y="3232410"/>
          <a:ext cx="1744972" cy="110805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FA58A4B-30AF-40FC-8551-B94894394715}">
      <dsp:nvSpPr>
        <dsp:cNvPr id="0" name=""/>
        <dsp:cNvSpPr/>
      </dsp:nvSpPr>
      <dsp:spPr>
        <a:xfrm>
          <a:off x="4405628" y="3416602"/>
          <a:ext cx="1744972" cy="110805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IQ" sz="2800" kern="1200" dirty="0" smtClean="0"/>
            <a:t>كمية الطلب الاقتصادية</a:t>
          </a:r>
          <a:endParaRPr lang="ar-IQ" sz="2800" kern="1200" dirty="0"/>
        </a:p>
      </dsp:txBody>
      <dsp:txXfrm>
        <a:off x="4438082" y="3449056"/>
        <a:ext cx="1680064" cy="104314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DDE82663-972A-4612-B5E7-2718E59D0A85}" type="datetimeFigureOut">
              <a:rPr lang="ar-IQ" smtClean="0"/>
              <a:pPr/>
              <a:t>18/07/1435</a:t>
            </a:fld>
            <a:endParaRPr lang="ar-IQ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ar-IQ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ABEC1A33-A931-4EB7-89A9-34E98D015FAF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E82663-972A-4612-B5E7-2718E59D0A85}" type="datetimeFigureOut">
              <a:rPr lang="ar-IQ" smtClean="0"/>
              <a:pPr/>
              <a:t>18/07/1435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BEC1A33-A931-4EB7-89A9-34E98D015FAF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DDE82663-972A-4612-B5E7-2718E59D0A85}" type="datetimeFigureOut">
              <a:rPr lang="ar-IQ" smtClean="0"/>
              <a:pPr/>
              <a:t>18/07/1435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BEC1A33-A931-4EB7-89A9-34E98D015FAF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E82663-972A-4612-B5E7-2718E59D0A85}" type="datetimeFigureOut">
              <a:rPr lang="ar-IQ" smtClean="0"/>
              <a:pPr/>
              <a:t>18/07/1435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BEC1A33-A931-4EB7-89A9-34E98D015FAF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DDE82663-972A-4612-B5E7-2718E59D0A85}" type="datetimeFigureOut">
              <a:rPr lang="ar-IQ" smtClean="0"/>
              <a:pPr/>
              <a:t>18/07/1435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ABEC1A33-A931-4EB7-89A9-34E98D015FAF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E82663-972A-4612-B5E7-2718E59D0A85}" type="datetimeFigureOut">
              <a:rPr lang="ar-IQ" smtClean="0"/>
              <a:pPr/>
              <a:t>18/07/1435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BEC1A33-A931-4EB7-89A9-34E98D015FAF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E82663-972A-4612-B5E7-2718E59D0A85}" type="datetimeFigureOut">
              <a:rPr lang="ar-IQ" smtClean="0"/>
              <a:pPr/>
              <a:t>18/07/1435</a:t>
            </a:fld>
            <a:endParaRPr lang="ar-IQ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IQ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BEC1A33-A931-4EB7-89A9-34E98D015FAF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E82663-972A-4612-B5E7-2718E59D0A85}" type="datetimeFigureOut">
              <a:rPr lang="ar-IQ" smtClean="0"/>
              <a:pPr/>
              <a:t>18/07/1435</a:t>
            </a:fld>
            <a:endParaRPr lang="ar-IQ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IQ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BEC1A33-A931-4EB7-89A9-34E98D015FAF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DDE82663-972A-4612-B5E7-2718E59D0A85}" type="datetimeFigureOut">
              <a:rPr lang="ar-IQ" smtClean="0"/>
              <a:pPr/>
              <a:t>18/07/1435</a:t>
            </a:fld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ar-IQ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BEC1A33-A931-4EB7-89A9-34E98D015FAF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E82663-972A-4612-B5E7-2718E59D0A85}" type="datetimeFigureOut">
              <a:rPr lang="ar-IQ" smtClean="0"/>
              <a:pPr/>
              <a:t>18/07/1435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BEC1A33-A931-4EB7-89A9-34E98D015FAF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E82663-972A-4612-B5E7-2718E59D0A85}" type="datetimeFigureOut">
              <a:rPr lang="ar-IQ" smtClean="0"/>
              <a:pPr/>
              <a:t>18/07/1435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BEC1A33-A931-4EB7-89A9-34E98D015FAF}" type="slidenum">
              <a:rPr lang="ar-IQ" smtClean="0"/>
              <a:pPr/>
              <a:t>‹#›</a:t>
            </a:fld>
            <a:endParaRPr lang="ar-IQ"/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DDE82663-972A-4612-B5E7-2718E59D0A85}" type="datetimeFigureOut">
              <a:rPr lang="ar-IQ" smtClean="0"/>
              <a:pPr/>
              <a:t>18/07/1435</a:t>
            </a:fld>
            <a:endParaRPr lang="ar-IQ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ar-IQ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ABEC1A33-A931-4EB7-89A9-34E98D015FAF}" type="slidenum">
              <a:rPr lang="ar-IQ" smtClean="0"/>
              <a:pPr/>
              <a:t>‹#›</a:t>
            </a:fld>
            <a:endParaRPr lang="ar-IQ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1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r" rtl="1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r" rtl="1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r" rtl="1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r" rtl="1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r" rtl="1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r" rtl="1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r" rtl="1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r" rtl="1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r" rtl="1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500041"/>
            <a:ext cx="7772400" cy="5429289"/>
          </a:xfrm>
          <a:solidFill>
            <a:schemeClr val="accent2">
              <a:lumMod val="60000"/>
              <a:lumOff val="40000"/>
            </a:schemeClr>
          </a:solidFill>
        </p:spPr>
        <p:txBody>
          <a:bodyPr/>
          <a:lstStyle/>
          <a:p>
            <a:endParaRPr lang="ar-IQ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4" name="Rectangle 3"/>
          <p:cNvSpPr/>
          <p:nvPr/>
        </p:nvSpPr>
        <p:spPr>
          <a:xfrm>
            <a:off x="857224" y="1285860"/>
            <a:ext cx="7429552" cy="3143272"/>
          </a:xfrm>
          <a:prstGeom prst="rect">
            <a:avLst/>
          </a:prstGeom>
          <a:solidFill>
            <a:schemeClr val="tx2"/>
          </a:solidFill>
          <a:scene3d>
            <a:camera prst="isometricOffAxis1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IQ" sz="5400" b="1" smtClean="0"/>
              <a:t>الوحدة الرابعة</a:t>
            </a:r>
          </a:p>
          <a:p>
            <a:pPr algn="ctr"/>
            <a:r>
              <a:rPr lang="ar-IQ" sz="5400" b="1" smtClean="0"/>
              <a:t>نظم </a:t>
            </a:r>
            <a:r>
              <a:rPr lang="ar-IQ" sz="5400" b="1" dirty="0" smtClean="0"/>
              <a:t>ادارة المخزون</a:t>
            </a:r>
            <a:endParaRPr lang="ar-IQ" sz="54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ar-IQ" dirty="0" smtClean="0"/>
              <a:t>ماهي كمية الطلب الاقتصادية؟؟؟</a:t>
            </a:r>
            <a:endParaRPr lang="ar-IQ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71612"/>
            <a:ext cx="7929586" cy="4884124"/>
          </a:xfrm>
        </p:spPr>
        <p:txBody>
          <a:bodyPr/>
          <a:lstStyle/>
          <a:p>
            <a:r>
              <a:rPr lang="ar-IQ" dirty="0" smtClean="0"/>
              <a:t>       </a:t>
            </a:r>
            <a:r>
              <a:rPr lang="ar-IQ" b="1" dirty="0" smtClean="0"/>
              <a:t>كمية الطلب التي تكون الكلفة الكلية للمخزون عندها اقل ما يمكن .. ويتم حساب الكلفة الكلية للمخزون بالمعادلة الاتية :</a:t>
            </a:r>
          </a:p>
          <a:p>
            <a:endParaRPr lang="ar-IQ" dirty="0"/>
          </a:p>
          <a:p>
            <a:endParaRPr lang="ar-IQ" dirty="0"/>
          </a:p>
        </p:txBody>
      </p:sp>
      <p:sp>
        <p:nvSpPr>
          <p:cNvPr id="4" name="مستطيل 3"/>
          <p:cNvSpPr/>
          <p:nvPr/>
        </p:nvSpPr>
        <p:spPr>
          <a:xfrm>
            <a:off x="0" y="3357562"/>
            <a:ext cx="8712968" cy="30957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IQ" sz="4000" b="1" dirty="0" smtClean="0"/>
              <a:t>كلفة الاعداد للطلبيات من المخزون + كلفة الاحتفاظ بالمخزون</a:t>
            </a:r>
            <a:endParaRPr lang="ar-IQ" sz="4000" b="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4" name="مستطيل 3"/>
          <p:cNvSpPr/>
          <p:nvPr/>
        </p:nvSpPr>
        <p:spPr>
          <a:xfrm>
            <a:off x="683568" y="1985842"/>
            <a:ext cx="7920880" cy="41044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IQ" sz="3200" b="1" dirty="0" smtClean="0"/>
              <a:t>كلفة الاعداد = (الطلب السنوي/ كمية الطلب الاقتصادية )*كلفة اعداد الطلبية الواحدة</a:t>
            </a:r>
          </a:p>
          <a:p>
            <a:pPr algn="ctr"/>
            <a:endParaRPr lang="ar-IQ" sz="3200" b="1" dirty="0"/>
          </a:p>
          <a:p>
            <a:pPr algn="ctr"/>
            <a:endParaRPr lang="ar-IQ" sz="3200" b="1" dirty="0" smtClean="0"/>
          </a:p>
          <a:p>
            <a:pPr algn="ctr"/>
            <a:r>
              <a:rPr lang="ar-IQ" sz="3200" b="1" dirty="0" smtClean="0"/>
              <a:t>كلفة الاحتفاظ بالخزين = (كمية الطلب الاقتصادية/ 2)*  كلفة الاحتفاظ  للوحدة الواحدة</a:t>
            </a:r>
            <a:endParaRPr lang="ar-IQ" sz="3200" b="1" dirty="0"/>
          </a:p>
        </p:txBody>
      </p:sp>
    </p:spTree>
    <p:extLst>
      <p:ext uri="{BB962C8B-B14F-4D97-AF65-F5344CB8AC3E}">
        <p14:creationId xmlns="" xmlns:p14="http://schemas.microsoft.com/office/powerpoint/2010/main" val="27115647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IQ" b="1" dirty="0" smtClean="0"/>
              <a:t>والمشكلة الاساسية في كلف  الخزين ان:</a:t>
            </a:r>
          </a:p>
          <a:p>
            <a:endParaRPr lang="ar-IQ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2285992"/>
            <a:ext cx="7572396" cy="35719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IQ" sz="4000" b="1" dirty="0" smtClean="0"/>
              <a:t>العلاقه بين كلفتي الاعداد و الاحتفاظ بالخزين علاقة عكسية </a:t>
            </a:r>
          </a:p>
          <a:p>
            <a:pPr algn="ctr"/>
            <a:r>
              <a:rPr lang="ar-IQ" sz="4000" b="1" dirty="0" smtClean="0"/>
              <a:t>اي ان ارتفاع احد الكلفتين  يقابلها انخفاض في الاخرى</a:t>
            </a:r>
          </a:p>
          <a:p>
            <a:pPr algn="ctr"/>
            <a:endParaRPr lang="ar-IQ" sz="4000" b="1" dirty="0" smtClean="0"/>
          </a:p>
          <a:p>
            <a:pPr algn="ctr"/>
            <a:r>
              <a:rPr lang="ar-IQ" sz="4000" b="1" dirty="0" smtClean="0"/>
              <a:t>لماذا؟؟؟؟</a:t>
            </a:r>
            <a:endParaRPr 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ar-IQ" b="1" dirty="0" smtClean="0"/>
              <a:t>حيث نتخفض كلف الاعداد للطلبيات كلما انخفض عدد الطلبيات  ، و في المقابل ترتفع كلف الاحتفاظ بالمخزون بسبب الزيادة في كمية الخزين لكل  طلبية </a:t>
            </a:r>
          </a:p>
          <a:p>
            <a:pPr>
              <a:buNone/>
            </a:pPr>
            <a:r>
              <a:rPr lang="ar-IQ" b="1" dirty="0" smtClean="0"/>
              <a:t>اما اذا ازدادت عدد الطلبيات فان كلف اعداد الطلبيات سوف تزداد مع انخفاض في كلف الاحتفاظ بالخزين بسبب انخفاظ في كمية الخزين لكل طلبية</a:t>
            </a:r>
          </a:p>
          <a:p>
            <a:pPr>
              <a:buNone/>
            </a:pPr>
            <a:endParaRPr lang="ar-IQ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IQ" dirty="0" smtClean="0"/>
              <a:t>جرب التمرين التالي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IQ" b="1" dirty="0" smtClean="0"/>
              <a:t>الطلب السنوي 20000 وحدة</a:t>
            </a:r>
          </a:p>
          <a:p>
            <a:r>
              <a:rPr lang="ar-IQ" b="1" dirty="0" smtClean="0"/>
              <a:t>كلفة الاعداد للطلبية 5$</a:t>
            </a:r>
          </a:p>
          <a:p>
            <a:r>
              <a:rPr lang="ar-IQ" b="1" dirty="0" smtClean="0"/>
              <a:t>كلفة الاحتفاظ بالخزين 15$</a:t>
            </a:r>
          </a:p>
          <a:p>
            <a:r>
              <a:rPr lang="ar-IQ" b="1" dirty="0" smtClean="0"/>
              <a:t>اذا كان حجم الطلبية 200 وحدة</a:t>
            </a:r>
          </a:p>
          <a:p>
            <a:r>
              <a:rPr lang="ar-IQ" b="1" dirty="0" smtClean="0"/>
              <a:t>اذا كان حجم الطلبية 500 وحدة</a:t>
            </a:r>
          </a:p>
          <a:p>
            <a:r>
              <a:rPr lang="ar-IQ" b="1" dirty="0" smtClean="0"/>
              <a:t>ما هو تعليقك؟؟؟</a:t>
            </a:r>
            <a:endParaRPr lang="en-US" b="1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ar-IQ" sz="4000" b="1" dirty="0" smtClean="0"/>
              <a:t>و هذا يستدعي ان نقوم بتحديد كمية الطلبية التي عندها تتساوى كلف الاعداد مع كلف الاحتفاظ و تكون  اقل ما يمكن</a:t>
            </a:r>
            <a:endParaRPr lang="en-US" sz="4000" b="1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539750" y="-171450"/>
            <a:ext cx="8385175" cy="1431925"/>
          </a:xfrm>
        </p:spPr>
        <p:txBody>
          <a:bodyPr/>
          <a:lstStyle/>
          <a:p>
            <a:pPr algn="ctr"/>
            <a:r>
              <a:rPr lang="en-US" altLang="ar-IQ"/>
              <a:t>EOQ curve</a:t>
            </a:r>
          </a:p>
        </p:txBody>
      </p:sp>
      <p:sp>
        <p:nvSpPr>
          <p:cNvPr id="116739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250825" y="1052513"/>
            <a:ext cx="8713788" cy="5127625"/>
          </a:xfrm>
        </p:spPr>
        <p:txBody>
          <a:bodyPr/>
          <a:lstStyle/>
          <a:p>
            <a:endParaRPr lang="en-US" altLang="ar-IQ" dirty="0"/>
          </a:p>
        </p:txBody>
      </p:sp>
      <p:sp>
        <p:nvSpPr>
          <p:cNvPr id="116740" name="Line 4"/>
          <p:cNvSpPr>
            <a:spLocks noChangeShapeType="1"/>
          </p:cNvSpPr>
          <p:nvPr/>
        </p:nvSpPr>
        <p:spPr bwMode="auto">
          <a:xfrm flipH="1">
            <a:off x="1476375" y="1125538"/>
            <a:ext cx="0" cy="381635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16741" name="Line 5"/>
          <p:cNvSpPr>
            <a:spLocks noChangeShapeType="1"/>
          </p:cNvSpPr>
          <p:nvPr/>
        </p:nvSpPr>
        <p:spPr bwMode="auto">
          <a:xfrm flipH="1">
            <a:off x="1476375" y="5300663"/>
            <a:ext cx="144463" cy="714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16742" name="Line 6"/>
          <p:cNvSpPr>
            <a:spLocks noChangeShapeType="1"/>
          </p:cNvSpPr>
          <p:nvPr/>
        </p:nvSpPr>
        <p:spPr bwMode="auto">
          <a:xfrm>
            <a:off x="1476375" y="4941888"/>
            <a:ext cx="7127875" cy="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16744" name="Freeform 8"/>
          <p:cNvSpPr>
            <a:spLocks/>
          </p:cNvSpPr>
          <p:nvPr/>
        </p:nvSpPr>
        <p:spPr bwMode="auto">
          <a:xfrm>
            <a:off x="2085975" y="2176463"/>
            <a:ext cx="4533900" cy="2151062"/>
          </a:xfrm>
          <a:custGeom>
            <a:avLst/>
            <a:gdLst>
              <a:gd name="T0" fmla="*/ 0 w 2856"/>
              <a:gd name="T1" fmla="*/ 0 h 1355"/>
              <a:gd name="T2" fmla="*/ 41 w 2856"/>
              <a:gd name="T3" fmla="*/ 41 h 1355"/>
              <a:gd name="T4" fmla="*/ 57 w 2856"/>
              <a:gd name="T5" fmla="*/ 73 h 1355"/>
              <a:gd name="T6" fmla="*/ 106 w 2856"/>
              <a:gd name="T7" fmla="*/ 122 h 1355"/>
              <a:gd name="T8" fmla="*/ 292 w 2856"/>
              <a:gd name="T9" fmla="*/ 389 h 1355"/>
              <a:gd name="T10" fmla="*/ 503 w 2856"/>
              <a:gd name="T11" fmla="*/ 608 h 1355"/>
              <a:gd name="T12" fmla="*/ 617 w 2856"/>
              <a:gd name="T13" fmla="*/ 706 h 1355"/>
              <a:gd name="T14" fmla="*/ 665 w 2856"/>
              <a:gd name="T15" fmla="*/ 763 h 1355"/>
              <a:gd name="T16" fmla="*/ 901 w 2856"/>
              <a:gd name="T17" fmla="*/ 933 h 1355"/>
              <a:gd name="T18" fmla="*/ 933 w 2856"/>
              <a:gd name="T19" fmla="*/ 965 h 1355"/>
              <a:gd name="T20" fmla="*/ 1177 w 2856"/>
              <a:gd name="T21" fmla="*/ 1087 h 1355"/>
              <a:gd name="T22" fmla="*/ 1258 w 2856"/>
              <a:gd name="T23" fmla="*/ 1128 h 1355"/>
              <a:gd name="T24" fmla="*/ 1339 w 2856"/>
              <a:gd name="T25" fmla="*/ 1176 h 1355"/>
              <a:gd name="T26" fmla="*/ 1388 w 2856"/>
              <a:gd name="T27" fmla="*/ 1209 h 1355"/>
              <a:gd name="T28" fmla="*/ 1550 w 2856"/>
              <a:gd name="T29" fmla="*/ 1266 h 1355"/>
              <a:gd name="T30" fmla="*/ 1696 w 2856"/>
              <a:gd name="T31" fmla="*/ 1306 h 1355"/>
              <a:gd name="T32" fmla="*/ 1744 w 2856"/>
              <a:gd name="T33" fmla="*/ 1322 h 1355"/>
              <a:gd name="T34" fmla="*/ 1777 w 2856"/>
              <a:gd name="T35" fmla="*/ 1331 h 1355"/>
              <a:gd name="T36" fmla="*/ 1826 w 2856"/>
              <a:gd name="T37" fmla="*/ 1347 h 1355"/>
              <a:gd name="T38" fmla="*/ 1850 w 2856"/>
              <a:gd name="T39" fmla="*/ 1355 h 1355"/>
              <a:gd name="T40" fmla="*/ 2369 w 2856"/>
              <a:gd name="T41" fmla="*/ 1306 h 1355"/>
              <a:gd name="T42" fmla="*/ 2677 w 2856"/>
              <a:gd name="T43" fmla="*/ 1266 h 1355"/>
              <a:gd name="T44" fmla="*/ 2856 w 2856"/>
              <a:gd name="T45" fmla="*/ 1274 h 1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856" h="1355">
                <a:moveTo>
                  <a:pt x="0" y="0"/>
                </a:moveTo>
                <a:cubicBezTo>
                  <a:pt x="1" y="1"/>
                  <a:pt x="37" y="34"/>
                  <a:pt x="41" y="41"/>
                </a:cubicBezTo>
                <a:cubicBezTo>
                  <a:pt x="48" y="51"/>
                  <a:pt x="50" y="64"/>
                  <a:pt x="57" y="73"/>
                </a:cubicBezTo>
                <a:cubicBezTo>
                  <a:pt x="71" y="91"/>
                  <a:pt x="93" y="103"/>
                  <a:pt x="106" y="122"/>
                </a:cubicBezTo>
                <a:cubicBezTo>
                  <a:pt x="169" y="212"/>
                  <a:pt x="232" y="298"/>
                  <a:pt x="292" y="389"/>
                </a:cubicBezTo>
                <a:cubicBezTo>
                  <a:pt x="321" y="480"/>
                  <a:pt x="433" y="548"/>
                  <a:pt x="503" y="608"/>
                </a:cubicBezTo>
                <a:cubicBezTo>
                  <a:pt x="545" y="644"/>
                  <a:pt x="561" y="688"/>
                  <a:pt x="617" y="706"/>
                </a:cubicBezTo>
                <a:cubicBezTo>
                  <a:pt x="635" y="724"/>
                  <a:pt x="647" y="745"/>
                  <a:pt x="665" y="763"/>
                </a:cubicBezTo>
                <a:cubicBezTo>
                  <a:pt x="729" y="827"/>
                  <a:pt x="823" y="883"/>
                  <a:pt x="901" y="933"/>
                </a:cubicBezTo>
                <a:cubicBezTo>
                  <a:pt x="914" y="941"/>
                  <a:pt x="922" y="955"/>
                  <a:pt x="933" y="965"/>
                </a:cubicBezTo>
                <a:cubicBezTo>
                  <a:pt x="996" y="1019"/>
                  <a:pt x="1096" y="1071"/>
                  <a:pt x="1177" y="1087"/>
                </a:cubicBezTo>
                <a:cubicBezTo>
                  <a:pt x="1205" y="1115"/>
                  <a:pt x="1219" y="1119"/>
                  <a:pt x="1258" y="1128"/>
                </a:cubicBezTo>
                <a:cubicBezTo>
                  <a:pt x="1285" y="1148"/>
                  <a:pt x="1307" y="1165"/>
                  <a:pt x="1339" y="1176"/>
                </a:cubicBezTo>
                <a:cubicBezTo>
                  <a:pt x="1367" y="1219"/>
                  <a:pt x="1339" y="1189"/>
                  <a:pt x="1388" y="1209"/>
                </a:cubicBezTo>
                <a:cubicBezTo>
                  <a:pt x="1446" y="1233"/>
                  <a:pt x="1488" y="1254"/>
                  <a:pt x="1550" y="1266"/>
                </a:cubicBezTo>
                <a:cubicBezTo>
                  <a:pt x="1596" y="1289"/>
                  <a:pt x="1646" y="1298"/>
                  <a:pt x="1696" y="1306"/>
                </a:cubicBezTo>
                <a:cubicBezTo>
                  <a:pt x="1712" y="1311"/>
                  <a:pt x="1728" y="1318"/>
                  <a:pt x="1744" y="1322"/>
                </a:cubicBezTo>
                <a:cubicBezTo>
                  <a:pt x="1755" y="1325"/>
                  <a:pt x="1766" y="1328"/>
                  <a:pt x="1777" y="1331"/>
                </a:cubicBezTo>
                <a:cubicBezTo>
                  <a:pt x="1793" y="1336"/>
                  <a:pt x="1810" y="1342"/>
                  <a:pt x="1826" y="1347"/>
                </a:cubicBezTo>
                <a:cubicBezTo>
                  <a:pt x="1834" y="1350"/>
                  <a:pt x="1850" y="1355"/>
                  <a:pt x="1850" y="1355"/>
                </a:cubicBezTo>
                <a:cubicBezTo>
                  <a:pt x="1978" y="1319"/>
                  <a:pt x="2241" y="1310"/>
                  <a:pt x="2369" y="1306"/>
                </a:cubicBezTo>
                <a:cubicBezTo>
                  <a:pt x="2471" y="1298"/>
                  <a:pt x="2576" y="1286"/>
                  <a:pt x="2677" y="1266"/>
                </a:cubicBezTo>
                <a:cubicBezTo>
                  <a:pt x="2737" y="1269"/>
                  <a:pt x="2856" y="1274"/>
                  <a:pt x="2856" y="1274"/>
                </a:cubicBezTo>
              </a:path>
            </a:pathLst>
          </a:custGeom>
          <a:noFill/>
          <a:ln w="57150" cmpd="sng">
            <a:solidFill>
              <a:srgbClr val="AF3598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16746" name="Line 10"/>
          <p:cNvSpPr>
            <a:spLocks noChangeShapeType="1"/>
          </p:cNvSpPr>
          <p:nvPr/>
        </p:nvSpPr>
        <p:spPr bwMode="auto">
          <a:xfrm flipV="1">
            <a:off x="2268538" y="2205038"/>
            <a:ext cx="3743325" cy="2087562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16747" name="Freeform 11"/>
          <p:cNvSpPr>
            <a:spLocks/>
          </p:cNvSpPr>
          <p:nvPr/>
        </p:nvSpPr>
        <p:spPr bwMode="auto">
          <a:xfrm>
            <a:off x="2533650" y="2193925"/>
            <a:ext cx="2338388" cy="766763"/>
          </a:xfrm>
          <a:custGeom>
            <a:avLst/>
            <a:gdLst>
              <a:gd name="T0" fmla="*/ 1473 w 1473"/>
              <a:gd name="T1" fmla="*/ 58 h 483"/>
              <a:gd name="T2" fmla="*/ 1407 w 1473"/>
              <a:gd name="T3" fmla="*/ 157 h 483"/>
              <a:gd name="T4" fmla="*/ 1325 w 1473"/>
              <a:gd name="T5" fmla="*/ 255 h 483"/>
              <a:gd name="T6" fmla="*/ 1309 w 1473"/>
              <a:gd name="T7" fmla="*/ 280 h 483"/>
              <a:gd name="T8" fmla="*/ 1169 w 1473"/>
              <a:gd name="T9" fmla="*/ 371 h 483"/>
              <a:gd name="T10" fmla="*/ 1095 w 1473"/>
              <a:gd name="T11" fmla="*/ 420 h 483"/>
              <a:gd name="T12" fmla="*/ 1078 w 1473"/>
              <a:gd name="T13" fmla="*/ 437 h 483"/>
              <a:gd name="T14" fmla="*/ 848 w 1473"/>
              <a:gd name="T15" fmla="*/ 461 h 483"/>
              <a:gd name="T16" fmla="*/ 527 w 1473"/>
              <a:gd name="T17" fmla="*/ 469 h 483"/>
              <a:gd name="T18" fmla="*/ 387 w 1473"/>
              <a:gd name="T19" fmla="*/ 395 h 483"/>
              <a:gd name="T20" fmla="*/ 313 w 1473"/>
              <a:gd name="T21" fmla="*/ 371 h 483"/>
              <a:gd name="T22" fmla="*/ 190 w 1473"/>
              <a:gd name="T23" fmla="*/ 272 h 483"/>
              <a:gd name="T24" fmla="*/ 132 w 1473"/>
              <a:gd name="T25" fmla="*/ 239 h 483"/>
              <a:gd name="T26" fmla="*/ 74 w 1473"/>
              <a:gd name="T27" fmla="*/ 149 h 483"/>
              <a:gd name="T28" fmla="*/ 25 w 1473"/>
              <a:gd name="T29" fmla="*/ 50 h 483"/>
              <a:gd name="T30" fmla="*/ 17 w 1473"/>
              <a:gd name="T31" fmla="*/ 25 h 483"/>
              <a:gd name="T32" fmla="*/ 0 w 1473"/>
              <a:gd name="T33" fmla="*/ 0 h 4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473" h="483">
                <a:moveTo>
                  <a:pt x="1473" y="58"/>
                </a:moveTo>
                <a:cubicBezTo>
                  <a:pt x="1433" y="84"/>
                  <a:pt x="1428" y="117"/>
                  <a:pt x="1407" y="157"/>
                </a:cubicBezTo>
                <a:cubicBezTo>
                  <a:pt x="1388" y="194"/>
                  <a:pt x="1351" y="224"/>
                  <a:pt x="1325" y="255"/>
                </a:cubicBezTo>
                <a:cubicBezTo>
                  <a:pt x="1319" y="263"/>
                  <a:pt x="1316" y="273"/>
                  <a:pt x="1309" y="280"/>
                </a:cubicBezTo>
                <a:cubicBezTo>
                  <a:pt x="1269" y="315"/>
                  <a:pt x="1214" y="345"/>
                  <a:pt x="1169" y="371"/>
                </a:cubicBezTo>
                <a:cubicBezTo>
                  <a:pt x="1165" y="373"/>
                  <a:pt x="1110" y="410"/>
                  <a:pt x="1095" y="420"/>
                </a:cubicBezTo>
                <a:cubicBezTo>
                  <a:pt x="1088" y="424"/>
                  <a:pt x="1085" y="434"/>
                  <a:pt x="1078" y="437"/>
                </a:cubicBezTo>
                <a:cubicBezTo>
                  <a:pt x="1012" y="463"/>
                  <a:pt x="906" y="458"/>
                  <a:pt x="848" y="461"/>
                </a:cubicBezTo>
                <a:cubicBezTo>
                  <a:pt x="737" y="483"/>
                  <a:pt x="642" y="475"/>
                  <a:pt x="527" y="469"/>
                </a:cubicBezTo>
                <a:cubicBezTo>
                  <a:pt x="484" y="442"/>
                  <a:pt x="433" y="415"/>
                  <a:pt x="387" y="395"/>
                </a:cubicBezTo>
                <a:cubicBezTo>
                  <a:pt x="320" y="366"/>
                  <a:pt x="390" y="414"/>
                  <a:pt x="313" y="371"/>
                </a:cubicBezTo>
                <a:cubicBezTo>
                  <a:pt x="266" y="345"/>
                  <a:pt x="232" y="303"/>
                  <a:pt x="190" y="272"/>
                </a:cubicBezTo>
                <a:cubicBezTo>
                  <a:pt x="172" y="259"/>
                  <a:pt x="151" y="251"/>
                  <a:pt x="132" y="239"/>
                </a:cubicBezTo>
                <a:cubicBezTo>
                  <a:pt x="115" y="214"/>
                  <a:pt x="96" y="169"/>
                  <a:pt x="74" y="149"/>
                </a:cubicBezTo>
                <a:cubicBezTo>
                  <a:pt x="63" y="115"/>
                  <a:pt x="45" y="80"/>
                  <a:pt x="25" y="50"/>
                </a:cubicBezTo>
                <a:cubicBezTo>
                  <a:pt x="22" y="42"/>
                  <a:pt x="21" y="33"/>
                  <a:pt x="17" y="25"/>
                </a:cubicBezTo>
                <a:cubicBezTo>
                  <a:pt x="12" y="16"/>
                  <a:pt x="0" y="0"/>
                  <a:pt x="0" y="0"/>
                </a:cubicBezTo>
              </a:path>
            </a:pathLst>
          </a:custGeom>
          <a:noFill/>
          <a:ln w="57150" cmpd="sng">
            <a:solidFill>
              <a:srgbClr val="003366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16748" name="Text Box 12"/>
          <p:cNvSpPr txBox="1">
            <a:spLocks noChangeArrowheads="1"/>
          </p:cNvSpPr>
          <p:nvPr/>
        </p:nvSpPr>
        <p:spPr bwMode="auto">
          <a:xfrm>
            <a:off x="6786578" y="3714752"/>
            <a:ext cx="1411312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IQ" altLang="ar-IQ" sz="2400" b="1" dirty="0" smtClean="0">
                <a:solidFill>
                  <a:srgbClr val="7030A0"/>
                </a:solidFill>
              </a:rPr>
              <a:t>كلفة الاعداد للطلبيات</a:t>
            </a:r>
            <a:endParaRPr lang="en-US" altLang="ar-IQ" sz="2400" b="1" dirty="0">
              <a:solidFill>
                <a:srgbClr val="7030A0"/>
              </a:solidFill>
            </a:endParaRPr>
          </a:p>
        </p:txBody>
      </p:sp>
      <p:sp>
        <p:nvSpPr>
          <p:cNvPr id="116749" name="Text Box 13"/>
          <p:cNvSpPr txBox="1">
            <a:spLocks noChangeArrowheads="1"/>
          </p:cNvSpPr>
          <p:nvPr/>
        </p:nvSpPr>
        <p:spPr bwMode="auto">
          <a:xfrm>
            <a:off x="5291137" y="2640013"/>
            <a:ext cx="1638317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IQ" altLang="ar-IQ" sz="2400" b="1" dirty="0" smtClean="0"/>
              <a:t>كلفة الاحتفاظ بالمخزون</a:t>
            </a:r>
            <a:endParaRPr lang="en-US" altLang="ar-IQ" sz="2400" b="1" dirty="0"/>
          </a:p>
        </p:txBody>
      </p:sp>
      <p:sp>
        <p:nvSpPr>
          <p:cNvPr id="116750" name="Text Box 14"/>
          <p:cNvSpPr txBox="1">
            <a:spLocks noChangeArrowheads="1"/>
          </p:cNvSpPr>
          <p:nvPr/>
        </p:nvSpPr>
        <p:spPr bwMode="auto">
          <a:xfrm>
            <a:off x="2786050" y="1643050"/>
            <a:ext cx="178595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IQ" altLang="ar-IQ" sz="2400" b="1" dirty="0" smtClean="0"/>
              <a:t>الكلفة الكلية</a:t>
            </a:r>
            <a:endParaRPr lang="en-US" altLang="ar-IQ" sz="2400" b="1" dirty="0"/>
          </a:p>
        </p:txBody>
      </p:sp>
      <p:sp>
        <p:nvSpPr>
          <p:cNvPr id="116752" name="Text Box 16"/>
          <p:cNvSpPr txBox="1">
            <a:spLocks noChangeArrowheads="1"/>
          </p:cNvSpPr>
          <p:nvPr/>
        </p:nvSpPr>
        <p:spPr bwMode="auto">
          <a:xfrm>
            <a:off x="1042988" y="2708275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altLang="ar-IQ"/>
          </a:p>
        </p:txBody>
      </p:sp>
      <p:sp>
        <p:nvSpPr>
          <p:cNvPr id="116753" name="Text Box 17"/>
          <p:cNvSpPr txBox="1">
            <a:spLocks noChangeArrowheads="1"/>
          </p:cNvSpPr>
          <p:nvPr/>
        </p:nvSpPr>
        <p:spPr bwMode="auto">
          <a:xfrm>
            <a:off x="1" y="2420938"/>
            <a:ext cx="125888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IQ" altLang="ar-IQ" b="1" dirty="0" smtClean="0"/>
              <a:t>الكلف</a:t>
            </a:r>
            <a:endParaRPr lang="en-US" altLang="ar-IQ" b="1" dirty="0"/>
          </a:p>
        </p:txBody>
      </p:sp>
      <p:sp>
        <p:nvSpPr>
          <p:cNvPr id="116754" name="Line 18"/>
          <p:cNvSpPr>
            <a:spLocks noChangeShapeType="1"/>
          </p:cNvSpPr>
          <p:nvPr/>
        </p:nvSpPr>
        <p:spPr bwMode="auto">
          <a:xfrm>
            <a:off x="3492500" y="3644900"/>
            <a:ext cx="0" cy="1296988"/>
          </a:xfrm>
          <a:prstGeom prst="line">
            <a:avLst/>
          </a:prstGeom>
          <a:noFill/>
          <a:ln w="57150" cap="rnd">
            <a:solidFill>
              <a:srgbClr val="0000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16755" name="Text Box 19"/>
          <p:cNvSpPr txBox="1">
            <a:spLocks noChangeArrowheads="1"/>
          </p:cNvSpPr>
          <p:nvPr/>
        </p:nvSpPr>
        <p:spPr bwMode="auto">
          <a:xfrm>
            <a:off x="2771775" y="5084763"/>
            <a:ext cx="11525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ar-IQ" sz="2400" b="1"/>
              <a:t>EOQ</a:t>
            </a:r>
          </a:p>
        </p:txBody>
      </p:sp>
      <p:sp>
        <p:nvSpPr>
          <p:cNvPr id="2" name="مربع نص 1"/>
          <p:cNvSpPr txBox="1"/>
          <p:nvPr/>
        </p:nvSpPr>
        <p:spPr>
          <a:xfrm>
            <a:off x="7153778" y="5128697"/>
            <a:ext cx="136815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IQ" b="1" dirty="0" smtClean="0"/>
              <a:t>الطلب</a:t>
            </a:r>
            <a:endParaRPr lang="ar-IQ" b="1" dirty="0"/>
          </a:p>
        </p:txBody>
      </p:sp>
    </p:spTree>
    <p:extLst>
      <p:ext uri="{BB962C8B-B14F-4D97-AF65-F5344CB8AC3E}">
        <p14:creationId xmlns="" xmlns:p14="http://schemas.microsoft.com/office/powerpoint/2010/main" val="144454356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ar-IQ"/>
          </a:p>
        </p:txBody>
      </p:sp>
      <p:sp>
        <p:nvSpPr>
          <p:cNvPr id="123907" name="Rectangle 3"/>
          <p:cNvSpPr>
            <a:spLocks noGrp="1" noChangeArrowheads="1"/>
          </p:cNvSpPr>
          <p:nvPr>
            <p:ph idx="1"/>
          </p:nvPr>
        </p:nvSpPr>
        <p:spPr>
          <a:xfrm>
            <a:off x="500034" y="1285860"/>
            <a:ext cx="7239000" cy="4846320"/>
          </a:xfrm>
        </p:spPr>
        <p:txBody>
          <a:bodyPr/>
          <a:lstStyle/>
          <a:p>
            <a:pPr algn="l" rtl="0">
              <a:buFont typeface="Wingdings" pitchFamily="2" charset="2"/>
              <a:buNone/>
            </a:pPr>
            <a:endParaRPr lang="en-US" altLang="ar-IQ"/>
          </a:p>
          <a:p>
            <a:pPr algn="l" rtl="0">
              <a:buFont typeface="Wingdings" pitchFamily="2" charset="2"/>
              <a:buNone/>
            </a:pPr>
            <a:endParaRPr lang="en-US" altLang="ar-IQ"/>
          </a:p>
          <a:p>
            <a:pPr algn="l" rtl="0">
              <a:buFont typeface="Wingdings" pitchFamily="2" charset="2"/>
              <a:buNone/>
            </a:pPr>
            <a:r>
              <a:rPr lang="en-US" altLang="ar-IQ"/>
              <a:t>       </a:t>
            </a:r>
          </a:p>
        </p:txBody>
      </p:sp>
      <p:sp>
        <p:nvSpPr>
          <p:cNvPr id="123908" name="Rectangle 4"/>
          <p:cNvSpPr>
            <a:spLocks noChangeArrowheads="1"/>
          </p:cNvSpPr>
          <p:nvPr/>
        </p:nvSpPr>
        <p:spPr bwMode="auto">
          <a:xfrm>
            <a:off x="900113" y="2420938"/>
            <a:ext cx="6481762" cy="295275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ar-IQ" sz="3600" b="1" dirty="0">
                <a:solidFill>
                  <a:srgbClr val="000000"/>
                </a:solidFill>
              </a:rPr>
              <a:t>EOQ</a:t>
            </a:r>
            <a:r>
              <a:rPr lang="en-US" altLang="ar-IQ" sz="2400" b="1" dirty="0">
                <a:solidFill>
                  <a:srgbClr val="000000"/>
                </a:solidFill>
              </a:rPr>
              <a:t>     =</a:t>
            </a:r>
            <a:r>
              <a:rPr lang="en-US" altLang="ar-IQ" dirty="0"/>
              <a:t>                                       </a:t>
            </a:r>
            <a:endParaRPr lang="en-US" altLang="ar-IQ" dirty="0">
              <a:cs typeface="Tahoma" pitchFamily="34" charset="0"/>
            </a:endParaRPr>
          </a:p>
        </p:txBody>
      </p:sp>
      <p:sp>
        <p:nvSpPr>
          <p:cNvPr id="123911" name="Line 7"/>
          <p:cNvSpPr>
            <a:spLocks noChangeShapeType="1"/>
          </p:cNvSpPr>
          <p:nvPr/>
        </p:nvSpPr>
        <p:spPr bwMode="auto">
          <a:xfrm flipH="1" flipV="1">
            <a:off x="3571868" y="4786322"/>
            <a:ext cx="71438" cy="500066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23912" name="Line 8"/>
          <p:cNvSpPr>
            <a:spLocks noChangeShapeType="1"/>
          </p:cNvSpPr>
          <p:nvPr/>
        </p:nvSpPr>
        <p:spPr bwMode="auto">
          <a:xfrm flipV="1">
            <a:off x="3714744" y="3500438"/>
            <a:ext cx="641356" cy="178595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23913" name="Line 9"/>
          <p:cNvSpPr>
            <a:spLocks noChangeShapeType="1"/>
          </p:cNvSpPr>
          <p:nvPr/>
        </p:nvSpPr>
        <p:spPr bwMode="auto">
          <a:xfrm>
            <a:off x="4427538" y="3500437"/>
            <a:ext cx="2930544" cy="45719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0" name="TextBox 9"/>
          <p:cNvSpPr txBox="1"/>
          <p:nvPr/>
        </p:nvSpPr>
        <p:spPr>
          <a:xfrm>
            <a:off x="4357686" y="3643314"/>
            <a:ext cx="292895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IQ" sz="2000" b="1" dirty="0" smtClean="0"/>
              <a:t>الطلب السنوي*2  </a:t>
            </a:r>
            <a:r>
              <a:rPr lang="en-US" sz="2000" b="1" dirty="0" smtClean="0"/>
              <a:t> </a:t>
            </a:r>
            <a:r>
              <a:rPr lang="ar-IQ" sz="2000" b="1" dirty="0" smtClean="0"/>
              <a:t>   *كلفة اعداد الطلبية الواحدة / كلفة الاحتفاظ للوحدة الواحدة</a:t>
            </a:r>
            <a:endParaRPr lang="en-US" sz="2000" b="1" dirty="0"/>
          </a:p>
        </p:txBody>
      </p:sp>
    </p:spTree>
    <p:extLst>
      <p:ext uri="{BB962C8B-B14F-4D97-AF65-F5344CB8AC3E}">
        <p14:creationId xmlns="" xmlns:p14="http://schemas.microsoft.com/office/powerpoint/2010/main" val="305134829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ar-IQ"/>
          </a:p>
        </p:txBody>
      </p:sp>
      <p:sp>
        <p:nvSpPr>
          <p:cNvPr id="12390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l" rtl="0">
              <a:buFont typeface="Wingdings" pitchFamily="2" charset="2"/>
              <a:buNone/>
            </a:pPr>
            <a:endParaRPr lang="en-US" altLang="ar-IQ"/>
          </a:p>
          <a:p>
            <a:pPr algn="l" rtl="0">
              <a:buFont typeface="Wingdings" pitchFamily="2" charset="2"/>
              <a:buNone/>
            </a:pPr>
            <a:endParaRPr lang="en-US" altLang="ar-IQ"/>
          </a:p>
          <a:p>
            <a:pPr algn="l" rtl="0">
              <a:buFont typeface="Wingdings" pitchFamily="2" charset="2"/>
              <a:buNone/>
            </a:pPr>
            <a:r>
              <a:rPr lang="en-US" altLang="ar-IQ"/>
              <a:t>       </a:t>
            </a:r>
          </a:p>
        </p:txBody>
      </p:sp>
      <p:sp>
        <p:nvSpPr>
          <p:cNvPr id="123908" name="Rectangle 4"/>
          <p:cNvSpPr>
            <a:spLocks noChangeArrowheads="1"/>
          </p:cNvSpPr>
          <p:nvPr/>
        </p:nvSpPr>
        <p:spPr bwMode="auto">
          <a:xfrm>
            <a:off x="900113" y="2420938"/>
            <a:ext cx="6481762" cy="295275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ar-IQ" sz="3600" b="1">
                <a:solidFill>
                  <a:srgbClr val="000000"/>
                </a:solidFill>
              </a:rPr>
              <a:t>EOQ</a:t>
            </a:r>
            <a:r>
              <a:rPr lang="en-US" altLang="ar-IQ" sz="2400" b="1">
                <a:solidFill>
                  <a:srgbClr val="000000"/>
                </a:solidFill>
              </a:rPr>
              <a:t>     =</a:t>
            </a:r>
            <a:r>
              <a:rPr lang="en-US" altLang="ar-IQ"/>
              <a:t>                                       </a:t>
            </a:r>
            <a:endParaRPr lang="en-US" altLang="ar-IQ">
              <a:cs typeface="Tahoma" pitchFamily="34" charset="0"/>
            </a:endParaRPr>
          </a:p>
        </p:txBody>
      </p:sp>
      <p:sp>
        <p:nvSpPr>
          <p:cNvPr id="123911" name="Line 7"/>
          <p:cNvSpPr>
            <a:spLocks noChangeShapeType="1"/>
          </p:cNvSpPr>
          <p:nvPr/>
        </p:nvSpPr>
        <p:spPr bwMode="auto">
          <a:xfrm>
            <a:off x="3492500" y="4221163"/>
            <a:ext cx="215900" cy="360362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23912" name="Line 8"/>
          <p:cNvSpPr>
            <a:spLocks noChangeShapeType="1"/>
          </p:cNvSpPr>
          <p:nvPr/>
        </p:nvSpPr>
        <p:spPr bwMode="auto">
          <a:xfrm flipV="1">
            <a:off x="3779838" y="3500438"/>
            <a:ext cx="576262" cy="1081087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23913" name="Line 9"/>
          <p:cNvSpPr>
            <a:spLocks noChangeShapeType="1"/>
          </p:cNvSpPr>
          <p:nvPr/>
        </p:nvSpPr>
        <p:spPr bwMode="auto">
          <a:xfrm>
            <a:off x="4427538" y="3500438"/>
            <a:ext cx="2305050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23914" name="Text Box 10"/>
          <p:cNvSpPr txBox="1">
            <a:spLocks noChangeArrowheads="1"/>
          </p:cNvSpPr>
          <p:nvPr/>
        </p:nvSpPr>
        <p:spPr bwMode="auto">
          <a:xfrm>
            <a:off x="4572000" y="3716338"/>
            <a:ext cx="131445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ar-IQ" sz="2400" b="1">
                <a:solidFill>
                  <a:srgbClr val="000000"/>
                </a:solidFill>
              </a:rPr>
              <a:t>2DS</a:t>
            </a:r>
          </a:p>
          <a:p>
            <a:r>
              <a:rPr lang="en-US" altLang="ar-IQ" sz="2400" b="1">
                <a:solidFill>
                  <a:srgbClr val="000000"/>
                </a:solidFill>
              </a:rPr>
              <a:t>H  </a:t>
            </a:r>
          </a:p>
        </p:txBody>
      </p:sp>
      <p:sp>
        <p:nvSpPr>
          <p:cNvPr id="123915" name="Line 11"/>
          <p:cNvSpPr>
            <a:spLocks noChangeShapeType="1"/>
          </p:cNvSpPr>
          <p:nvPr/>
        </p:nvSpPr>
        <p:spPr bwMode="auto">
          <a:xfrm flipH="1">
            <a:off x="5003800" y="4149725"/>
            <a:ext cx="792163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</p:spTree>
    <p:extLst>
      <p:ext uri="{BB962C8B-B14F-4D97-AF65-F5344CB8AC3E}">
        <p14:creationId xmlns="" xmlns:p14="http://schemas.microsoft.com/office/powerpoint/2010/main" val="305134829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4" name="مستطيل 3"/>
          <p:cNvSpPr/>
          <p:nvPr/>
        </p:nvSpPr>
        <p:spPr>
          <a:xfrm>
            <a:off x="683568" y="1985842"/>
            <a:ext cx="7920880" cy="41044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IQ" sz="3200" b="1" dirty="0" smtClean="0"/>
              <a:t>كلفة الاعداد = الطلب السنوي/ كمية الطلب الاقتصادية *كلفة اعداد الطلبية الواحدة</a:t>
            </a:r>
          </a:p>
          <a:p>
            <a:pPr algn="ctr"/>
            <a:endParaRPr lang="ar-IQ" sz="3200" b="1" dirty="0"/>
          </a:p>
          <a:p>
            <a:pPr algn="ctr"/>
            <a:endParaRPr lang="ar-IQ" sz="3200" b="1" dirty="0" smtClean="0"/>
          </a:p>
          <a:p>
            <a:pPr algn="ctr"/>
            <a:r>
              <a:rPr lang="ar-IQ" sz="3200" b="1" dirty="0" smtClean="0"/>
              <a:t>كلفة الاحتفاظ بالخزين = كمية الطلب الاقتصادية/ 2*كلفة الاحتفاظ  للوحدة الواحدة</a:t>
            </a:r>
            <a:endParaRPr lang="ar-IQ" sz="3200" b="1" dirty="0"/>
          </a:p>
        </p:txBody>
      </p:sp>
    </p:spTree>
    <p:extLst>
      <p:ext uri="{BB962C8B-B14F-4D97-AF65-F5344CB8AC3E}">
        <p14:creationId xmlns="" xmlns:p14="http://schemas.microsoft.com/office/powerpoint/2010/main" val="2711564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539750" y="-387350"/>
            <a:ext cx="8385175" cy="1431925"/>
          </a:xfrm>
        </p:spPr>
        <p:txBody>
          <a:bodyPr/>
          <a:lstStyle/>
          <a:p>
            <a:pPr algn="ctr"/>
            <a:endParaRPr lang="en-US" dirty="0">
              <a:effectLst>
                <a:outerShdw blurRad="38100" dist="38100" dir="2700000" algn="tl">
                  <a:srgbClr val="FFFFFF"/>
                </a:outerShdw>
              </a:effectLst>
              <a:latin typeface="Arial" pitchFamily="34" charset="0"/>
            </a:endParaRPr>
          </a:p>
        </p:txBody>
      </p:sp>
      <p:sp>
        <p:nvSpPr>
          <p:cNvPr id="107523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250825" y="836613"/>
            <a:ext cx="8594725" cy="5259387"/>
          </a:xfrm>
        </p:spPr>
        <p:txBody>
          <a:bodyPr/>
          <a:lstStyle/>
          <a:p>
            <a:pPr lvl="1" algn="l" rtl="0">
              <a:buFont typeface="Wingdings" pitchFamily="2" charset="2"/>
              <a:buNone/>
            </a:pPr>
            <a:endParaRPr lang="en-US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07524" name="Text Box 4"/>
          <p:cNvSpPr txBox="1">
            <a:spLocks noChangeArrowheads="1"/>
          </p:cNvSpPr>
          <p:nvPr/>
        </p:nvSpPr>
        <p:spPr bwMode="auto">
          <a:xfrm>
            <a:off x="2357422" y="928670"/>
            <a:ext cx="4371975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ar-IQ" sz="3200" b="1" dirty="0" smtClean="0"/>
              <a:t>يمكن تقسيم انواع المخزون الى نوعين رئيسيين</a:t>
            </a:r>
            <a:endParaRPr lang="en-US" sz="3200" b="1" dirty="0"/>
          </a:p>
        </p:txBody>
      </p:sp>
      <p:sp>
        <p:nvSpPr>
          <p:cNvPr id="107525" name="Line 5"/>
          <p:cNvSpPr>
            <a:spLocks noChangeShapeType="1"/>
          </p:cNvSpPr>
          <p:nvPr/>
        </p:nvSpPr>
        <p:spPr bwMode="auto">
          <a:xfrm>
            <a:off x="4500563" y="2708275"/>
            <a:ext cx="0" cy="576263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107526" name="Line 6"/>
          <p:cNvSpPr>
            <a:spLocks noChangeShapeType="1"/>
          </p:cNvSpPr>
          <p:nvPr/>
        </p:nvSpPr>
        <p:spPr bwMode="auto">
          <a:xfrm flipH="1">
            <a:off x="2916238" y="3284538"/>
            <a:ext cx="3240087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107527" name="Line 7"/>
          <p:cNvSpPr>
            <a:spLocks noChangeShapeType="1"/>
          </p:cNvSpPr>
          <p:nvPr/>
        </p:nvSpPr>
        <p:spPr bwMode="auto">
          <a:xfrm>
            <a:off x="2916238" y="3284538"/>
            <a:ext cx="0" cy="50482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107528" name="Line 8"/>
          <p:cNvSpPr>
            <a:spLocks noChangeShapeType="1"/>
          </p:cNvSpPr>
          <p:nvPr/>
        </p:nvSpPr>
        <p:spPr bwMode="auto">
          <a:xfrm>
            <a:off x="6156325" y="3357563"/>
            <a:ext cx="0" cy="35877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IQ"/>
          </a:p>
        </p:txBody>
      </p:sp>
      <p:sp>
        <p:nvSpPr>
          <p:cNvPr id="107529" name="Rectangle 9"/>
          <p:cNvSpPr>
            <a:spLocks noChangeArrowheads="1"/>
          </p:cNvSpPr>
          <p:nvPr/>
        </p:nvSpPr>
        <p:spPr bwMode="auto">
          <a:xfrm>
            <a:off x="928663" y="3786190"/>
            <a:ext cx="3211538" cy="1500198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ar-IQ" sz="2400" b="1" dirty="0"/>
              <a:t>م</a:t>
            </a:r>
            <a:r>
              <a:rPr lang="ar-IQ" sz="2400" b="1" dirty="0" smtClean="0"/>
              <a:t>خزون الطلب المعتمد</a:t>
            </a:r>
          </a:p>
          <a:p>
            <a:pPr algn="ctr"/>
            <a:r>
              <a:rPr lang="ar-IQ" sz="2400" b="1" dirty="0" smtClean="0"/>
              <a:t>(المشتق)</a:t>
            </a:r>
            <a:endParaRPr lang="en-US" sz="2400" dirty="0"/>
          </a:p>
        </p:txBody>
      </p:sp>
      <p:sp>
        <p:nvSpPr>
          <p:cNvPr id="107530" name="Rectangle 10"/>
          <p:cNvSpPr>
            <a:spLocks noChangeArrowheads="1"/>
          </p:cNvSpPr>
          <p:nvPr/>
        </p:nvSpPr>
        <p:spPr bwMode="auto">
          <a:xfrm>
            <a:off x="4786314" y="3786190"/>
            <a:ext cx="3168650" cy="1500198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sz="4800" b="1" dirty="0"/>
          </a:p>
        </p:txBody>
      </p:sp>
      <p:sp>
        <p:nvSpPr>
          <p:cNvPr id="107532" name="Text Box 12"/>
          <p:cNvSpPr txBox="1">
            <a:spLocks noChangeArrowheads="1"/>
          </p:cNvSpPr>
          <p:nvPr/>
        </p:nvSpPr>
        <p:spPr bwMode="auto">
          <a:xfrm>
            <a:off x="5011905" y="4076700"/>
            <a:ext cx="258115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ar-IQ" sz="2800" b="1" dirty="0" smtClean="0"/>
              <a:t>مخزون  الطلب</a:t>
            </a:r>
          </a:p>
          <a:p>
            <a:r>
              <a:rPr lang="ar-IQ" sz="2800" b="1" dirty="0" smtClean="0"/>
              <a:t> المستقل</a:t>
            </a:r>
            <a:endParaRPr lang="en-US" sz="28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80002"/>
          </a:xfrm>
        </p:spPr>
        <p:txBody>
          <a:bodyPr>
            <a:normAutofit fontScale="90000"/>
          </a:bodyPr>
          <a:lstStyle/>
          <a:p>
            <a:endParaRPr lang="ar-IQ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42918"/>
            <a:ext cx="7239000" cy="5812818"/>
          </a:xfrm>
        </p:spPr>
        <p:txBody>
          <a:bodyPr/>
          <a:lstStyle/>
          <a:p>
            <a:endParaRPr lang="ar-IQ" dirty="0"/>
          </a:p>
        </p:txBody>
      </p:sp>
      <p:sp>
        <p:nvSpPr>
          <p:cNvPr id="4" name="Rectangle 3"/>
          <p:cNvSpPr/>
          <p:nvPr/>
        </p:nvSpPr>
        <p:spPr>
          <a:xfrm>
            <a:off x="785786" y="1142984"/>
            <a:ext cx="6286544" cy="43577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IQ" sz="3200" b="1" dirty="0" smtClean="0"/>
              <a:t>عدد الطلبيات في السنة = الطلب السنوي / كمية الطلب الاقتصادية</a:t>
            </a:r>
          </a:p>
          <a:p>
            <a:pPr algn="ctr"/>
            <a:endParaRPr lang="ar-IQ" sz="3200" b="1" dirty="0" smtClean="0"/>
          </a:p>
          <a:p>
            <a:pPr algn="ctr"/>
            <a:endParaRPr lang="ar-IQ" sz="3200" b="1" dirty="0" smtClean="0"/>
          </a:p>
          <a:p>
            <a:pPr algn="ctr"/>
            <a:r>
              <a:rPr lang="ar-IQ" sz="3200" b="1" dirty="0" smtClean="0"/>
              <a:t>المدة الزمنية بين طلبية واخرى = عدد ايام العمل في السنة </a:t>
            </a:r>
          </a:p>
          <a:p>
            <a:pPr algn="ctr"/>
            <a:r>
              <a:rPr lang="ar-IQ" sz="3200" b="1" dirty="0" smtClean="0"/>
              <a:t>     / عدد الطلبات في السنة</a:t>
            </a:r>
            <a:endParaRPr lang="ar-IQ" sz="3200" b="1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680068"/>
          </a:xfrm>
        </p:spPr>
        <p:txBody>
          <a:bodyPr/>
          <a:lstStyle/>
          <a:p>
            <a:r>
              <a:rPr lang="ar-IQ" dirty="0" smtClean="0"/>
              <a:t>مثال</a:t>
            </a:r>
            <a:endParaRPr lang="ar-IQ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71546"/>
            <a:ext cx="7239000" cy="5384190"/>
          </a:xfrm>
        </p:spPr>
        <p:txBody>
          <a:bodyPr/>
          <a:lstStyle/>
          <a:p>
            <a:r>
              <a:rPr lang="ar-IQ" dirty="0" smtClean="0"/>
              <a:t>ت</a:t>
            </a:r>
            <a:r>
              <a:rPr lang="ar-IQ" b="1" dirty="0" smtClean="0"/>
              <a:t>رغب احدى شركات تسويق المستلزمات الطبية بتقليل الكلف المتعلقة بمخزونها الى ادنى نسبة ممكنة وذلك من خلال تحديد الكمية الطلب الاقتصادية </a:t>
            </a:r>
            <a:r>
              <a:rPr lang="en-US" b="1" dirty="0" smtClean="0"/>
              <a:t>( EOQ) </a:t>
            </a:r>
            <a:r>
              <a:rPr lang="ar-IQ" b="1" dirty="0" smtClean="0"/>
              <a:t>  ... اذا وضعت البيانات التالية امامك ، كيف يمكنك مساعدةالشركة؟؟؟</a:t>
            </a:r>
          </a:p>
          <a:p>
            <a:r>
              <a:rPr lang="ar-IQ" b="1" dirty="0" smtClean="0"/>
              <a:t>البيانات:</a:t>
            </a:r>
          </a:p>
          <a:p>
            <a:r>
              <a:rPr lang="ar-IQ" b="1" dirty="0" smtClean="0"/>
              <a:t>-</a:t>
            </a:r>
            <a:r>
              <a:rPr lang="ar-IQ" dirty="0" smtClean="0"/>
              <a:t> </a:t>
            </a:r>
            <a:r>
              <a:rPr lang="ar-IQ" b="1" dirty="0" smtClean="0"/>
              <a:t>الطلب السنوي </a:t>
            </a:r>
            <a:r>
              <a:rPr lang="en-US" b="1" dirty="0" smtClean="0"/>
              <a:t>1000</a:t>
            </a:r>
            <a:r>
              <a:rPr lang="ar-IQ" b="1" dirty="0" smtClean="0"/>
              <a:t>وحدة/سنة.</a:t>
            </a:r>
          </a:p>
          <a:p>
            <a:r>
              <a:rPr lang="ar-IQ" b="1" dirty="0" smtClean="0"/>
              <a:t>- كلفة الطلبية الواحدة = </a:t>
            </a:r>
            <a:r>
              <a:rPr lang="en-US" b="1" dirty="0" smtClean="0"/>
              <a:t>$10</a:t>
            </a:r>
            <a:r>
              <a:rPr lang="ar-IQ" b="1" dirty="0" smtClean="0"/>
              <a:t>/ للطلبية</a:t>
            </a:r>
          </a:p>
          <a:p>
            <a:r>
              <a:rPr lang="ar-IQ" b="1" dirty="0" smtClean="0"/>
              <a:t>- كلفة الاحتفاظ بالخزين = </a:t>
            </a:r>
            <a:r>
              <a:rPr lang="en-US" b="1" dirty="0" smtClean="0"/>
              <a:t>$0.50</a:t>
            </a:r>
            <a:r>
              <a:rPr lang="ar-IQ" b="1" dirty="0" smtClean="0"/>
              <a:t>/ للوحدة </a:t>
            </a:r>
          </a:p>
          <a:p>
            <a:r>
              <a:rPr lang="ar-IQ" b="1" dirty="0" smtClean="0"/>
              <a:t>- عدد ايام لعمل الفعلية في السنه = </a:t>
            </a:r>
            <a:r>
              <a:rPr lang="en-US" b="1" dirty="0" smtClean="0"/>
              <a:t>250</a:t>
            </a:r>
            <a:r>
              <a:rPr lang="ar-IQ" b="1" dirty="0" smtClean="0"/>
              <a:t> يوم</a:t>
            </a:r>
            <a:endParaRPr lang="ar-IQ" b="1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ar-IQ" b="1" dirty="0" smtClean="0"/>
              <a:t>  بالعودة الى المثال السابق... احسب :</a:t>
            </a:r>
          </a:p>
          <a:p>
            <a:r>
              <a:rPr lang="ar-IQ" b="1" dirty="0" smtClean="0"/>
              <a:t>الكلفة الكلية </a:t>
            </a:r>
            <a:r>
              <a:rPr lang="ar-IQ" b="1" smtClean="0"/>
              <a:t>للمخزون </a:t>
            </a:r>
            <a:endParaRPr lang="ar-IQ" b="1" dirty="0" smtClean="0"/>
          </a:p>
          <a:p>
            <a:r>
              <a:rPr lang="ar-IQ" b="1" dirty="0" smtClean="0"/>
              <a:t>عدد الطلبيات في السنة</a:t>
            </a:r>
          </a:p>
          <a:p>
            <a:r>
              <a:rPr lang="ar-IQ" b="1" dirty="0" smtClean="0"/>
              <a:t>المدة المتوقعة بين طلبية و اخرى</a:t>
            </a:r>
            <a:endParaRPr lang="en-US" b="1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endParaRPr lang="ar-IQ" dirty="0"/>
          </a:p>
        </p:txBody>
      </p:sp>
      <p:sp>
        <p:nvSpPr>
          <p:cNvPr id="4" name="Rectangle 3"/>
          <p:cNvSpPr/>
          <p:nvPr/>
        </p:nvSpPr>
        <p:spPr>
          <a:xfrm>
            <a:off x="1428728" y="1857364"/>
            <a:ext cx="6357982" cy="4357718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scene3d>
            <a:camera prst="isometricOffAxis2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IQ" sz="4400" b="1" dirty="0"/>
              <a:t>أ</a:t>
            </a:r>
            <a:r>
              <a:rPr lang="ar-IQ" sz="4400" b="1" dirty="0" smtClean="0"/>
              <a:t> – توقيت الطلب</a:t>
            </a:r>
          </a:p>
          <a:p>
            <a:pPr algn="ctr"/>
            <a:r>
              <a:rPr lang="ar-IQ" sz="4400" b="1" dirty="0" smtClean="0"/>
              <a:t>((نقطة اعادة الطلب)) </a:t>
            </a:r>
          </a:p>
          <a:p>
            <a:pPr algn="ctr"/>
            <a:endParaRPr lang="ar-IQ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993422642"/>
              </p:ext>
            </p:extLst>
          </p:nvPr>
        </p:nvGraphicFramePr>
        <p:xfrm>
          <a:off x="457200" y="1609725"/>
          <a:ext cx="7239000" cy="48466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3665131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539750" y="-171450"/>
            <a:ext cx="8385175" cy="1431925"/>
          </a:xfrm>
        </p:spPr>
        <p:txBody>
          <a:bodyPr/>
          <a:lstStyle/>
          <a:p>
            <a:pPr algn="ctr"/>
            <a:r>
              <a:rPr lang="en-US" altLang="ar-IQ"/>
              <a:t>EOQ curve</a:t>
            </a:r>
          </a:p>
        </p:txBody>
      </p:sp>
      <p:sp>
        <p:nvSpPr>
          <p:cNvPr id="116739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250825" y="1052513"/>
            <a:ext cx="8713788" cy="5127625"/>
          </a:xfrm>
        </p:spPr>
        <p:txBody>
          <a:bodyPr/>
          <a:lstStyle/>
          <a:p>
            <a:endParaRPr lang="en-US" altLang="ar-IQ" dirty="0"/>
          </a:p>
        </p:txBody>
      </p:sp>
      <p:sp>
        <p:nvSpPr>
          <p:cNvPr id="116740" name="Line 4"/>
          <p:cNvSpPr>
            <a:spLocks noChangeShapeType="1"/>
          </p:cNvSpPr>
          <p:nvPr/>
        </p:nvSpPr>
        <p:spPr bwMode="auto">
          <a:xfrm flipH="1">
            <a:off x="1476375" y="1125538"/>
            <a:ext cx="0" cy="381635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16741" name="Line 5"/>
          <p:cNvSpPr>
            <a:spLocks noChangeShapeType="1"/>
          </p:cNvSpPr>
          <p:nvPr/>
        </p:nvSpPr>
        <p:spPr bwMode="auto">
          <a:xfrm flipH="1">
            <a:off x="1476375" y="5300663"/>
            <a:ext cx="144463" cy="714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16742" name="Line 6"/>
          <p:cNvSpPr>
            <a:spLocks noChangeShapeType="1"/>
          </p:cNvSpPr>
          <p:nvPr/>
        </p:nvSpPr>
        <p:spPr bwMode="auto">
          <a:xfrm>
            <a:off x="1476375" y="4941888"/>
            <a:ext cx="7127875" cy="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16744" name="Freeform 8"/>
          <p:cNvSpPr>
            <a:spLocks/>
          </p:cNvSpPr>
          <p:nvPr/>
        </p:nvSpPr>
        <p:spPr bwMode="auto">
          <a:xfrm>
            <a:off x="2085975" y="2176463"/>
            <a:ext cx="4533900" cy="2151062"/>
          </a:xfrm>
          <a:custGeom>
            <a:avLst/>
            <a:gdLst>
              <a:gd name="T0" fmla="*/ 0 w 2856"/>
              <a:gd name="T1" fmla="*/ 0 h 1355"/>
              <a:gd name="T2" fmla="*/ 41 w 2856"/>
              <a:gd name="T3" fmla="*/ 41 h 1355"/>
              <a:gd name="T4" fmla="*/ 57 w 2856"/>
              <a:gd name="T5" fmla="*/ 73 h 1355"/>
              <a:gd name="T6" fmla="*/ 106 w 2856"/>
              <a:gd name="T7" fmla="*/ 122 h 1355"/>
              <a:gd name="T8" fmla="*/ 292 w 2856"/>
              <a:gd name="T9" fmla="*/ 389 h 1355"/>
              <a:gd name="T10" fmla="*/ 503 w 2856"/>
              <a:gd name="T11" fmla="*/ 608 h 1355"/>
              <a:gd name="T12" fmla="*/ 617 w 2856"/>
              <a:gd name="T13" fmla="*/ 706 h 1355"/>
              <a:gd name="T14" fmla="*/ 665 w 2856"/>
              <a:gd name="T15" fmla="*/ 763 h 1355"/>
              <a:gd name="T16" fmla="*/ 901 w 2856"/>
              <a:gd name="T17" fmla="*/ 933 h 1355"/>
              <a:gd name="T18" fmla="*/ 933 w 2856"/>
              <a:gd name="T19" fmla="*/ 965 h 1355"/>
              <a:gd name="T20" fmla="*/ 1177 w 2856"/>
              <a:gd name="T21" fmla="*/ 1087 h 1355"/>
              <a:gd name="T22" fmla="*/ 1258 w 2856"/>
              <a:gd name="T23" fmla="*/ 1128 h 1355"/>
              <a:gd name="T24" fmla="*/ 1339 w 2856"/>
              <a:gd name="T25" fmla="*/ 1176 h 1355"/>
              <a:gd name="T26" fmla="*/ 1388 w 2856"/>
              <a:gd name="T27" fmla="*/ 1209 h 1355"/>
              <a:gd name="T28" fmla="*/ 1550 w 2856"/>
              <a:gd name="T29" fmla="*/ 1266 h 1355"/>
              <a:gd name="T30" fmla="*/ 1696 w 2856"/>
              <a:gd name="T31" fmla="*/ 1306 h 1355"/>
              <a:gd name="T32" fmla="*/ 1744 w 2856"/>
              <a:gd name="T33" fmla="*/ 1322 h 1355"/>
              <a:gd name="T34" fmla="*/ 1777 w 2856"/>
              <a:gd name="T35" fmla="*/ 1331 h 1355"/>
              <a:gd name="T36" fmla="*/ 1826 w 2856"/>
              <a:gd name="T37" fmla="*/ 1347 h 1355"/>
              <a:gd name="T38" fmla="*/ 1850 w 2856"/>
              <a:gd name="T39" fmla="*/ 1355 h 1355"/>
              <a:gd name="T40" fmla="*/ 2369 w 2856"/>
              <a:gd name="T41" fmla="*/ 1306 h 1355"/>
              <a:gd name="T42" fmla="*/ 2677 w 2856"/>
              <a:gd name="T43" fmla="*/ 1266 h 1355"/>
              <a:gd name="T44" fmla="*/ 2856 w 2856"/>
              <a:gd name="T45" fmla="*/ 1274 h 1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856" h="1355">
                <a:moveTo>
                  <a:pt x="0" y="0"/>
                </a:moveTo>
                <a:cubicBezTo>
                  <a:pt x="1" y="1"/>
                  <a:pt x="37" y="34"/>
                  <a:pt x="41" y="41"/>
                </a:cubicBezTo>
                <a:cubicBezTo>
                  <a:pt x="48" y="51"/>
                  <a:pt x="50" y="64"/>
                  <a:pt x="57" y="73"/>
                </a:cubicBezTo>
                <a:cubicBezTo>
                  <a:pt x="71" y="91"/>
                  <a:pt x="93" y="103"/>
                  <a:pt x="106" y="122"/>
                </a:cubicBezTo>
                <a:cubicBezTo>
                  <a:pt x="169" y="212"/>
                  <a:pt x="232" y="298"/>
                  <a:pt x="292" y="389"/>
                </a:cubicBezTo>
                <a:cubicBezTo>
                  <a:pt x="321" y="480"/>
                  <a:pt x="433" y="548"/>
                  <a:pt x="503" y="608"/>
                </a:cubicBezTo>
                <a:cubicBezTo>
                  <a:pt x="545" y="644"/>
                  <a:pt x="561" y="688"/>
                  <a:pt x="617" y="706"/>
                </a:cubicBezTo>
                <a:cubicBezTo>
                  <a:pt x="635" y="724"/>
                  <a:pt x="647" y="745"/>
                  <a:pt x="665" y="763"/>
                </a:cubicBezTo>
                <a:cubicBezTo>
                  <a:pt x="729" y="827"/>
                  <a:pt x="823" y="883"/>
                  <a:pt x="901" y="933"/>
                </a:cubicBezTo>
                <a:cubicBezTo>
                  <a:pt x="914" y="941"/>
                  <a:pt x="922" y="955"/>
                  <a:pt x="933" y="965"/>
                </a:cubicBezTo>
                <a:cubicBezTo>
                  <a:pt x="996" y="1019"/>
                  <a:pt x="1096" y="1071"/>
                  <a:pt x="1177" y="1087"/>
                </a:cubicBezTo>
                <a:cubicBezTo>
                  <a:pt x="1205" y="1115"/>
                  <a:pt x="1219" y="1119"/>
                  <a:pt x="1258" y="1128"/>
                </a:cubicBezTo>
                <a:cubicBezTo>
                  <a:pt x="1285" y="1148"/>
                  <a:pt x="1307" y="1165"/>
                  <a:pt x="1339" y="1176"/>
                </a:cubicBezTo>
                <a:cubicBezTo>
                  <a:pt x="1367" y="1219"/>
                  <a:pt x="1339" y="1189"/>
                  <a:pt x="1388" y="1209"/>
                </a:cubicBezTo>
                <a:cubicBezTo>
                  <a:pt x="1446" y="1233"/>
                  <a:pt x="1488" y="1254"/>
                  <a:pt x="1550" y="1266"/>
                </a:cubicBezTo>
                <a:cubicBezTo>
                  <a:pt x="1596" y="1289"/>
                  <a:pt x="1646" y="1298"/>
                  <a:pt x="1696" y="1306"/>
                </a:cubicBezTo>
                <a:cubicBezTo>
                  <a:pt x="1712" y="1311"/>
                  <a:pt x="1728" y="1318"/>
                  <a:pt x="1744" y="1322"/>
                </a:cubicBezTo>
                <a:cubicBezTo>
                  <a:pt x="1755" y="1325"/>
                  <a:pt x="1766" y="1328"/>
                  <a:pt x="1777" y="1331"/>
                </a:cubicBezTo>
                <a:cubicBezTo>
                  <a:pt x="1793" y="1336"/>
                  <a:pt x="1810" y="1342"/>
                  <a:pt x="1826" y="1347"/>
                </a:cubicBezTo>
                <a:cubicBezTo>
                  <a:pt x="1834" y="1350"/>
                  <a:pt x="1850" y="1355"/>
                  <a:pt x="1850" y="1355"/>
                </a:cubicBezTo>
                <a:cubicBezTo>
                  <a:pt x="1978" y="1319"/>
                  <a:pt x="2241" y="1310"/>
                  <a:pt x="2369" y="1306"/>
                </a:cubicBezTo>
                <a:cubicBezTo>
                  <a:pt x="2471" y="1298"/>
                  <a:pt x="2576" y="1286"/>
                  <a:pt x="2677" y="1266"/>
                </a:cubicBezTo>
                <a:cubicBezTo>
                  <a:pt x="2737" y="1269"/>
                  <a:pt x="2856" y="1274"/>
                  <a:pt x="2856" y="1274"/>
                </a:cubicBezTo>
              </a:path>
            </a:pathLst>
          </a:custGeom>
          <a:noFill/>
          <a:ln w="57150" cmpd="sng">
            <a:solidFill>
              <a:srgbClr val="AF3598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16746" name="Line 10"/>
          <p:cNvSpPr>
            <a:spLocks noChangeShapeType="1"/>
          </p:cNvSpPr>
          <p:nvPr/>
        </p:nvSpPr>
        <p:spPr bwMode="auto">
          <a:xfrm flipV="1">
            <a:off x="2268538" y="2205038"/>
            <a:ext cx="3743325" cy="2087562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16747" name="Freeform 11"/>
          <p:cNvSpPr>
            <a:spLocks/>
          </p:cNvSpPr>
          <p:nvPr/>
        </p:nvSpPr>
        <p:spPr bwMode="auto">
          <a:xfrm>
            <a:off x="2533650" y="2193925"/>
            <a:ext cx="2338388" cy="766763"/>
          </a:xfrm>
          <a:custGeom>
            <a:avLst/>
            <a:gdLst>
              <a:gd name="T0" fmla="*/ 1473 w 1473"/>
              <a:gd name="T1" fmla="*/ 58 h 483"/>
              <a:gd name="T2" fmla="*/ 1407 w 1473"/>
              <a:gd name="T3" fmla="*/ 157 h 483"/>
              <a:gd name="T4" fmla="*/ 1325 w 1473"/>
              <a:gd name="T5" fmla="*/ 255 h 483"/>
              <a:gd name="T6" fmla="*/ 1309 w 1473"/>
              <a:gd name="T7" fmla="*/ 280 h 483"/>
              <a:gd name="T8" fmla="*/ 1169 w 1473"/>
              <a:gd name="T9" fmla="*/ 371 h 483"/>
              <a:gd name="T10" fmla="*/ 1095 w 1473"/>
              <a:gd name="T11" fmla="*/ 420 h 483"/>
              <a:gd name="T12" fmla="*/ 1078 w 1473"/>
              <a:gd name="T13" fmla="*/ 437 h 483"/>
              <a:gd name="T14" fmla="*/ 848 w 1473"/>
              <a:gd name="T15" fmla="*/ 461 h 483"/>
              <a:gd name="T16" fmla="*/ 527 w 1473"/>
              <a:gd name="T17" fmla="*/ 469 h 483"/>
              <a:gd name="T18" fmla="*/ 387 w 1473"/>
              <a:gd name="T19" fmla="*/ 395 h 483"/>
              <a:gd name="T20" fmla="*/ 313 w 1473"/>
              <a:gd name="T21" fmla="*/ 371 h 483"/>
              <a:gd name="T22" fmla="*/ 190 w 1473"/>
              <a:gd name="T23" fmla="*/ 272 h 483"/>
              <a:gd name="T24" fmla="*/ 132 w 1473"/>
              <a:gd name="T25" fmla="*/ 239 h 483"/>
              <a:gd name="T26" fmla="*/ 74 w 1473"/>
              <a:gd name="T27" fmla="*/ 149 h 483"/>
              <a:gd name="T28" fmla="*/ 25 w 1473"/>
              <a:gd name="T29" fmla="*/ 50 h 483"/>
              <a:gd name="T30" fmla="*/ 17 w 1473"/>
              <a:gd name="T31" fmla="*/ 25 h 483"/>
              <a:gd name="T32" fmla="*/ 0 w 1473"/>
              <a:gd name="T33" fmla="*/ 0 h 4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473" h="483">
                <a:moveTo>
                  <a:pt x="1473" y="58"/>
                </a:moveTo>
                <a:cubicBezTo>
                  <a:pt x="1433" y="84"/>
                  <a:pt x="1428" y="117"/>
                  <a:pt x="1407" y="157"/>
                </a:cubicBezTo>
                <a:cubicBezTo>
                  <a:pt x="1388" y="194"/>
                  <a:pt x="1351" y="224"/>
                  <a:pt x="1325" y="255"/>
                </a:cubicBezTo>
                <a:cubicBezTo>
                  <a:pt x="1319" y="263"/>
                  <a:pt x="1316" y="273"/>
                  <a:pt x="1309" y="280"/>
                </a:cubicBezTo>
                <a:cubicBezTo>
                  <a:pt x="1269" y="315"/>
                  <a:pt x="1214" y="345"/>
                  <a:pt x="1169" y="371"/>
                </a:cubicBezTo>
                <a:cubicBezTo>
                  <a:pt x="1165" y="373"/>
                  <a:pt x="1110" y="410"/>
                  <a:pt x="1095" y="420"/>
                </a:cubicBezTo>
                <a:cubicBezTo>
                  <a:pt x="1088" y="424"/>
                  <a:pt x="1085" y="434"/>
                  <a:pt x="1078" y="437"/>
                </a:cubicBezTo>
                <a:cubicBezTo>
                  <a:pt x="1012" y="463"/>
                  <a:pt x="906" y="458"/>
                  <a:pt x="848" y="461"/>
                </a:cubicBezTo>
                <a:cubicBezTo>
                  <a:pt x="737" y="483"/>
                  <a:pt x="642" y="475"/>
                  <a:pt x="527" y="469"/>
                </a:cubicBezTo>
                <a:cubicBezTo>
                  <a:pt x="484" y="442"/>
                  <a:pt x="433" y="415"/>
                  <a:pt x="387" y="395"/>
                </a:cubicBezTo>
                <a:cubicBezTo>
                  <a:pt x="320" y="366"/>
                  <a:pt x="390" y="414"/>
                  <a:pt x="313" y="371"/>
                </a:cubicBezTo>
                <a:cubicBezTo>
                  <a:pt x="266" y="345"/>
                  <a:pt x="232" y="303"/>
                  <a:pt x="190" y="272"/>
                </a:cubicBezTo>
                <a:cubicBezTo>
                  <a:pt x="172" y="259"/>
                  <a:pt x="151" y="251"/>
                  <a:pt x="132" y="239"/>
                </a:cubicBezTo>
                <a:cubicBezTo>
                  <a:pt x="115" y="214"/>
                  <a:pt x="96" y="169"/>
                  <a:pt x="74" y="149"/>
                </a:cubicBezTo>
                <a:cubicBezTo>
                  <a:pt x="63" y="115"/>
                  <a:pt x="45" y="80"/>
                  <a:pt x="25" y="50"/>
                </a:cubicBezTo>
                <a:cubicBezTo>
                  <a:pt x="22" y="42"/>
                  <a:pt x="21" y="33"/>
                  <a:pt x="17" y="25"/>
                </a:cubicBezTo>
                <a:cubicBezTo>
                  <a:pt x="12" y="16"/>
                  <a:pt x="0" y="0"/>
                  <a:pt x="0" y="0"/>
                </a:cubicBezTo>
              </a:path>
            </a:pathLst>
          </a:custGeom>
          <a:noFill/>
          <a:ln w="57150" cmpd="sng">
            <a:solidFill>
              <a:srgbClr val="003366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16748" name="Text Box 12"/>
          <p:cNvSpPr txBox="1">
            <a:spLocks noChangeArrowheads="1"/>
          </p:cNvSpPr>
          <p:nvPr/>
        </p:nvSpPr>
        <p:spPr bwMode="auto">
          <a:xfrm>
            <a:off x="6786578" y="3714752"/>
            <a:ext cx="1411312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IQ" altLang="ar-IQ" sz="2400" b="1" dirty="0" smtClean="0">
                <a:solidFill>
                  <a:srgbClr val="7030A0"/>
                </a:solidFill>
              </a:rPr>
              <a:t>كلفة الاعداد للطلبيات</a:t>
            </a:r>
            <a:endParaRPr lang="en-US" altLang="ar-IQ" sz="2400" b="1" dirty="0">
              <a:solidFill>
                <a:srgbClr val="7030A0"/>
              </a:solidFill>
            </a:endParaRPr>
          </a:p>
        </p:txBody>
      </p:sp>
      <p:sp>
        <p:nvSpPr>
          <p:cNvPr id="116749" name="Text Box 13"/>
          <p:cNvSpPr txBox="1">
            <a:spLocks noChangeArrowheads="1"/>
          </p:cNvSpPr>
          <p:nvPr/>
        </p:nvSpPr>
        <p:spPr bwMode="auto">
          <a:xfrm>
            <a:off x="5291137" y="2640013"/>
            <a:ext cx="1638317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IQ" altLang="ar-IQ" sz="2400" b="1" dirty="0" smtClean="0"/>
              <a:t>كلفة الاحتفاظ بالمخزون</a:t>
            </a:r>
            <a:endParaRPr lang="en-US" altLang="ar-IQ" sz="2400" b="1" dirty="0"/>
          </a:p>
        </p:txBody>
      </p:sp>
      <p:sp>
        <p:nvSpPr>
          <p:cNvPr id="116750" name="Text Box 14"/>
          <p:cNvSpPr txBox="1">
            <a:spLocks noChangeArrowheads="1"/>
          </p:cNvSpPr>
          <p:nvPr/>
        </p:nvSpPr>
        <p:spPr bwMode="auto">
          <a:xfrm>
            <a:off x="2786050" y="1643050"/>
            <a:ext cx="178595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IQ" altLang="ar-IQ" sz="2400" b="1" dirty="0" smtClean="0"/>
              <a:t>الكلفة الكلية</a:t>
            </a:r>
            <a:endParaRPr lang="en-US" altLang="ar-IQ" sz="2400" b="1" dirty="0"/>
          </a:p>
        </p:txBody>
      </p:sp>
      <p:sp>
        <p:nvSpPr>
          <p:cNvPr id="116752" name="Text Box 16"/>
          <p:cNvSpPr txBox="1">
            <a:spLocks noChangeArrowheads="1"/>
          </p:cNvSpPr>
          <p:nvPr/>
        </p:nvSpPr>
        <p:spPr bwMode="auto">
          <a:xfrm>
            <a:off x="1042988" y="2708275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altLang="ar-IQ"/>
          </a:p>
        </p:txBody>
      </p:sp>
      <p:sp>
        <p:nvSpPr>
          <p:cNvPr id="116753" name="Text Box 17"/>
          <p:cNvSpPr txBox="1">
            <a:spLocks noChangeArrowheads="1"/>
          </p:cNvSpPr>
          <p:nvPr/>
        </p:nvSpPr>
        <p:spPr bwMode="auto">
          <a:xfrm>
            <a:off x="1" y="2420938"/>
            <a:ext cx="125888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IQ" altLang="ar-IQ" b="1" dirty="0" smtClean="0"/>
              <a:t>الكلف</a:t>
            </a:r>
            <a:endParaRPr lang="en-US" altLang="ar-IQ" b="1" dirty="0"/>
          </a:p>
        </p:txBody>
      </p:sp>
      <p:sp>
        <p:nvSpPr>
          <p:cNvPr id="116754" name="Line 18"/>
          <p:cNvSpPr>
            <a:spLocks noChangeShapeType="1"/>
          </p:cNvSpPr>
          <p:nvPr/>
        </p:nvSpPr>
        <p:spPr bwMode="auto">
          <a:xfrm>
            <a:off x="3492500" y="3644900"/>
            <a:ext cx="0" cy="1296988"/>
          </a:xfrm>
          <a:prstGeom prst="line">
            <a:avLst/>
          </a:prstGeom>
          <a:noFill/>
          <a:ln w="57150" cap="rnd">
            <a:solidFill>
              <a:srgbClr val="0000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16755" name="Text Box 19"/>
          <p:cNvSpPr txBox="1">
            <a:spLocks noChangeArrowheads="1"/>
          </p:cNvSpPr>
          <p:nvPr/>
        </p:nvSpPr>
        <p:spPr bwMode="auto">
          <a:xfrm>
            <a:off x="2771775" y="5084763"/>
            <a:ext cx="11525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ar-IQ" sz="2400" b="1"/>
              <a:t>EOQ</a:t>
            </a:r>
          </a:p>
        </p:txBody>
      </p:sp>
      <p:sp>
        <p:nvSpPr>
          <p:cNvPr id="2" name="مربع نص 1"/>
          <p:cNvSpPr txBox="1"/>
          <p:nvPr/>
        </p:nvSpPr>
        <p:spPr>
          <a:xfrm>
            <a:off x="7153778" y="5128697"/>
            <a:ext cx="136815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IQ" b="1" dirty="0" smtClean="0"/>
              <a:t>الطلب</a:t>
            </a:r>
            <a:endParaRPr lang="ar-IQ" b="1" dirty="0"/>
          </a:p>
        </p:txBody>
      </p:sp>
    </p:spTree>
    <p:extLst>
      <p:ext uri="{BB962C8B-B14F-4D97-AF65-F5344CB8AC3E}">
        <p14:creationId xmlns="" xmlns:p14="http://schemas.microsoft.com/office/powerpoint/2010/main" val="144454356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-171450"/>
            <a:ext cx="8229600" cy="1139825"/>
          </a:xfrm>
        </p:spPr>
        <p:txBody>
          <a:bodyPr>
            <a:normAutofit fontScale="90000"/>
          </a:bodyPr>
          <a:lstStyle/>
          <a:p>
            <a:r>
              <a:rPr lang="ar-IQ" altLang="ar-IQ" dirty="0" smtClean="0"/>
              <a:t>نقطة اعادة الطلب اذا كان زمن التجهيز يساوي صفر</a:t>
            </a:r>
            <a:endParaRPr lang="en-US" altLang="ar-IQ" b="1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908050"/>
            <a:ext cx="8229600" cy="5222875"/>
          </a:xfrm>
          <a:solidFill>
            <a:schemeClr val="bg2"/>
          </a:solidFill>
        </p:spPr>
        <p:txBody>
          <a:bodyPr/>
          <a:lstStyle/>
          <a:p>
            <a:pPr algn="l" rtl="0">
              <a:buFont typeface="Wingdings" pitchFamily="2" charset="2"/>
              <a:buNone/>
            </a:pPr>
            <a:endParaRPr lang="en-US" altLang="ar-IQ" dirty="0"/>
          </a:p>
          <a:p>
            <a:pPr algn="l" rtl="0">
              <a:buFont typeface="Wingdings" pitchFamily="2" charset="2"/>
              <a:buNone/>
            </a:pPr>
            <a:r>
              <a:rPr lang="en-US" altLang="ar-IQ" dirty="0"/>
              <a:t> </a:t>
            </a:r>
          </a:p>
        </p:txBody>
      </p:sp>
      <p:sp>
        <p:nvSpPr>
          <p:cNvPr id="133124" name="Line 4"/>
          <p:cNvSpPr>
            <a:spLocks noChangeShapeType="1"/>
          </p:cNvSpPr>
          <p:nvPr/>
        </p:nvSpPr>
        <p:spPr bwMode="auto">
          <a:xfrm>
            <a:off x="1258888" y="1989138"/>
            <a:ext cx="0" cy="338455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33125" name="Line 5"/>
          <p:cNvSpPr>
            <a:spLocks noChangeShapeType="1"/>
          </p:cNvSpPr>
          <p:nvPr/>
        </p:nvSpPr>
        <p:spPr bwMode="auto">
          <a:xfrm>
            <a:off x="1258888" y="5373688"/>
            <a:ext cx="7058025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33126" name="Line 6"/>
          <p:cNvSpPr>
            <a:spLocks noChangeShapeType="1"/>
          </p:cNvSpPr>
          <p:nvPr/>
        </p:nvSpPr>
        <p:spPr bwMode="auto">
          <a:xfrm>
            <a:off x="1258888" y="2565400"/>
            <a:ext cx="6626225" cy="0"/>
          </a:xfrm>
          <a:prstGeom prst="line">
            <a:avLst/>
          </a:prstGeom>
          <a:noFill/>
          <a:ln w="57150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33127" name="Line 7"/>
          <p:cNvSpPr>
            <a:spLocks noChangeShapeType="1"/>
          </p:cNvSpPr>
          <p:nvPr/>
        </p:nvSpPr>
        <p:spPr bwMode="auto">
          <a:xfrm>
            <a:off x="1331913" y="2636838"/>
            <a:ext cx="2016125" cy="26638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33128" name="Line 8"/>
          <p:cNvSpPr>
            <a:spLocks noChangeShapeType="1"/>
          </p:cNvSpPr>
          <p:nvPr/>
        </p:nvSpPr>
        <p:spPr bwMode="auto">
          <a:xfrm flipV="1">
            <a:off x="3348038" y="2565400"/>
            <a:ext cx="0" cy="2735263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33129" name="Line 9"/>
          <p:cNvSpPr>
            <a:spLocks noChangeShapeType="1"/>
          </p:cNvSpPr>
          <p:nvPr/>
        </p:nvSpPr>
        <p:spPr bwMode="auto">
          <a:xfrm>
            <a:off x="3348038" y="2636838"/>
            <a:ext cx="2303462" cy="273685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33130" name="Line 10"/>
          <p:cNvSpPr>
            <a:spLocks noChangeShapeType="1"/>
          </p:cNvSpPr>
          <p:nvPr/>
        </p:nvSpPr>
        <p:spPr bwMode="auto">
          <a:xfrm flipV="1">
            <a:off x="5651500" y="2565400"/>
            <a:ext cx="0" cy="2808288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33131" name="Line 11"/>
          <p:cNvSpPr>
            <a:spLocks noChangeShapeType="1"/>
          </p:cNvSpPr>
          <p:nvPr/>
        </p:nvSpPr>
        <p:spPr bwMode="auto">
          <a:xfrm>
            <a:off x="5651500" y="2565400"/>
            <a:ext cx="2089150" cy="2808288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33132" name="Text Box 12"/>
          <p:cNvSpPr txBox="1">
            <a:spLocks noChangeArrowheads="1"/>
          </p:cNvSpPr>
          <p:nvPr/>
        </p:nvSpPr>
        <p:spPr bwMode="auto">
          <a:xfrm>
            <a:off x="3059113" y="5445125"/>
            <a:ext cx="503237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ar-IQ"/>
              <a:t>0</a:t>
            </a:r>
          </a:p>
        </p:txBody>
      </p:sp>
      <p:sp>
        <p:nvSpPr>
          <p:cNvPr id="133133" name="Text Box 13"/>
          <p:cNvSpPr txBox="1">
            <a:spLocks noChangeArrowheads="1"/>
          </p:cNvSpPr>
          <p:nvPr/>
        </p:nvSpPr>
        <p:spPr bwMode="auto">
          <a:xfrm>
            <a:off x="5435600" y="5516563"/>
            <a:ext cx="4318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ar-IQ"/>
              <a:t>0</a:t>
            </a:r>
          </a:p>
        </p:txBody>
      </p:sp>
      <p:sp>
        <p:nvSpPr>
          <p:cNvPr id="133134" name="Text Box 14"/>
          <p:cNvSpPr txBox="1">
            <a:spLocks noChangeArrowheads="1"/>
          </p:cNvSpPr>
          <p:nvPr/>
        </p:nvSpPr>
        <p:spPr bwMode="auto">
          <a:xfrm>
            <a:off x="7164388" y="5516563"/>
            <a:ext cx="6477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ar-IQ"/>
              <a:t>0</a:t>
            </a:r>
          </a:p>
        </p:txBody>
      </p:sp>
      <p:sp>
        <p:nvSpPr>
          <p:cNvPr id="133135" name="Text Box 15"/>
          <p:cNvSpPr txBox="1">
            <a:spLocks noChangeArrowheads="1"/>
          </p:cNvSpPr>
          <p:nvPr/>
        </p:nvSpPr>
        <p:spPr bwMode="auto">
          <a:xfrm>
            <a:off x="7885113" y="5661025"/>
            <a:ext cx="719137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ar-IQ"/>
              <a:t>time</a:t>
            </a:r>
          </a:p>
        </p:txBody>
      </p:sp>
      <p:sp>
        <p:nvSpPr>
          <p:cNvPr id="133136" name="Text Box 16"/>
          <p:cNvSpPr txBox="1">
            <a:spLocks noChangeArrowheads="1"/>
          </p:cNvSpPr>
          <p:nvPr/>
        </p:nvSpPr>
        <p:spPr bwMode="auto">
          <a:xfrm>
            <a:off x="0" y="2133600"/>
            <a:ext cx="104298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ar-IQ"/>
              <a:t>EOQ</a:t>
            </a:r>
          </a:p>
        </p:txBody>
      </p:sp>
    </p:spTree>
    <p:extLst>
      <p:ext uri="{BB962C8B-B14F-4D97-AF65-F5344CB8AC3E}">
        <p14:creationId xmlns="" xmlns:p14="http://schemas.microsoft.com/office/powerpoint/2010/main" val="32286723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-171450"/>
            <a:ext cx="8229600" cy="1139825"/>
          </a:xfrm>
        </p:spPr>
        <p:txBody>
          <a:bodyPr/>
          <a:lstStyle/>
          <a:p>
            <a:endParaRPr lang="en-US" altLang="ar-IQ" b="1" dirty="0"/>
          </a:p>
        </p:txBody>
      </p:sp>
      <p:sp>
        <p:nvSpPr>
          <p:cNvPr id="135171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836613"/>
            <a:ext cx="8229600" cy="5688012"/>
          </a:xfrm>
          <a:solidFill>
            <a:schemeClr val="bg2"/>
          </a:solidFill>
        </p:spPr>
        <p:txBody>
          <a:bodyPr/>
          <a:lstStyle/>
          <a:p>
            <a:endParaRPr lang="en-US" altLang="ar-IQ" dirty="0"/>
          </a:p>
        </p:txBody>
      </p:sp>
      <p:sp>
        <p:nvSpPr>
          <p:cNvPr id="135173" name="Line 5"/>
          <p:cNvSpPr>
            <a:spLocks noChangeShapeType="1"/>
          </p:cNvSpPr>
          <p:nvPr/>
        </p:nvSpPr>
        <p:spPr bwMode="auto">
          <a:xfrm>
            <a:off x="1331913" y="1844675"/>
            <a:ext cx="0" cy="3457575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35174" name="Line 6"/>
          <p:cNvSpPr>
            <a:spLocks noChangeShapeType="1"/>
          </p:cNvSpPr>
          <p:nvPr/>
        </p:nvSpPr>
        <p:spPr bwMode="auto">
          <a:xfrm flipV="1">
            <a:off x="1258888" y="5300663"/>
            <a:ext cx="6911975" cy="73025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35175" name="Line 7"/>
          <p:cNvSpPr>
            <a:spLocks noChangeShapeType="1"/>
          </p:cNvSpPr>
          <p:nvPr/>
        </p:nvSpPr>
        <p:spPr bwMode="auto">
          <a:xfrm flipV="1">
            <a:off x="1331913" y="2205038"/>
            <a:ext cx="6840537" cy="0"/>
          </a:xfrm>
          <a:prstGeom prst="line">
            <a:avLst/>
          </a:prstGeom>
          <a:noFill/>
          <a:ln w="57150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35176" name="Line 8"/>
          <p:cNvSpPr>
            <a:spLocks noChangeShapeType="1"/>
          </p:cNvSpPr>
          <p:nvPr/>
        </p:nvSpPr>
        <p:spPr bwMode="auto">
          <a:xfrm>
            <a:off x="1331913" y="2205038"/>
            <a:ext cx="1439862" cy="316865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35177" name="Line 9"/>
          <p:cNvSpPr>
            <a:spLocks noChangeShapeType="1"/>
          </p:cNvSpPr>
          <p:nvPr/>
        </p:nvSpPr>
        <p:spPr bwMode="auto">
          <a:xfrm flipV="1">
            <a:off x="2771775" y="2205038"/>
            <a:ext cx="0" cy="3095625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35178" name="Line 10"/>
          <p:cNvSpPr>
            <a:spLocks noChangeShapeType="1"/>
          </p:cNvSpPr>
          <p:nvPr/>
        </p:nvSpPr>
        <p:spPr bwMode="auto">
          <a:xfrm>
            <a:off x="2843213" y="2205038"/>
            <a:ext cx="1800225" cy="3095625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35179" name="Line 11"/>
          <p:cNvSpPr>
            <a:spLocks noChangeShapeType="1"/>
          </p:cNvSpPr>
          <p:nvPr/>
        </p:nvSpPr>
        <p:spPr bwMode="auto">
          <a:xfrm flipV="1">
            <a:off x="4643438" y="2205038"/>
            <a:ext cx="0" cy="3095625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35180" name="Line 12"/>
          <p:cNvSpPr>
            <a:spLocks noChangeShapeType="1"/>
          </p:cNvSpPr>
          <p:nvPr/>
        </p:nvSpPr>
        <p:spPr bwMode="auto">
          <a:xfrm>
            <a:off x="4716463" y="2205038"/>
            <a:ext cx="1943100" cy="3024187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35181" name="Line 13"/>
          <p:cNvSpPr>
            <a:spLocks noChangeShapeType="1"/>
          </p:cNvSpPr>
          <p:nvPr/>
        </p:nvSpPr>
        <p:spPr bwMode="auto">
          <a:xfrm flipH="1" flipV="1">
            <a:off x="6659563" y="2276475"/>
            <a:ext cx="73025" cy="295275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35182" name="Line 14"/>
          <p:cNvSpPr>
            <a:spLocks noChangeShapeType="1"/>
          </p:cNvSpPr>
          <p:nvPr/>
        </p:nvSpPr>
        <p:spPr bwMode="auto">
          <a:xfrm>
            <a:off x="6732588" y="2276475"/>
            <a:ext cx="1439862" cy="3024188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35183" name="Line 15"/>
          <p:cNvSpPr>
            <a:spLocks noChangeShapeType="1"/>
          </p:cNvSpPr>
          <p:nvPr/>
        </p:nvSpPr>
        <p:spPr bwMode="auto">
          <a:xfrm flipV="1">
            <a:off x="1331913" y="3716338"/>
            <a:ext cx="6119812" cy="73025"/>
          </a:xfrm>
          <a:prstGeom prst="line">
            <a:avLst/>
          </a:prstGeom>
          <a:noFill/>
          <a:ln w="57150">
            <a:solidFill>
              <a:srgbClr val="80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35184" name="Line 16"/>
          <p:cNvSpPr>
            <a:spLocks noChangeShapeType="1"/>
          </p:cNvSpPr>
          <p:nvPr/>
        </p:nvSpPr>
        <p:spPr bwMode="auto">
          <a:xfrm flipH="1">
            <a:off x="2051050" y="3789363"/>
            <a:ext cx="0" cy="1584325"/>
          </a:xfrm>
          <a:prstGeom prst="line">
            <a:avLst/>
          </a:prstGeom>
          <a:noFill/>
          <a:ln w="38100">
            <a:solidFill>
              <a:srgbClr val="80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35186" name="Line 18"/>
          <p:cNvSpPr>
            <a:spLocks noChangeShapeType="1"/>
          </p:cNvSpPr>
          <p:nvPr/>
        </p:nvSpPr>
        <p:spPr bwMode="auto">
          <a:xfrm>
            <a:off x="3708400" y="3789363"/>
            <a:ext cx="0" cy="1511300"/>
          </a:xfrm>
          <a:prstGeom prst="line">
            <a:avLst/>
          </a:prstGeom>
          <a:noFill/>
          <a:ln w="38100">
            <a:solidFill>
              <a:srgbClr val="80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35187" name="Line 19"/>
          <p:cNvSpPr>
            <a:spLocks noChangeShapeType="1"/>
          </p:cNvSpPr>
          <p:nvPr/>
        </p:nvSpPr>
        <p:spPr bwMode="auto">
          <a:xfrm>
            <a:off x="5651500" y="3789363"/>
            <a:ext cx="73025" cy="1511300"/>
          </a:xfrm>
          <a:prstGeom prst="line">
            <a:avLst/>
          </a:prstGeom>
          <a:noFill/>
          <a:ln w="38100">
            <a:solidFill>
              <a:srgbClr val="80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35188" name="Line 20"/>
          <p:cNvSpPr>
            <a:spLocks noChangeShapeType="1"/>
          </p:cNvSpPr>
          <p:nvPr/>
        </p:nvSpPr>
        <p:spPr bwMode="auto">
          <a:xfrm>
            <a:off x="7380288" y="3716338"/>
            <a:ext cx="71437" cy="1584325"/>
          </a:xfrm>
          <a:prstGeom prst="line">
            <a:avLst/>
          </a:prstGeom>
          <a:noFill/>
          <a:ln w="38100">
            <a:solidFill>
              <a:srgbClr val="80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35189" name="Text Box 21"/>
          <p:cNvSpPr txBox="1">
            <a:spLocks noChangeArrowheads="1"/>
          </p:cNvSpPr>
          <p:nvPr/>
        </p:nvSpPr>
        <p:spPr bwMode="auto">
          <a:xfrm>
            <a:off x="468313" y="2133600"/>
            <a:ext cx="719137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ar-IQ" b="1"/>
              <a:t>EOQ</a:t>
            </a:r>
          </a:p>
        </p:txBody>
      </p:sp>
      <p:sp>
        <p:nvSpPr>
          <p:cNvPr id="135190" name="Text Box 22"/>
          <p:cNvSpPr txBox="1">
            <a:spLocks noChangeArrowheads="1"/>
          </p:cNvSpPr>
          <p:nvPr/>
        </p:nvSpPr>
        <p:spPr bwMode="auto">
          <a:xfrm>
            <a:off x="539750" y="3789363"/>
            <a:ext cx="7191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ar-IQ" b="1"/>
              <a:t>ROP</a:t>
            </a:r>
          </a:p>
        </p:txBody>
      </p:sp>
      <p:sp>
        <p:nvSpPr>
          <p:cNvPr id="135191" name="Text Box 23"/>
          <p:cNvSpPr txBox="1">
            <a:spLocks noChangeArrowheads="1"/>
          </p:cNvSpPr>
          <p:nvPr/>
        </p:nvSpPr>
        <p:spPr bwMode="auto">
          <a:xfrm>
            <a:off x="1763713" y="5516563"/>
            <a:ext cx="109377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IQ" altLang="ar-IQ" b="1" dirty="0" smtClean="0"/>
              <a:t>مدة التجهيز</a:t>
            </a:r>
            <a:endParaRPr lang="en-US" altLang="ar-IQ" b="1" dirty="0"/>
          </a:p>
        </p:txBody>
      </p:sp>
    </p:spTree>
    <p:extLst>
      <p:ext uri="{BB962C8B-B14F-4D97-AF65-F5344CB8AC3E}">
        <p14:creationId xmlns="" xmlns:p14="http://schemas.microsoft.com/office/powerpoint/2010/main" val="3693245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IQ" dirty="0" smtClean="0"/>
              <a:t>ما هي نقطة اعادة الطلب؟؟</a:t>
            </a:r>
            <a:endParaRPr lang="ar-IQ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IQ" b="1" dirty="0" smtClean="0"/>
              <a:t>و هي كمية او مستوى المخزون الذي عنده يتم اطلاق طلبية جديدة من المخزون</a:t>
            </a:r>
          </a:p>
          <a:p>
            <a:endParaRPr lang="ar-IQ" b="1" dirty="0" smtClean="0"/>
          </a:p>
          <a:p>
            <a:r>
              <a:rPr lang="ar-IQ" b="1" dirty="0" smtClean="0"/>
              <a:t>او هي كمية المخزون المتبقية التي تغطي مدة التجهيز بالطلبية</a:t>
            </a:r>
            <a:endParaRPr lang="ar-IQ" b="1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ar-IQ" altLang="ar-IQ" dirty="0" smtClean="0"/>
              <a:t>كيف  نستخرج نقطة اعادة الطلب</a:t>
            </a:r>
            <a:endParaRPr lang="en-US" altLang="ar-IQ" dirty="0"/>
          </a:p>
        </p:txBody>
      </p:sp>
      <p:sp>
        <p:nvSpPr>
          <p:cNvPr id="1341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l" rtl="0"/>
            <a:endParaRPr lang="en-US" altLang="ar-IQ" b="1" dirty="0"/>
          </a:p>
          <a:p>
            <a:pPr algn="l" rtl="0"/>
            <a:endParaRPr lang="en-US" altLang="ar-IQ" b="1" dirty="0"/>
          </a:p>
          <a:p>
            <a:pPr algn="l" rtl="0"/>
            <a:endParaRPr lang="en-US" altLang="ar-IQ" b="1" dirty="0"/>
          </a:p>
          <a:p>
            <a:pPr algn="l" rtl="0">
              <a:buFont typeface="Wingdings" pitchFamily="2" charset="2"/>
              <a:buNone/>
            </a:pPr>
            <a:endParaRPr lang="en-US" altLang="ar-IQ" dirty="0"/>
          </a:p>
        </p:txBody>
      </p:sp>
      <p:sp>
        <p:nvSpPr>
          <p:cNvPr id="134148" name="Rectangle 4"/>
          <p:cNvSpPr>
            <a:spLocks noChangeArrowheads="1"/>
          </p:cNvSpPr>
          <p:nvPr/>
        </p:nvSpPr>
        <p:spPr bwMode="auto">
          <a:xfrm>
            <a:off x="357158" y="1714488"/>
            <a:ext cx="8064500" cy="3241675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ar-IQ" altLang="ar-IQ" sz="2000" b="1" dirty="0" smtClean="0"/>
              <a:t>نقطة اعادة الطلب </a:t>
            </a:r>
            <a:r>
              <a:rPr lang="en-US" altLang="ar-IQ" sz="2000" b="1" dirty="0" smtClean="0"/>
              <a:t>= (ROP) </a:t>
            </a:r>
            <a:r>
              <a:rPr lang="ar-IQ" altLang="ar-IQ" sz="2000" b="1" dirty="0" smtClean="0"/>
              <a:t> </a:t>
            </a:r>
          </a:p>
          <a:p>
            <a:pPr algn="ctr"/>
            <a:r>
              <a:rPr lang="ar-IQ" altLang="ar-IQ" sz="2000" b="1" dirty="0" smtClean="0"/>
              <a:t>الطلب ( يومي ، اسبوعي‘ شهري) * مدة الانتظار ( مدة التجهيز)</a:t>
            </a:r>
          </a:p>
          <a:p>
            <a:pPr algn="ctr"/>
            <a:endParaRPr lang="ar-IQ" altLang="ar-IQ" sz="2000" b="1" dirty="0" smtClean="0"/>
          </a:p>
          <a:p>
            <a:pPr algn="ctr"/>
            <a:endParaRPr lang="ar-IQ" altLang="ar-IQ" sz="2000" b="1" dirty="0" smtClean="0"/>
          </a:p>
          <a:p>
            <a:pPr algn="ctr"/>
            <a:r>
              <a:rPr lang="ar-IQ" altLang="ar-IQ" sz="2000" b="1" dirty="0" smtClean="0"/>
              <a:t>الطلب (يومي ، اسبوعي، شهري) =</a:t>
            </a:r>
          </a:p>
          <a:p>
            <a:pPr algn="ctr"/>
            <a:r>
              <a:rPr lang="ar-IQ" altLang="ar-IQ" sz="2000" b="1" dirty="0" smtClean="0"/>
              <a:t>الطلب السنوي / عدد (ايام ، اسابيع ، اشهر) العمل في السنة</a:t>
            </a:r>
            <a:endParaRPr lang="en-US" altLang="ar-IQ" sz="2000" b="1" dirty="0"/>
          </a:p>
        </p:txBody>
      </p:sp>
    </p:spTree>
    <p:extLst>
      <p:ext uri="{BB962C8B-B14F-4D97-AF65-F5344CB8AC3E}">
        <p14:creationId xmlns="" xmlns:p14="http://schemas.microsoft.com/office/powerpoint/2010/main" val="390433328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IQ" b="1" dirty="0" smtClean="0"/>
              <a:t>مخزون</a:t>
            </a:r>
            <a:r>
              <a:rPr lang="ar-IQ" dirty="0" smtClean="0"/>
              <a:t> الطلب المستقل</a:t>
            </a:r>
            <a:endParaRPr lang="ar-IQ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ar-IQ" sz="4000" b="1" dirty="0" smtClean="0"/>
              <a:t>و هو مخزون المنتجات تامة الصنع او ما يسمى المنتوج النهائي</a:t>
            </a:r>
            <a:endParaRPr lang="ar-IQ" sz="4000" b="1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-171450"/>
            <a:ext cx="8229600" cy="1139825"/>
          </a:xfrm>
        </p:spPr>
        <p:txBody>
          <a:bodyPr/>
          <a:lstStyle/>
          <a:p>
            <a:endParaRPr lang="en-US" altLang="ar-IQ" b="1" dirty="0"/>
          </a:p>
        </p:txBody>
      </p:sp>
      <p:sp>
        <p:nvSpPr>
          <p:cNvPr id="135171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836613"/>
            <a:ext cx="8229600" cy="5688012"/>
          </a:xfrm>
          <a:solidFill>
            <a:schemeClr val="bg2"/>
          </a:solidFill>
        </p:spPr>
        <p:txBody>
          <a:bodyPr/>
          <a:lstStyle/>
          <a:p>
            <a:endParaRPr lang="en-US" altLang="ar-IQ" dirty="0"/>
          </a:p>
        </p:txBody>
      </p:sp>
      <p:sp>
        <p:nvSpPr>
          <p:cNvPr id="135173" name="Line 5"/>
          <p:cNvSpPr>
            <a:spLocks noChangeShapeType="1"/>
          </p:cNvSpPr>
          <p:nvPr/>
        </p:nvSpPr>
        <p:spPr bwMode="auto">
          <a:xfrm>
            <a:off x="1331913" y="1844675"/>
            <a:ext cx="0" cy="3457575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35174" name="Line 6"/>
          <p:cNvSpPr>
            <a:spLocks noChangeShapeType="1"/>
          </p:cNvSpPr>
          <p:nvPr/>
        </p:nvSpPr>
        <p:spPr bwMode="auto">
          <a:xfrm flipV="1">
            <a:off x="1258888" y="5300663"/>
            <a:ext cx="6911975" cy="73025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35175" name="Line 7"/>
          <p:cNvSpPr>
            <a:spLocks noChangeShapeType="1"/>
          </p:cNvSpPr>
          <p:nvPr/>
        </p:nvSpPr>
        <p:spPr bwMode="auto">
          <a:xfrm flipV="1">
            <a:off x="1331913" y="2205038"/>
            <a:ext cx="6840537" cy="0"/>
          </a:xfrm>
          <a:prstGeom prst="line">
            <a:avLst/>
          </a:prstGeom>
          <a:noFill/>
          <a:ln w="57150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35176" name="Line 8"/>
          <p:cNvSpPr>
            <a:spLocks noChangeShapeType="1"/>
          </p:cNvSpPr>
          <p:nvPr/>
        </p:nvSpPr>
        <p:spPr bwMode="auto">
          <a:xfrm>
            <a:off x="1331913" y="2205038"/>
            <a:ext cx="1439862" cy="316865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35177" name="Line 9"/>
          <p:cNvSpPr>
            <a:spLocks noChangeShapeType="1"/>
          </p:cNvSpPr>
          <p:nvPr/>
        </p:nvSpPr>
        <p:spPr bwMode="auto">
          <a:xfrm flipV="1">
            <a:off x="2771775" y="2205038"/>
            <a:ext cx="0" cy="3095625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35178" name="Line 10"/>
          <p:cNvSpPr>
            <a:spLocks noChangeShapeType="1"/>
          </p:cNvSpPr>
          <p:nvPr/>
        </p:nvSpPr>
        <p:spPr bwMode="auto">
          <a:xfrm>
            <a:off x="2843213" y="2205038"/>
            <a:ext cx="1800225" cy="3095625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35179" name="Line 11"/>
          <p:cNvSpPr>
            <a:spLocks noChangeShapeType="1"/>
          </p:cNvSpPr>
          <p:nvPr/>
        </p:nvSpPr>
        <p:spPr bwMode="auto">
          <a:xfrm flipV="1">
            <a:off x="4643438" y="2205038"/>
            <a:ext cx="0" cy="3095625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35180" name="Line 12"/>
          <p:cNvSpPr>
            <a:spLocks noChangeShapeType="1"/>
          </p:cNvSpPr>
          <p:nvPr/>
        </p:nvSpPr>
        <p:spPr bwMode="auto">
          <a:xfrm>
            <a:off x="4716463" y="2205038"/>
            <a:ext cx="1943100" cy="3024187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35181" name="Line 13"/>
          <p:cNvSpPr>
            <a:spLocks noChangeShapeType="1"/>
          </p:cNvSpPr>
          <p:nvPr/>
        </p:nvSpPr>
        <p:spPr bwMode="auto">
          <a:xfrm flipH="1" flipV="1">
            <a:off x="6659563" y="2276475"/>
            <a:ext cx="73025" cy="295275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35182" name="Line 14"/>
          <p:cNvSpPr>
            <a:spLocks noChangeShapeType="1"/>
          </p:cNvSpPr>
          <p:nvPr/>
        </p:nvSpPr>
        <p:spPr bwMode="auto">
          <a:xfrm>
            <a:off x="6732588" y="2276475"/>
            <a:ext cx="1439862" cy="3024188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35183" name="Line 15"/>
          <p:cNvSpPr>
            <a:spLocks noChangeShapeType="1"/>
          </p:cNvSpPr>
          <p:nvPr/>
        </p:nvSpPr>
        <p:spPr bwMode="auto">
          <a:xfrm flipV="1">
            <a:off x="1331913" y="3716338"/>
            <a:ext cx="6119812" cy="73025"/>
          </a:xfrm>
          <a:prstGeom prst="line">
            <a:avLst/>
          </a:prstGeom>
          <a:noFill/>
          <a:ln w="57150">
            <a:solidFill>
              <a:srgbClr val="80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35184" name="Line 16"/>
          <p:cNvSpPr>
            <a:spLocks noChangeShapeType="1"/>
          </p:cNvSpPr>
          <p:nvPr/>
        </p:nvSpPr>
        <p:spPr bwMode="auto">
          <a:xfrm flipH="1">
            <a:off x="2051050" y="3789363"/>
            <a:ext cx="0" cy="1584325"/>
          </a:xfrm>
          <a:prstGeom prst="line">
            <a:avLst/>
          </a:prstGeom>
          <a:noFill/>
          <a:ln w="38100">
            <a:solidFill>
              <a:srgbClr val="80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35186" name="Line 18"/>
          <p:cNvSpPr>
            <a:spLocks noChangeShapeType="1"/>
          </p:cNvSpPr>
          <p:nvPr/>
        </p:nvSpPr>
        <p:spPr bwMode="auto">
          <a:xfrm>
            <a:off x="3708400" y="3789363"/>
            <a:ext cx="0" cy="1511300"/>
          </a:xfrm>
          <a:prstGeom prst="line">
            <a:avLst/>
          </a:prstGeom>
          <a:noFill/>
          <a:ln w="38100">
            <a:solidFill>
              <a:srgbClr val="80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35187" name="Line 19"/>
          <p:cNvSpPr>
            <a:spLocks noChangeShapeType="1"/>
          </p:cNvSpPr>
          <p:nvPr/>
        </p:nvSpPr>
        <p:spPr bwMode="auto">
          <a:xfrm>
            <a:off x="5651500" y="3789363"/>
            <a:ext cx="73025" cy="1511300"/>
          </a:xfrm>
          <a:prstGeom prst="line">
            <a:avLst/>
          </a:prstGeom>
          <a:noFill/>
          <a:ln w="38100">
            <a:solidFill>
              <a:srgbClr val="80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35188" name="Line 20"/>
          <p:cNvSpPr>
            <a:spLocks noChangeShapeType="1"/>
          </p:cNvSpPr>
          <p:nvPr/>
        </p:nvSpPr>
        <p:spPr bwMode="auto">
          <a:xfrm>
            <a:off x="7380288" y="3716338"/>
            <a:ext cx="71437" cy="1584325"/>
          </a:xfrm>
          <a:prstGeom prst="line">
            <a:avLst/>
          </a:prstGeom>
          <a:noFill/>
          <a:ln w="38100">
            <a:solidFill>
              <a:srgbClr val="80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35189" name="Text Box 21"/>
          <p:cNvSpPr txBox="1">
            <a:spLocks noChangeArrowheads="1"/>
          </p:cNvSpPr>
          <p:nvPr/>
        </p:nvSpPr>
        <p:spPr bwMode="auto">
          <a:xfrm>
            <a:off x="-428660" y="2133600"/>
            <a:ext cx="1714512" cy="10618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IQ" altLang="ar-IQ" b="1" dirty="0" smtClean="0"/>
              <a:t>كمية الطلب الاقتصادية</a:t>
            </a:r>
          </a:p>
          <a:p>
            <a:pPr>
              <a:spcBef>
                <a:spcPct val="50000"/>
              </a:spcBef>
            </a:pPr>
            <a:r>
              <a:rPr lang="ar-IQ" altLang="ar-IQ" b="1" dirty="0" smtClean="0"/>
              <a:t>= </a:t>
            </a:r>
            <a:r>
              <a:rPr lang="en-US" altLang="ar-IQ" b="1" dirty="0" smtClean="0"/>
              <a:t>200</a:t>
            </a:r>
            <a:r>
              <a:rPr lang="ar-IQ" altLang="ar-IQ" b="1" dirty="0" smtClean="0"/>
              <a:t>وحدة</a:t>
            </a:r>
            <a:endParaRPr lang="en-US" altLang="ar-IQ" b="1" dirty="0"/>
          </a:p>
        </p:txBody>
      </p:sp>
      <p:sp>
        <p:nvSpPr>
          <p:cNvPr id="135190" name="Text Box 22"/>
          <p:cNvSpPr txBox="1">
            <a:spLocks noChangeArrowheads="1"/>
          </p:cNvSpPr>
          <p:nvPr/>
        </p:nvSpPr>
        <p:spPr bwMode="auto">
          <a:xfrm>
            <a:off x="214282" y="3789363"/>
            <a:ext cx="1044606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IQ" altLang="ar-IQ" b="1" dirty="0" smtClean="0"/>
              <a:t>نقطة اعادة الطلب= </a:t>
            </a:r>
            <a:r>
              <a:rPr lang="en-US" altLang="ar-IQ" b="1" dirty="0" smtClean="0"/>
              <a:t>96</a:t>
            </a:r>
            <a:r>
              <a:rPr lang="ar-IQ" altLang="ar-IQ" b="1" dirty="0" smtClean="0"/>
              <a:t>وحدة</a:t>
            </a:r>
            <a:endParaRPr lang="en-US" altLang="ar-IQ" b="1" dirty="0"/>
          </a:p>
        </p:txBody>
      </p:sp>
      <p:sp>
        <p:nvSpPr>
          <p:cNvPr id="135191" name="Text Box 23"/>
          <p:cNvSpPr txBox="1">
            <a:spLocks noChangeArrowheads="1"/>
          </p:cNvSpPr>
          <p:nvPr/>
        </p:nvSpPr>
        <p:spPr bwMode="auto">
          <a:xfrm>
            <a:off x="1214414" y="5715016"/>
            <a:ext cx="1714511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ar-IQ" b="1" dirty="0" smtClean="0"/>
              <a:t> </a:t>
            </a:r>
            <a:r>
              <a:rPr lang="ar-IQ" altLang="ar-IQ" b="1" dirty="0" smtClean="0"/>
              <a:t>مدة الانتظار=</a:t>
            </a:r>
            <a:r>
              <a:rPr lang="en-US" altLang="ar-IQ" b="1" dirty="0" smtClean="0"/>
              <a:t>3</a:t>
            </a:r>
            <a:r>
              <a:rPr lang="ar-IQ" altLang="ar-IQ" b="1" dirty="0" smtClean="0"/>
              <a:t> ايام</a:t>
            </a:r>
            <a:endParaRPr lang="en-US" altLang="ar-IQ" b="1" dirty="0"/>
          </a:p>
        </p:txBody>
      </p:sp>
      <p:sp>
        <p:nvSpPr>
          <p:cNvPr id="135192" name="Text Box 24"/>
          <p:cNvSpPr txBox="1">
            <a:spLocks noChangeArrowheads="1"/>
          </p:cNvSpPr>
          <p:nvPr/>
        </p:nvSpPr>
        <p:spPr bwMode="auto">
          <a:xfrm>
            <a:off x="3419475" y="5445125"/>
            <a:ext cx="50323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ar-IQ" b="1"/>
              <a:t>Ld</a:t>
            </a:r>
          </a:p>
        </p:txBody>
      </p:sp>
      <p:sp>
        <p:nvSpPr>
          <p:cNvPr id="135193" name="Text Box 25"/>
          <p:cNvSpPr txBox="1">
            <a:spLocks noChangeArrowheads="1"/>
          </p:cNvSpPr>
          <p:nvPr/>
        </p:nvSpPr>
        <p:spPr bwMode="auto">
          <a:xfrm>
            <a:off x="5219700" y="5445125"/>
            <a:ext cx="6477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ar-IQ" b="1"/>
              <a:t>Ld</a:t>
            </a:r>
          </a:p>
        </p:txBody>
      </p:sp>
      <p:sp>
        <p:nvSpPr>
          <p:cNvPr id="135194" name="Text Box 26"/>
          <p:cNvSpPr txBox="1">
            <a:spLocks noChangeArrowheads="1"/>
          </p:cNvSpPr>
          <p:nvPr/>
        </p:nvSpPr>
        <p:spPr bwMode="auto">
          <a:xfrm>
            <a:off x="6948488" y="5373688"/>
            <a:ext cx="7207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ar-IQ" b="1"/>
              <a:t>Ld</a:t>
            </a:r>
          </a:p>
        </p:txBody>
      </p:sp>
      <p:cxnSp>
        <p:nvCxnSpPr>
          <p:cNvPr id="26" name="Straight Arrow Connector 25"/>
          <p:cNvCxnSpPr/>
          <p:nvPr/>
        </p:nvCxnSpPr>
        <p:spPr>
          <a:xfrm>
            <a:off x="2071670" y="5500702"/>
            <a:ext cx="571504" cy="1588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693245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IQ" sz="4000" b="1" dirty="0" smtClean="0"/>
              <a:t>بالعودة الى المثال السابق ... اذا كانت مدة التجهيز هي  </a:t>
            </a:r>
            <a:r>
              <a:rPr lang="en-US" sz="4000" b="1" dirty="0" smtClean="0"/>
              <a:t>(5)</a:t>
            </a:r>
            <a:r>
              <a:rPr lang="ar-IQ" sz="4000" b="1" dirty="0" smtClean="0"/>
              <a:t> ايام  لكل طلبية </a:t>
            </a:r>
          </a:p>
          <a:p>
            <a:r>
              <a:rPr lang="ar-IQ" sz="4000" b="1" dirty="0" smtClean="0"/>
              <a:t>ما هي نقطة اعادة الطلب؟؟</a:t>
            </a:r>
          </a:p>
          <a:p>
            <a:pPr>
              <a:buNone/>
            </a:pPr>
            <a:endParaRPr lang="ar-IQ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IQ" dirty="0" smtClean="0"/>
              <a:t>الطلب اليومي = 1000/ 250  =  4 وحدات / يوم</a:t>
            </a:r>
          </a:p>
          <a:p>
            <a:endParaRPr lang="ar-IQ" dirty="0" smtClean="0"/>
          </a:p>
          <a:p>
            <a:r>
              <a:rPr lang="ar-IQ" dirty="0" smtClean="0"/>
              <a:t>نقطة اعادة الطلب =  4*  5 = 20 وحدة</a:t>
            </a:r>
            <a:endParaRPr lang="en-US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-171450"/>
            <a:ext cx="8229600" cy="1139825"/>
          </a:xfrm>
        </p:spPr>
        <p:txBody>
          <a:bodyPr/>
          <a:lstStyle/>
          <a:p>
            <a:endParaRPr lang="en-US" altLang="ar-IQ" b="1" dirty="0"/>
          </a:p>
        </p:txBody>
      </p:sp>
      <p:sp>
        <p:nvSpPr>
          <p:cNvPr id="135171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836613"/>
            <a:ext cx="8229600" cy="5688012"/>
          </a:xfrm>
          <a:solidFill>
            <a:schemeClr val="bg2"/>
          </a:solidFill>
        </p:spPr>
        <p:txBody>
          <a:bodyPr/>
          <a:lstStyle/>
          <a:p>
            <a:endParaRPr lang="en-US" altLang="ar-IQ" dirty="0"/>
          </a:p>
        </p:txBody>
      </p:sp>
      <p:sp>
        <p:nvSpPr>
          <p:cNvPr id="135173" name="Line 5"/>
          <p:cNvSpPr>
            <a:spLocks noChangeShapeType="1"/>
          </p:cNvSpPr>
          <p:nvPr/>
        </p:nvSpPr>
        <p:spPr bwMode="auto">
          <a:xfrm>
            <a:off x="1331913" y="1844675"/>
            <a:ext cx="0" cy="3457575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35174" name="Line 6"/>
          <p:cNvSpPr>
            <a:spLocks noChangeShapeType="1"/>
          </p:cNvSpPr>
          <p:nvPr/>
        </p:nvSpPr>
        <p:spPr bwMode="auto">
          <a:xfrm flipV="1">
            <a:off x="1258888" y="5300663"/>
            <a:ext cx="6911975" cy="73025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35175" name="Line 7"/>
          <p:cNvSpPr>
            <a:spLocks noChangeShapeType="1"/>
          </p:cNvSpPr>
          <p:nvPr/>
        </p:nvSpPr>
        <p:spPr bwMode="auto">
          <a:xfrm flipV="1">
            <a:off x="1331913" y="2205038"/>
            <a:ext cx="6840537" cy="0"/>
          </a:xfrm>
          <a:prstGeom prst="line">
            <a:avLst/>
          </a:prstGeom>
          <a:noFill/>
          <a:ln w="57150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35176" name="Line 8"/>
          <p:cNvSpPr>
            <a:spLocks noChangeShapeType="1"/>
          </p:cNvSpPr>
          <p:nvPr/>
        </p:nvSpPr>
        <p:spPr bwMode="auto">
          <a:xfrm>
            <a:off x="1331913" y="2205038"/>
            <a:ext cx="1439862" cy="316865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35177" name="Line 9"/>
          <p:cNvSpPr>
            <a:spLocks noChangeShapeType="1"/>
          </p:cNvSpPr>
          <p:nvPr/>
        </p:nvSpPr>
        <p:spPr bwMode="auto">
          <a:xfrm flipV="1">
            <a:off x="2771775" y="2205038"/>
            <a:ext cx="0" cy="3095625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35178" name="Line 10"/>
          <p:cNvSpPr>
            <a:spLocks noChangeShapeType="1"/>
          </p:cNvSpPr>
          <p:nvPr/>
        </p:nvSpPr>
        <p:spPr bwMode="auto">
          <a:xfrm>
            <a:off x="2843213" y="2205038"/>
            <a:ext cx="1800225" cy="3095625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35179" name="Line 11"/>
          <p:cNvSpPr>
            <a:spLocks noChangeShapeType="1"/>
          </p:cNvSpPr>
          <p:nvPr/>
        </p:nvSpPr>
        <p:spPr bwMode="auto">
          <a:xfrm flipV="1">
            <a:off x="4643438" y="2205038"/>
            <a:ext cx="0" cy="3095625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35180" name="Line 12"/>
          <p:cNvSpPr>
            <a:spLocks noChangeShapeType="1"/>
          </p:cNvSpPr>
          <p:nvPr/>
        </p:nvSpPr>
        <p:spPr bwMode="auto">
          <a:xfrm>
            <a:off x="4716463" y="2205038"/>
            <a:ext cx="1943100" cy="3024187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35181" name="Line 13"/>
          <p:cNvSpPr>
            <a:spLocks noChangeShapeType="1"/>
          </p:cNvSpPr>
          <p:nvPr/>
        </p:nvSpPr>
        <p:spPr bwMode="auto">
          <a:xfrm flipH="1" flipV="1">
            <a:off x="6659563" y="2276475"/>
            <a:ext cx="73025" cy="295275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35182" name="Line 14"/>
          <p:cNvSpPr>
            <a:spLocks noChangeShapeType="1"/>
          </p:cNvSpPr>
          <p:nvPr/>
        </p:nvSpPr>
        <p:spPr bwMode="auto">
          <a:xfrm>
            <a:off x="6732588" y="2276475"/>
            <a:ext cx="1439862" cy="3024188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35183" name="Line 15"/>
          <p:cNvSpPr>
            <a:spLocks noChangeShapeType="1"/>
          </p:cNvSpPr>
          <p:nvPr/>
        </p:nvSpPr>
        <p:spPr bwMode="auto">
          <a:xfrm flipV="1">
            <a:off x="1331913" y="3716338"/>
            <a:ext cx="6119812" cy="73025"/>
          </a:xfrm>
          <a:prstGeom prst="line">
            <a:avLst/>
          </a:prstGeom>
          <a:noFill/>
          <a:ln w="57150">
            <a:solidFill>
              <a:srgbClr val="80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35184" name="Line 16"/>
          <p:cNvSpPr>
            <a:spLocks noChangeShapeType="1"/>
          </p:cNvSpPr>
          <p:nvPr/>
        </p:nvSpPr>
        <p:spPr bwMode="auto">
          <a:xfrm flipH="1">
            <a:off x="2051050" y="3789363"/>
            <a:ext cx="0" cy="1584325"/>
          </a:xfrm>
          <a:prstGeom prst="line">
            <a:avLst/>
          </a:prstGeom>
          <a:noFill/>
          <a:ln w="38100">
            <a:solidFill>
              <a:srgbClr val="80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35186" name="Line 18"/>
          <p:cNvSpPr>
            <a:spLocks noChangeShapeType="1"/>
          </p:cNvSpPr>
          <p:nvPr/>
        </p:nvSpPr>
        <p:spPr bwMode="auto">
          <a:xfrm>
            <a:off x="3708400" y="3789363"/>
            <a:ext cx="0" cy="1511300"/>
          </a:xfrm>
          <a:prstGeom prst="line">
            <a:avLst/>
          </a:prstGeom>
          <a:noFill/>
          <a:ln w="38100">
            <a:solidFill>
              <a:srgbClr val="80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35187" name="Line 19"/>
          <p:cNvSpPr>
            <a:spLocks noChangeShapeType="1"/>
          </p:cNvSpPr>
          <p:nvPr/>
        </p:nvSpPr>
        <p:spPr bwMode="auto">
          <a:xfrm>
            <a:off x="5651500" y="3789363"/>
            <a:ext cx="73025" cy="1511300"/>
          </a:xfrm>
          <a:prstGeom prst="line">
            <a:avLst/>
          </a:prstGeom>
          <a:noFill/>
          <a:ln w="38100">
            <a:solidFill>
              <a:srgbClr val="80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35188" name="Line 20"/>
          <p:cNvSpPr>
            <a:spLocks noChangeShapeType="1"/>
          </p:cNvSpPr>
          <p:nvPr/>
        </p:nvSpPr>
        <p:spPr bwMode="auto">
          <a:xfrm>
            <a:off x="7380288" y="3716338"/>
            <a:ext cx="71437" cy="1584325"/>
          </a:xfrm>
          <a:prstGeom prst="line">
            <a:avLst/>
          </a:prstGeom>
          <a:noFill/>
          <a:ln w="38100">
            <a:solidFill>
              <a:srgbClr val="80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35189" name="Text Box 21"/>
          <p:cNvSpPr txBox="1">
            <a:spLocks noChangeArrowheads="1"/>
          </p:cNvSpPr>
          <p:nvPr/>
        </p:nvSpPr>
        <p:spPr bwMode="auto">
          <a:xfrm>
            <a:off x="-428660" y="2133600"/>
            <a:ext cx="1714512" cy="10618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IQ" altLang="ar-IQ" b="1" dirty="0" smtClean="0"/>
              <a:t>كمية الطلب الاقتصادية</a:t>
            </a:r>
          </a:p>
          <a:p>
            <a:pPr>
              <a:spcBef>
                <a:spcPct val="50000"/>
              </a:spcBef>
            </a:pPr>
            <a:r>
              <a:rPr lang="ar-IQ" altLang="ar-IQ" b="1" dirty="0" smtClean="0"/>
              <a:t>= </a:t>
            </a:r>
            <a:r>
              <a:rPr lang="en-US" altLang="ar-IQ" b="1" dirty="0" smtClean="0"/>
              <a:t>200</a:t>
            </a:r>
            <a:r>
              <a:rPr lang="ar-IQ" altLang="ar-IQ" b="1" dirty="0" smtClean="0"/>
              <a:t>وحدة</a:t>
            </a:r>
            <a:endParaRPr lang="en-US" altLang="ar-IQ" b="1" dirty="0"/>
          </a:p>
        </p:txBody>
      </p:sp>
      <p:sp>
        <p:nvSpPr>
          <p:cNvPr id="135190" name="Text Box 22"/>
          <p:cNvSpPr txBox="1">
            <a:spLocks noChangeArrowheads="1"/>
          </p:cNvSpPr>
          <p:nvPr/>
        </p:nvSpPr>
        <p:spPr bwMode="auto">
          <a:xfrm>
            <a:off x="214282" y="3789363"/>
            <a:ext cx="1044606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IQ" altLang="ar-IQ" b="1" dirty="0" smtClean="0"/>
              <a:t>نقطة اعادة الطلب= </a:t>
            </a:r>
            <a:r>
              <a:rPr lang="en-US" altLang="ar-IQ" b="1" dirty="0" smtClean="0"/>
              <a:t>96</a:t>
            </a:r>
            <a:r>
              <a:rPr lang="ar-IQ" altLang="ar-IQ" b="1" dirty="0" smtClean="0"/>
              <a:t>وحدة</a:t>
            </a:r>
            <a:endParaRPr lang="en-US" altLang="ar-IQ" b="1" dirty="0"/>
          </a:p>
        </p:txBody>
      </p:sp>
      <p:sp>
        <p:nvSpPr>
          <p:cNvPr id="135191" name="Text Box 23"/>
          <p:cNvSpPr txBox="1">
            <a:spLocks noChangeArrowheads="1"/>
          </p:cNvSpPr>
          <p:nvPr/>
        </p:nvSpPr>
        <p:spPr bwMode="auto">
          <a:xfrm>
            <a:off x="1214414" y="5715016"/>
            <a:ext cx="1714511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ar-IQ" b="1" dirty="0" smtClean="0"/>
              <a:t> </a:t>
            </a:r>
            <a:r>
              <a:rPr lang="ar-IQ" altLang="ar-IQ" b="1" dirty="0" smtClean="0"/>
              <a:t>مدة الانتظار=</a:t>
            </a:r>
            <a:r>
              <a:rPr lang="en-US" altLang="ar-IQ" b="1" dirty="0" smtClean="0"/>
              <a:t>3</a:t>
            </a:r>
            <a:r>
              <a:rPr lang="ar-IQ" altLang="ar-IQ" b="1" dirty="0" smtClean="0"/>
              <a:t> ايام</a:t>
            </a:r>
            <a:endParaRPr lang="en-US" altLang="ar-IQ" b="1" dirty="0"/>
          </a:p>
        </p:txBody>
      </p:sp>
      <p:sp>
        <p:nvSpPr>
          <p:cNvPr id="135192" name="Text Box 24"/>
          <p:cNvSpPr txBox="1">
            <a:spLocks noChangeArrowheads="1"/>
          </p:cNvSpPr>
          <p:nvPr/>
        </p:nvSpPr>
        <p:spPr bwMode="auto">
          <a:xfrm>
            <a:off x="3419475" y="5445125"/>
            <a:ext cx="50323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ar-IQ" b="1"/>
              <a:t>Ld</a:t>
            </a:r>
          </a:p>
        </p:txBody>
      </p:sp>
      <p:sp>
        <p:nvSpPr>
          <p:cNvPr id="135193" name="Text Box 25"/>
          <p:cNvSpPr txBox="1">
            <a:spLocks noChangeArrowheads="1"/>
          </p:cNvSpPr>
          <p:nvPr/>
        </p:nvSpPr>
        <p:spPr bwMode="auto">
          <a:xfrm>
            <a:off x="5219700" y="5445125"/>
            <a:ext cx="6477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ar-IQ" b="1"/>
              <a:t>Ld</a:t>
            </a:r>
          </a:p>
        </p:txBody>
      </p:sp>
      <p:sp>
        <p:nvSpPr>
          <p:cNvPr id="135194" name="Text Box 26"/>
          <p:cNvSpPr txBox="1">
            <a:spLocks noChangeArrowheads="1"/>
          </p:cNvSpPr>
          <p:nvPr/>
        </p:nvSpPr>
        <p:spPr bwMode="auto">
          <a:xfrm>
            <a:off x="6948488" y="5373688"/>
            <a:ext cx="7207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ar-IQ" b="1"/>
              <a:t>Ld</a:t>
            </a:r>
          </a:p>
        </p:txBody>
      </p:sp>
      <p:cxnSp>
        <p:nvCxnSpPr>
          <p:cNvPr id="26" name="Straight Arrow Connector 25"/>
          <p:cNvCxnSpPr/>
          <p:nvPr/>
        </p:nvCxnSpPr>
        <p:spPr>
          <a:xfrm>
            <a:off x="2071670" y="5500702"/>
            <a:ext cx="571504" cy="1588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693245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-171450"/>
            <a:ext cx="8229600" cy="1139825"/>
          </a:xfrm>
        </p:spPr>
        <p:txBody>
          <a:bodyPr/>
          <a:lstStyle/>
          <a:p>
            <a:endParaRPr lang="en-US" altLang="ar-IQ" b="1" dirty="0"/>
          </a:p>
        </p:txBody>
      </p:sp>
      <p:sp>
        <p:nvSpPr>
          <p:cNvPr id="135171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836613"/>
            <a:ext cx="8229600" cy="5688012"/>
          </a:xfrm>
          <a:solidFill>
            <a:schemeClr val="bg2"/>
          </a:solidFill>
        </p:spPr>
        <p:txBody>
          <a:bodyPr/>
          <a:lstStyle/>
          <a:p>
            <a:endParaRPr lang="en-US" altLang="ar-IQ" dirty="0"/>
          </a:p>
        </p:txBody>
      </p:sp>
      <p:sp>
        <p:nvSpPr>
          <p:cNvPr id="135173" name="Line 5"/>
          <p:cNvSpPr>
            <a:spLocks noChangeShapeType="1"/>
          </p:cNvSpPr>
          <p:nvPr/>
        </p:nvSpPr>
        <p:spPr bwMode="auto">
          <a:xfrm>
            <a:off x="1331913" y="1844675"/>
            <a:ext cx="0" cy="3457575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35174" name="Line 6"/>
          <p:cNvSpPr>
            <a:spLocks noChangeShapeType="1"/>
          </p:cNvSpPr>
          <p:nvPr/>
        </p:nvSpPr>
        <p:spPr bwMode="auto">
          <a:xfrm flipV="1">
            <a:off x="1258888" y="5300663"/>
            <a:ext cx="6911975" cy="73025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35175" name="Line 7"/>
          <p:cNvSpPr>
            <a:spLocks noChangeShapeType="1"/>
          </p:cNvSpPr>
          <p:nvPr/>
        </p:nvSpPr>
        <p:spPr bwMode="auto">
          <a:xfrm flipV="1">
            <a:off x="1331913" y="2205038"/>
            <a:ext cx="6840537" cy="0"/>
          </a:xfrm>
          <a:prstGeom prst="line">
            <a:avLst/>
          </a:prstGeom>
          <a:noFill/>
          <a:ln w="57150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35176" name="Line 8"/>
          <p:cNvSpPr>
            <a:spLocks noChangeShapeType="1"/>
          </p:cNvSpPr>
          <p:nvPr/>
        </p:nvSpPr>
        <p:spPr bwMode="auto">
          <a:xfrm>
            <a:off x="1331913" y="2205038"/>
            <a:ext cx="1439862" cy="316865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35177" name="Line 9"/>
          <p:cNvSpPr>
            <a:spLocks noChangeShapeType="1"/>
          </p:cNvSpPr>
          <p:nvPr/>
        </p:nvSpPr>
        <p:spPr bwMode="auto">
          <a:xfrm flipV="1">
            <a:off x="2771775" y="2205038"/>
            <a:ext cx="0" cy="3095625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35178" name="Line 10"/>
          <p:cNvSpPr>
            <a:spLocks noChangeShapeType="1"/>
          </p:cNvSpPr>
          <p:nvPr/>
        </p:nvSpPr>
        <p:spPr bwMode="auto">
          <a:xfrm>
            <a:off x="2843213" y="2205038"/>
            <a:ext cx="1800225" cy="3095625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35179" name="Line 11"/>
          <p:cNvSpPr>
            <a:spLocks noChangeShapeType="1"/>
          </p:cNvSpPr>
          <p:nvPr/>
        </p:nvSpPr>
        <p:spPr bwMode="auto">
          <a:xfrm flipV="1">
            <a:off x="4643438" y="2205038"/>
            <a:ext cx="0" cy="3095625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35180" name="Line 12"/>
          <p:cNvSpPr>
            <a:spLocks noChangeShapeType="1"/>
          </p:cNvSpPr>
          <p:nvPr/>
        </p:nvSpPr>
        <p:spPr bwMode="auto">
          <a:xfrm>
            <a:off x="4716463" y="2205038"/>
            <a:ext cx="1943100" cy="3024187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35181" name="Line 13"/>
          <p:cNvSpPr>
            <a:spLocks noChangeShapeType="1"/>
          </p:cNvSpPr>
          <p:nvPr/>
        </p:nvSpPr>
        <p:spPr bwMode="auto">
          <a:xfrm flipH="1" flipV="1">
            <a:off x="6659563" y="2276475"/>
            <a:ext cx="73025" cy="295275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35182" name="Line 14"/>
          <p:cNvSpPr>
            <a:spLocks noChangeShapeType="1"/>
          </p:cNvSpPr>
          <p:nvPr/>
        </p:nvSpPr>
        <p:spPr bwMode="auto">
          <a:xfrm>
            <a:off x="6732588" y="2276475"/>
            <a:ext cx="1439862" cy="3024188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35183" name="Line 15"/>
          <p:cNvSpPr>
            <a:spLocks noChangeShapeType="1"/>
          </p:cNvSpPr>
          <p:nvPr/>
        </p:nvSpPr>
        <p:spPr bwMode="auto">
          <a:xfrm flipV="1">
            <a:off x="1331913" y="3716338"/>
            <a:ext cx="6119812" cy="73025"/>
          </a:xfrm>
          <a:prstGeom prst="line">
            <a:avLst/>
          </a:prstGeom>
          <a:noFill/>
          <a:ln w="57150">
            <a:solidFill>
              <a:srgbClr val="80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35184" name="Line 16"/>
          <p:cNvSpPr>
            <a:spLocks noChangeShapeType="1"/>
          </p:cNvSpPr>
          <p:nvPr/>
        </p:nvSpPr>
        <p:spPr bwMode="auto">
          <a:xfrm flipH="1">
            <a:off x="2051050" y="3789363"/>
            <a:ext cx="0" cy="1584325"/>
          </a:xfrm>
          <a:prstGeom prst="line">
            <a:avLst/>
          </a:prstGeom>
          <a:noFill/>
          <a:ln w="38100">
            <a:solidFill>
              <a:srgbClr val="80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35186" name="Line 18"/>
          <p:cNvSpPr>
            <a:spLocks noChangeShapeType="1"/>
          </p:cNvSpPr>
          <p:nvPr/>
        </p:nvSpPr>
        <p:spPr bwMode="auto">
          <a:xfrm>
            <a:off x="3708400" y="3789363"/>
            <a:ext cx="0" cy="1511300"/>
          </a:xfrm>
          <a:prstGeom prst="line">
            <a:avLst/>
          </a:prstGeom>
          <a:noFill/>
          <a:ln w="38100">
            <a:solidFill>
              <a:srgbClr val="80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35187" name="Line 19"/>
          <p:cNvSpPr>
            <a:spLocks noChangeShapeType="1"/>
          </p:cNvSpPr>
          <p:nvPr/>
        </p:nvSpPr>
        <p:spPr bwMode="auto">
          <a:xfrm>
            <a:off x="5651500" y="3789363"/>
            <a:ext cx="73025" cy="1511300"/>
          </a:xfrm>
          <a:prstGeom prst="line">
            <a:avLst/>
          </a:prstGeom>
          <a:noFill/>
          <a:ln w="38100">
            <a:solidFill>
              <a:srgbClr val="80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35188" name="Line 20"/>
          <p:cNvSpPr>
            <a:spLocks noChangeShapeType="1"/>
          </p:cNvSpPr>
          <p:nvPr/>
        </p:nvSpPr>
        <p:spPr bwMode="auto">
          <a:xfrm>
            <a:off x="7380288" y="3716338"/>
            <a:ext cx="71437" cy="1584325"/>
          </a:xfrm>
          <a:prstGeom prst="line">
            <a:avLst/>
          </a:prstGeom>
          <a:noFill/>
          <a:ln w="38100">
            <a:solidFill>
              <a:srgbClr val="80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35189" name="Text Box 21"/>
          <p:cNvSpPr txBox="1">
            <a:spLocks noChangeArrowheads="1"/>
          </p:cNvSpPr>
          <p:nvPr/>
        </p:nvSpPr>
        <p:spPr bwMode="auto">
          <a:xfrm>
            <a:off x="-428660" y="2133600"/>
            <a:ext cx="1714512" cy="10618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IQ" altLang="ar-IQ" b="1" dirty="0" smtClean="0"/>
              <a:t>كمية الطلب الاقتصادية</a:t>
            </a:r>
          </a:p>
          <a:p>
            <a:pPr>
              <a:spcBef>
                <a:spcPct val="50000"/>
              </a:spcBef>
            </a:pPr>
            <a:r>
              <a:rPr lang="ar-IQ" altLang="ar-IQ" b="1" dirty="0" smtClean="0"/>
              <a:t>= </a:t>
            </a:r>
            <a:r>
              <a:rPr lang="en-US" altLang="ar-IQ" b="1" dirty="0" smtClean="0"/>
              <a:t>200</a:t>
            </a:r>
            <a:r>
              <a:rPr lang="ar-IQ" altLang="ar-IQ" b="1" dirty="0" smtClean="0"/>
              <a:t>وحدة</a:t>
            </a:r>
            <a:endParaRPr lang="en-US" altLang="ar-IQ" b="1" dirty="0"/>
          </a:p>
        </p:txBody>
      </p:sp>
      <p:sp>
        <p:nvSpPr>
          <p:cNvPr id="135190" name="Text Box 22"/>
          <p:cNvSpPr txBox="1">
            <a:spLocks noChangeArrowheads="1"/>
          </p:cNvSpPr>
          <p:nvPr/>
        </p:nvSpPr>
        <p:spPr bwMode="auto">
          <a:xfrm>
            <a:off x="214282" y="3789363"/>
            <a:ext cx="1044606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IQ" altLang="ar-IQ" b="1" dirty="0" smtClean="0"/>
              <a:t>نقطة اعادة الطلب= 20وحدة</a:t>
            </a:r>
            <a:endParaRPr lang="en-US" altLang="ar-IQ" b="1" dirty="0"/>
          </a:p>
        </p:txBody>
      </p:sp>
      <p:sp>
        <p:nvSpPr>
          <p:cNvPr id="135191" name="Text Box 23"/>
          <p:cNvSpPr txBox="1">
            <a:spLocks noChangeArrowheads="1"/>
          </p:cNvSpPr>
          <p:nvPr/>
        </p:nvSpPr>
        <p:spPr bwMode="auto">
          <a:xfrm>
            <a:off x="1214414" y="5715016"/>
            <a:ext cx="1714511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ar-IQ" b="1" dirty="0" smtClean="0"/>
              <a:t> </a:t>
            </a:r>
            <a:r>
              <a:rPr lang="ar-IQ" altLang="ar-IQ" b="1" dirty="0" smtClean="0"/>
              <a:t>مدة الانتظار=5 ايام</a:t>
            </a:r>
            <a:endParaRPr lang="en-US" altLang="ar-IQ" b="1" dirty="0"/>
          </a:p>
        </p:txBody>
      </p:sp>
      <p:sp>
        <p:nvSpPr>
          <p:cNvPr id="135192" name="Text Box 24"/>
          <p:cNvSpPr txBox="1">
            <a:spLocks noChangeArrowheads="1"/>
          </p:cNvSpPr>
          <p:nvPr/>
        </p:nvSpPr>
        <p:spPr bwMode="auto">
          <a:xfrm>
            <a:off x="3419475" y="5445125"/>
            <a:ext cx="50323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ar-IQ" b="1"/>
              <a:t>Ld</a:t>
            </a:r>
          </a:p>
        </p:txBody>
      </p:sp>
      <p:sp>
        <p:nvSpPr>
          <p:cNvPr id="135193" name="Text Box 25"/>
          <p:cNvSpPr txBox="1">
            <a:spLocks noChangeArrowheads="1"/>
          </p:cNvSpPr>
          <p:nvPr/>
        </p:nvSpPr>
        <p:spPr bwMode="auto">
          <a:xfrm>
            <a:off x="5219700" y="5445125"/>
            <a:ext cx="6477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ar-IQ" b="1"/>
              <a:t>Ld</a:t>
            </a:r>
          </a:p>
        </p:txBody>
      </p:sp>
      <p:sp>
        <p:nvSpPr>
          <p:cNvPr id="135194" name="Text Box 26"/>
          <p:cNvSpPr txBox="1">
            <a:spLocks noChangeArrowheads="1"/>
          </p:cNvSpPr>
          <p:nvPr/>
        </p:nvSpPr>
        <p:spPr bwMode="auto">
          <a:xfrm>
            <a:off x="6948488" y="5373688"/>
            <a:ext cx="7207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ar-IQ" b="1"/>
              <a:t>Ld</a:t>
            </a:r>
          </a:p>
        </p:txBody>
      </p:sp>
      <p:cxnSp>
        <p:nvCxnSpPr>
          <p:cNvPr id="26" name="Straight Arrow Connector 25"/>
          <p:cNvCxnSpPr/>
          <p:nvPr/>
        </p:nvCxnSpPr>
        <p:spPr>
          <a:xfrm>
            <a:off x="2071670" y="5500702"/>
            <a:ext cx="571504" cy="1588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693245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ar-IQ" dirty="0" smtClean="0"/>
              <a:t>نقطة اعادة الطلب مع وجود مخزون امان</a:t>
            </a:r>
            <a:endParaRPr lang="ar-IQ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IQ" b="1" dirty="0" smtClean="0"/>
              <a:t>عندما تكون :</a:t>
            </a:r>
          </a:p>
          <a:p>
            <a:r>
              <a:rPr lang="ar-IQ" b="1" dirty="0" smtClean="0"/>
              <a:t>البئية التي تعمل فيها الشركة غير مستقرة </a:t>
            </a:r>
          </a:p>
          <a:p>
            <a:pPr>
              <a:buNone/>
            </a:pPr>
            <a:r>
              <a:rPr lang="ar-IQ" b="1" dirty="0" smtClean="0"/>
              <a:t>او</a:t>
            </a:r>
          </a:p>
          <a:p>
            <a:r>
              <a:rPr lang="ar-IQ" b="1" dirty="0" smtClean="0"/>
              <a:t>مدة التجهيز غير مستقره و بشكل دائمي.. </a:t>
            </a:r>
          </a:p>
          <a:p>
            <a:pPr>
              <a:buNone/>
            </a:pPr>
            <a:r>
              <a:rPr lang="ar-IQ" b="1" dirty="0" smtClean="0"/>
              <a:t>تحتاج الشركة الى ما يسمى </a:t>
            </a:r>
            <a:r>
              <a:rPr lang="ar-IQ" sz="2800" b="1" dirty="0" smtClean="0"/>
              <a:t> </a:t>
            </a:r>
            <a:r>
              <a:rPr lang="ar-IQ" sz="2800" b="1" u="sng" dirty="0" smtClean="0">
                <a:solidFill>
                  <a:srgbClr val="C00000"/>
                </a:solidFill>
              </a:rPr>
              <a:t>بمخزون امان</a:t>
            </a:r>
            <a:r>
              <a:rPr lang="ar-IQ" sz="2800" b="1" dirty="0" smtClean="0"/>
              <a:t>  تستخدمة في الحالات الطارئة فقط</a:t>
            </a:r>
          </a:p>
          <a:p>
            <a:pPr>
              <a:buNone/>
            </a:pPr>
            <a:r>
              <a:rPr lang="ar-IQ" sz="2800" b="1" dirty="0" smtClean="0"/>
              <a:t>هنا تتغير نقطة اعادة الطلب لان الشركة سوف تأخذ بنظر الاعتبار توافر هذا المخزون</a:t>
            </a:r>
          </a:p>
          <a:p>
            <a:pPr>
              <a:buNone/>
            </a:pPr>
            <a:endParaRPr lang="ar-IQ" sz="2800" b="1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-171450"/>
            <a:ext cx="8229600" cy="1139825"/>
          </a:xfrm>
        </p:spPr>
        <p:txBody>
          <a:bodyPr/>
          <a:lstStyle/>
          <a:p>
            <a:endParaRPr lang="en-US" altLang="ar-IQ" b="1" dirty="0"/>
          </a:p>
        </p:txBody>
      </p:sp>
      <p:sp>
        <p:nvSpPr>
          <p:cNvPr id="135171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836613"/>
            <a:ext cx="8229600" cy="5688012"/>
          </a:xfrm>
          <a:solidFill>
            <a:schemeClr val="bg2"/>
          </a:solidFill>
        </p:spPr>
        <p:txBody>
          <a:bodyPr/>
          <a:lstStyle/>
          <a:p>
            <a:endParaRPr lang="en-US" altLang="ar-IQ" dirty="0"/>
          </a:p>
        </p:txBody>
      </p:sp>
      <p:sp>
        <p:nvSpPr>
          <p:cNvPr id="135173" name="Line 5"/>
          <p:cNvSpPr>
            <a:spLocks noChangeShapeType="1"/>
          </p:cNvSpPr>
          <p:nvPr/>
        </p:nvSpPr>
        <p:spPr bwMode="auto">
          <a:xfrm>
            <a:off x="1331913" y="1844675"/>
            <a:ext cx="0" cy="3457575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35174" name="Line 6"/>
          <p:cNvSpPr>
            <a:spLocks noChangeShapeType="1"/>
          </p:cNvSpPr>
          <p:nvPr/>
        </p:nvSpPr>
        <p:spPr bwMode="auto">
          <a:xfrm flipV="1">
            <a:off x="1258888" y="5300663"/>
            <a:ext cx="6911975" cy="73025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35175" name="Line 7"/>
          <p:cNvSpPr>
            <a:spLocks noChangeShapeType="1"/>
          </p:cNvSpPr>
          <p:nvPr/>
        </p:nvSpPr>
        <p:spPr bwMode="auto">
          <a:xfrm flipV="1">
            <a:off x="1331913" y="2205038"/>
            <a:ext cx="6840537" cy="0"/>
          </a:xfrm>
          <a:prstGeom prst="line">
            <a:avLst/>
          </a:prstGeom>
          <a:noFill/>
          <a:ln w="57150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35176" name="Line 8"/>
          <p:cNvSpPr>
            <a:spLocks noChangeShapeType="1"/>
          </p:cNvSpPr>
          <p:nvPr/>
        </p:nvSpPr>
        <p:spPr bwMode="auto">
          <a:xfrm>
            <a:off x="1331913" y="2205038"/>
            <a:ext cx="1439862" cy="316865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35177" name="Line 9"/>
          <p:cNvSpPr>
            <a:spLocks noChangeShapeType="1"/>
          </p:cNvSpPr>
          <p:nvPr/>
        </p:nvSpPr>
        <p:spPr bwMode="auto">
          <a:xfrm flipV="1">
            <a:off x="2771775" y="2205038"/>
            <a:ext cx="0" cy="3095625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35178" name="Line 10"/>
          <p:cNvSpPr>
            <a:spLocks noChangeShapeType="1"/>
          </p:cNvSpPr>
          <p:nvPr/>
        </p:nvSpPr>
        <p:spPr bwMode="auto">
          <a:xfrm>
            <a:off x="2843213" y="2205038"/>
            <a:ext cx="1800225" cy="3095625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35179" name="Line 11"/>
          <p:cNvSpPr>
            <a:spLocks noChangeShapeType="1"/>
          </p:cNvSpPr>
          <p:nvPr/>
        </p:nvSpPr>
        <p:spPr bwMode="auto">
          <a:xfrm flipV="1">
            <a:off x="4643438" y="2205038"/>
            <a:ext cx="0" cy="3095625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35180" name="Line 12"/>
          <p:cNvSpPr>
            <a:spLocks noChangeShapeType="1"/>
          </p:cNvSpPr>
          <p:nvPr/>
        </p:nvSpPr>
        <p:spPr bwMode="auto">
          <a:xfrm>
            <a:off x="4716463" y="2205038"/>
            <a:ext cx="1943100" cy="3024187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35181" name="Line 13"/>
          <p:cNvSpPr>
            <a:spLocks noChangeShapeType="1"/>
          </p:cNvSpPr>
          <p:nvPr/>
        </p:nvSpPr>
        <p:spPr bwMode="auto">
          <a:xfrm flipH="1" flipV="1">
            <a:off x="6659563" y="2276475"/>
            <a:ext cx="73025" cy="295275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35182" name="Line 14"/>
          <p:cNvSpPr>
            <a:spLocks noChangeShapeType="1"/>
          </p:cNvSpPr>
          <p:nvPr/>
        </p:nvSpPr>
        <p:spPr bwMode="auto">
          <a:xfrm>
            <a:off x="6732588" y="2276475"/>
            <a:ext cx="1439862" cy="3024188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35183" name="Line 15"/>
          <p:cNvSpPr>
            <a:spLocks noChangeShapeType="1"/>
          </p:cNvSpPr>
          <p:nvPr/>
        </p:nvSpPr>
        <p:spPr bwMode="auto">
          <a:xfrm flipV="1">
            <a:off x="1331913" y="3716338"/>
            <a:ext cx="6119812" cy="73025"/>
          </a:xfrm>
          <a:prstGeom prst="line">
            <a:avLst/>
          </a:prstGeom>
          <a:noFill/>
          <a:ln w="57150">
            <a:solidFill>
              <a:srgbClr val="80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35184" name="Line 16"/>
          <p:cNvSpPr>
            <a:spLocks noChangeShapeType="1"/>
          </p:cNvSpPr>
          <p:nvPr/>
        </p:nvSpPr>
        <p:spPr bwMode="auto">
          <a:xfrm flipH="1">
            <a:off x="2051050" y="3789363"/>
            <a:ext cx="0" cy="1584325"/>
          </a:xfrm>
          <a:prstGeom prst="line">
            <a:avLst/>
          </a:prstGeom>
          <a:noFill/>
          <a:ln w="38100">
            <a:solidFill>
              <a:srgbClr val="80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35186" name="Line 18"/>
          <p:cNvSpPr>
            <a:spLocks noChangeShapeType="1"/>
          </p:cNvSpPr>
          <p:nvPr/>
        </p:nvSpPr>
        <p:spPr bwMode="auto">
          <a:xfrm>
            <a:off x="3708400" y="3789363"/>
            <a:ext cx="0" cy="1511300"/>
          </a:xfrm>
          <a:prstGeom prst="line">
            <a:avLst/>
          </a:prstGeom>
          <a:noFill/>
          <a:ln w="38100">
            <a:solidFill>
              <a:srgbClr val="80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35187" name="Line 19"/>
          <p:cNvSpPr>
            <a:spLocks noChangeShapeType="1"/>
          </p:cNvSpPr>
          <p:nvPr/>
        </p:nvSpPr>
        <p:spPr bwMode="auto">
          <a:xfrm>
            <a:off x="5651500" y="3789363"/>
            <a:ext cx="73025" cy="1511300"/>
          </a:xfrm>
          <a:prstGeom prst="line">
            <a:avLst/>
          </a:prstGeom>
          <a:noFill/>
          <a:ln w="38100">
            <a:solidFill>
              <a:srgbClr val="80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35188" name="Line 20"/>
          <p:cNvSpPr>
            <a:spLocks noChangeShapeType="1"/>
          </p:cNvSpPr>
          <p:nvPr/>
        </p:nvSpPr>
        <p:spPr bwMode="auto">
          <a:xfrm>
            <a:off x="7380288" y="3716338"/>
            <a:ext cx="71437" cy="1584325"/>
          </a:xfrm>
          <a:prstGeom prst="line">
            <a:avLst/>
          </a:prstGeom>
          <a:noFill/>
          <a:ln w="38100">
            <a:solidFill>
              <a:srgbClr val="80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IQ"/>
          </a:p>
        </p:txBody>
      </p:sp>
      <p:sp>
        <p:nvSpPr>
          <p:cNvPr id="135189" name="Text Box 21"/>
          <p:cNvSpPr txBox="1">
            <a:spLocks noChangeArrowheads="1"/>
          </p:cNvSpPr>
          <p:nvPr/>
        </p:nvSpPr>
        <p:spPr bwMode="auto">
          <a:xfrm>
            <a:off x="468313" y="2133600"/>
            <a:ext cx="719137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ar-IQ" b="1"/>
              <a:t>EOQ</a:t>
            </a:r>
          </a:p>
        </p:txBody>
      </p:sp>
      <p:sp>
        <p:nvSpPr>
          <p:cNvPr id="135190" name="Text Box 22"/>
          <p:cNvSpPr txBox="1">
            <a:spLocks noChangeArrowheads="1"/>
          </p:cNvSpPr>
          <p:nvPr/>
        </p:nvSpPr>
        <p:spPr bwMode="auto">
          <a:xfrm>
            <a:off x="539750" y="3789363"/>
            <a:ext cx="7191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ar-IQ" b="1"/>
              <a:t>ROP</a:t>
            </a:r>
          </a:p>
        </p:txBody>
      </p:sp>
      <p:sp>
        <p:nvSpPr>
          <p:cNvPr id="135191" name="Text Box 23"/>
          <p:cNvSpPr txBox="1">
            <a:spLocks noChangeArrowheads="1"/>
          </p:cNvSpPr>
          <p:nvPr/>
        </p:nvSpPr>
        <p:spPr bwMode="auto">
          <a:xfrm>
            <a:off x="1763713" y="5516563"/>
            <a:ext cx="5048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ar-IQ" b="1"/>
              <a:t>Ld</a:t>
            </a:r>
          </a:p>
        </p:txBody>
      </p:sp>
      <p:sp>
        <p:nvSpPr>
          <p:cNvPr id="135192" name="Text Box 24"/>
          <p:cNvSpPr txBox="1">
            <a:spLocks noChangeArrowheads="1"/>
          </p:cNvSpPr>
          <p:nvPr/>
        </p:nvSpPr>
        <p:spPr bwMode="auto">
          <a:xfrm>
            <a:off x="3419475" y="5445125"/>
            <a:ext cx="50323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ar-IQ" b="1"/>
              <a:t>Ld</a:t>
            </a:r>
          </a:p>
        </p:txBody>
      </p:sp>
      <p:sp>
        <p:nvSpPr>
          <p:cNvPr id="135193" name="Text Box 25"/>
          <p:cNvSpPr txBox="1">
            <a:spLocks noChangeArrowheads="1"/>
          </p:cNvSpPr>
          <p:nvPr/>
        </p:nvSpPr>
        <p:spPr bwMode="auto">
          <a:xfrm>
            <a:off x="5219700" y="5445125"/>
            <a:ext cx="6477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ar-IQ" b="1"/>
              <a:t>Ld</a:t>
            </a:r>
          </a:p>
        </p:txBody>
      </p:sp>
      <p:sp>
        <p:nvSpPr>
          <p:cNvPr id="135194" name="Text Box 26"/>
          <p:cNvSpPr txBox="1">
            <a:spLocks noChangeArrowheads="1"/>
          </p:cNvSpPr>
          <p:nvPr/>
        </p:nvSpPr>
        <p:spPr bwMode="auto">
          <a:xfrm>
            <a:off x="6948488" y="5373688"/>
            <a:ext cx="7207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ar-IQ" b="1"/>
              <a:t>Ld</a:t>
            </a:r>
          </a:p>
        </p:txBody>
      </p:sp>
    </p:spTree>
    <p:extLst>
      <p:ext uri="{BB962C8B-B14F-4D97-AF65-F5344CB8AC3E}">
        <p14:creationId xmlns="" xmlns:p14="http://schemas.microsoft.com/office/powerpoint/2010/main" val="3693245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ar-IQ" dirty="0" smtClean="0"/>
              <a:t>كيف نستخرج نقطة اعادة الطلبمع خزين الامان</a:t>
            </a:r>
            <a:endParaRPr lang="ar-IQ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 dirty="0"/>
          </a:p>
        </p:txBody>
      </p:sp>
      <p:sp>
        <p:nvSpPr>
          <p:cNvPr id="4" name="Rectangle 3"/>
          <p:cNvSpPr/>
          <p:nvPr/>
        </p:nvSpPr>
        <p:spPr>
          <a:xfrm>
            <a:off x="642910" y="2071678"/>
            <a:ext cx="6429420" cy="35004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IQ" sz="2800" b="1" dirty="0" smtClean="0"/>
              <a:t>نقطة </a:t>
            </a:r>
            <a:r>
              <a:rPr lang="ar-IQ" sz="2800" b="1" smtClean="0"/>
              <a:t>اعادة الطلب=( </a:t>
            </a:r>
            <a:r>
              <a:rPr lang="ar-IQ" sz="2800" b="1" dirty="0" smtClean="0"/>
              <a:t>الطلب * مدة التجهيز ) + خزين الامان</a:t>
            </a:r>
            <a:endParaRPr lang="ar-IQ" sz="2800" b="1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IQ" dirty="0" smtClean="0"/>
              <a:t>بالعودة الى نفس المثال ، </a:t>
            </a:r>
          </a:p>
          <a:p>
            <a:r>
              <a:rPr lang="ar-IQ" dirty="0" smtClean="0"/>
              <a:t>اذا كان خزين الامان </a:t>
            </a:r>
            <a:r>
              <a:rPr lang="en-US" dirty="0" smtClean="0"/>
              <a:t>35 </a:t>
            </a:r>
            <a:r>
              <a:rPr lang="ar-IQ" dirty="0" smtClean="0"/>
              <a:t>وحدة هل تغير نقطة اعادة الطلب؟؟؟</a:t>
            </a:r>
            <a:endParaRPr lang="ar-IQ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IQ" dirty="0" smtClean="0"/>
              <a:t>مخزون الطلب المعتمد</a:t>
            </a:r>
            <a:endParaRPr lang="ar-IQ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ar-IQ" sz="3600" b="1" dirty="0" smtClean="0"/>
              <a:t>او مخزون الطلب المشتق و هو مخزون المواد الاولية والاجزاء التي تدخل في انتاج المنتوج النهائي و هو على نوعين:</a:t>
            </a:r>
          </a:p>
          <a:p>
            <a:pPr>
              <a:buNone/>
            </a:pPr>
            <a:r>
              <a:rPr lang="ar-IQ" sz="3600" b="1" dirty="0" smtClean="0"/>
              <a:t>1- مواد اولية</a:t>
            </a:r>
          </a:p>
          <a:p>
            <a:pPr>
              <a:buNone/>
            </a:pPr>
            <a:r>
              <a:rPr lang="ar-IQ" sz="3600" b="1" dirty="0" smtClean="0"/>
              <a:t>2- الاجزاء نصف المصنعة</a:t>
            </a:r>
            <a:endParaRPr lang="ar-IQ" sz="3600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0100" y="0"/>
            <a:ext cx="7772400" cy="2143132"/>
          </a:xfrm>
        </p:spPr>
        <p:txBody>
          <a:bodyPr>
            <a:noAutofit/>
          </a:bodyPr>
          <a:lstStyle/>
          <a:p>
            <a:r>
              <a:rPr lang="ar-IQ" sz="2800" dirty="0" smtClean="0"/>
              <a:t/>
            </a:r>
            <a:br>
              <a:rPr lang="ar-IQ" sz="2800" dirty="0" smtClean="0"/>
            </a:br>
            <a:r>
              <a:rPr lang="ar-IQ" sz="2800" dirty="0" smtClean="0"/>
              <a:t/>
            </a:r>
            <a:br>
              <a:rPr lang="ar-IQ" sz="2800" dirty="0" smtClean="0"/>
            </a:br>
            <a:r>
              <a:rPr lang="ar-IQ" sz="2800" dirty="0" smtClean="0"/>
              <a:t/>
            </a:r>
            <a:br>
              <a:rPr lang="ar-IQ" sz="2800" dirty="0" smtClean="0"/>
            </a:br>
            <a:r>
              <a:rPr lang="ar-IQ" sz="2800" dirty="0" smtClean="0"/>
              <a:t/>
            </a:r>
            <a:br>
              <a:rPr lang="ar-IQ" sz="2800" dirty="0" smtClean="0"/>
            </a:br>
            <a:r>
              <a:rPr lang="ar-IQ" sz="2800" dirty="0" smtClean="0"/>
              <a:t/>
            </a:r>
            <a:br>
              <a:rPr lang="ar-IQ" sz="2800" dirty="0" smtClean="0"/>
            </a:br>
            <a:r>
              <a:rPr lang="ar-IQ" sz="2800" dirty="0" smtClean="0"/>
              <a:t/>
            </a:r>
            <a:br>
              <a:rPr lang="ar-IQ" sz="2800" dirty="0" smtClean="0"/>
            </a:br>
            <a:r>
              <a:rPr lang="ar-IQ" sz="2800" dirty="0" smtClean="0"/>
              <a:t/>
            </a:r>
            <a:br>
              <a:rPr lang="ar-IQ" sz="2800" dirty="0" smtClean="0"/>
            </a:br>
            <a:r>
              <a:rPr lang="ar-IQ" sz="2800" dirty="0" smtClean="0"/>
              <a:t/>
            </a:r>
            <a:br>
              <a:rPr lang="ar-IQ" sz="2800" dirty="0" smtClean="0"/>
            </a:br>
            <a:r>
              <a:rPr lang="ar-IQ" sz="2800" dirty="0" smtClean="0"/>
              <a:t/>
            </a:r>
            <a:br>
              <a:rPr lang="ar-IQ" sz="2800" dirty="0" smtClean="0"/>
            </a:br>
            <a:r>
              <a:rPr lang="ar-IQ" sz="2800" dirty="0" smtClean="0"/>
              <a:t/>
            </a:r>
            <a:br>
              <a:rPr lang="ar-IQ" sz="2800" dirty="0" smtClean="0"/>
            </a:br>
            <a:r>
              <a:rPr lang="ar-IQ" sz="2800" dirty="0" smtClean="0"/>
              <a:t/>
            </a:r>
            <a:br>
              <a:rPr lang="ar-IQ" sz="2800" dirty="0" smtClean="0"/>
            </a:br>
            <a:r>
              <a:rPr lang="ar-IQ" sz="2800" dirty="0" smtClean="0"/>
              <a:t/>
            </a:r>
            <a:br>
              <a:rPr lang="ar-IQ" sz="2800" dirty="0" smtClean="0"/>
            </a:br>
            <a:r>
              <a:rPr lang="ar-IQ" sz="2800" dirty="0" smtClean="0"/>
              <a:t/>
            </a:r>
            <a:br>
              <a:rPr lang="ar-IQ" sz="2800" dirty="0" smtClean="0"/>
            </a:br>
            <a:r>
              <a:rPr lang="ar-IQ" sz="2800" dirty="0" smtClean="0"/>
              <a:t/>
            </a:r>
            <a:br>
              <a:rPr lang="ar-IQ" sz="2800" dirty="0" smtClean="0"/>
            </a:br>
            <a:r>
              <a:rPr lang="ar-IQ" sz="2800" dirty="0" smtClean="0"/>
              <a:t/>
            </a:r>
            <a:br>
              <a:rPr lang="ar-IQ" sz="2800" dirty="0" smtClean="0"/>
            </a:br>
            <a:r>
              <a:rPr lang="ar-IQ" sz="2800" b="1" dirty="0" smtClean="0"/>
              <a:t>و لكلا النوعين من  المخزون فان القضية الهامة في ادارة المخزون تنبع من سؤالين هامين و هما:</a:t>
            </a:r>
            <a:br>
              <a:rPr lang="ar-IQ" sz="2800" b="1" dirty="0" smtClean="0"/>
            </a:br>
            <a:endParaRPr lang="ar-IQ" sz="2800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57645162"/>
              </p:ext>
            </p:extLst>
          </p:nvPr>
        </p:nvGraphicFramePr>
        <p:xfrm>
          <a:off x="928662" y="1928802"/>
          <a:ext cx="77724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029111350"/>
              </p:ext>
            </p:extLst>
          </p:nvPr>
        </p:nvGraphicFramePr>
        <p:xfrm>
          <a:off x="457200" y="1609725"/>
          <a:ext cx="7239000" cy="48466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endParaRPr lang="ar-IQ" dirty="0"/>
          </a:p>
        </p:txBody>
      </p:sp>
      <p:sp>
        <p:nvSpPr>
          <p:cNvPr id="4" name="Rectangle 3"/>
          <p:cNvSpPr/>
          <p:nvPr/>
        </p:nvSpPr>
        <p:spPr>
          <a:xfrm>
            <a:off x="1428728" y="2643182"/>
            <a:ext cx="6357982" cy="2928958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scene3d>
            <a:camera prst="isometricOffAxis2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IQ" sz="4400" b="1" dirty="0" smtClean="0"/>
              <a:t>اولا- نماذج </a:t>
            </a:r>
            <a:r>
              <a:rPr lang="ar-IQ" sz="4400" b="1" dirty="0"/>
              <a:t>حساب المخزون في الطلب المستقل</a:t>
            </a:r>
            <a:endParaRPr lang="ar-IQ" dirty="0"/>
          </a:p>
        </p:txBody>
      </p:sp>
    </p:spTree>
    <p:extLst>
      <p:ext uri="{BB962C8B-B14F-4D97-AF65-F5344CB8AC3E}">
        <p14:creationId xmlns="" xmlns:p14="http://schemas.microsoft.com/office/powerpoint/2010/main" val="18924714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993422642"/>
              </p:ext>
            </p:extLst>
          </p:nvPr>
        </p:nvGraphicFramePr>
        <p:xfrm>
          <a:off x="457200" y="1609725"/>
          <a:ext cx="7239000" cy="48466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3665131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endParaRPr lang="ar-IQ" dirty="0"/>
          </a:p>
        </p:txBody>
      </p:sp>
      <p:sp>
        <p:nvSpPr>
          <p:cNvPr id="4" name="Rectangle 3"/>
          <p:cNvSpPr/>
          <p:nvPr/>
        </p:nvSpPr>
        <p:spPr>
          <a:xfrm>
            <a:off x="1428728" y="1857364"/>
            <a:ext cx="6357982" cy="4357718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scene3d>
            <a:camera prst="isometricOffAxis2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IQ" sz="4400" b="1" dirty="0"/>
              <a:t>أ</a:t>
            </a:r>
            <a:r>
              <a:rPr lang="ar-IQ" sz="4400" b="1" dirty="0" smtClean="0"/>
              <a:t> - حجم المخزون المطلوب</a:t>
            </a:r>
          </a:p>
          <a:p>
            <a:pPr algn="ctr"/>
            <a:r>
              <a:rPr lang="ar-IQ" sz="4400" b="1" dirty="0" smtClean="0"/>
              <a:t>((كمية الطلب الاقتصادية))</a:t>
            </a:r>
          </a:p>
          <a:p>
            <a:pPr algn="ctr"/>
            <a:r>
              <a:rPr lang="en-US" sz="4400" b="1" dirty="0" smtClean="0"/>
              <a:t>EOQ</a:t>
            </a:r>
            <a:endParaRPr lang="ar-IQ" sz="4400" b="1" dirty="0" smtClean="0"/>
          </a:p>
          <a:p>
            <a:pPr algn="ctr"/>
            <a:endParaRPr lang="ar-IQ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524</TotalTime>
  <Words>837</Words>
  <Application>Microsoft Office PowerPoint</Application>
  <PresentationFormat>On-screen Show (4:3)</PresentationFormat>
  <Paragraphs>169</Paragraphs>
  <Slides>38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39" baseType="lpstr">
      <vt:lpstr>Opulent</vt:lpstr>
      <vt:lpstr>Slide 1</vt:lpstr>
      <vt:lpstr>Slide 2</vt:lpstr>
      <vt:lpstr>مخزون الطلب المستقل</vt:lpstr>
      <vt:lpstr>مخزون الطلب المعتمد</vt:lpstr>
      <vt:lpstr>               و لكلا النوعين من  المخزون فان القضية الهامة في ادارة المخزون تنبع من سؤالين هامين و هما: </vt:lpstr>
      <vt:lpstr>Slide 6</vt:lpstr>
      <vt:lpstr>Slide 7</vt:lpstr>
      <vt:lpstr>Slide 8</vt:lpstr>
      <vt:lpstr>Slide 9</vt:lpstr>
      <vt:lpstr>ماهي كمية الطلب الاقتصادية؟؟؟</vt:lpstr>
      <vt:lpstr>Slide 11</vt:lpstr>
      <vt:lpstr>Slide 12</vt:lpstr>
      <vt:lpstr>Slide 13</vt:lpstr>
      <vt:lpstr>جرب التمرين التالي</vt:lpstr>
      <vt:lpstr>Slide 15</vt:lpstr>
      <vt:lpstr>EOQ curve</vt:lpstr>
      <vt:lpstr>Slide 17</vt:lpstr>
      <vt:lpstr>Slide 18</vt:lpstr>
      <vt:lpstr>Slide 19</vt:lpstr>
      <vt:lpstr>Slide 20</vt:lpstr>
      <vt:lpstr>مثال</vt:lpstr>
      <vt:lpstr>Slide 22</vt:lpstr>
      <vt:lpstr>Slide 23</vt:lpstr>
      <vt:lpstr>Slide 24</vt:lpstr>
      <vt:lpstr>EOQ curve</vt:lpstr>
      <vt:lpstr>نقطة اعادة الطلب اذا كان زمن التجهيز يساوي صفر</vt:lpstr>
      <vt:lpstr>Slide 27</vt:lpstr>
      <vt:lpstr>ما هي نقطة اعادة الطلب؟؟</vt:lpstr>
      <vt:lpstr>كيف  نستخرج نقطة اعادة الطلب</vt:lpstr>
      <vt:lpstr>Slide 30</vt:lpstr>
      <vt:lpstr>Slide 31</vt:lpstr>
      <vt:lpstr>Slide 32</vt:lpstr>
      <vt:lpstr>Slide 33</vt:lpstr>
      <vt:lpstr>Slide 34</vt:lpstr>
      <vt:lpstr>نقطة اعادة الطلب مع وجود مخزون امان</vt:lpstr>
      <vt:lpstr>Slide 36</vt:lpstr>
      <vt:lpstr>كيف نستخرج نقطة اعادة الطلبمع خزين الامان</vt:lpstr>
      <vt:lpstr>Slide 38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نظم ادارة الخزين</dc:title>
  <dc:creator>DR.Ahmed Saker</dc:creator>
  <cp:lastModifiedBy>DR.Ahmed Saker</cp:lastModifiedBy>
  <cp:revision>85</cp:revision>
  <dcterms:created xsi:type="dcterms:W3CDTF">2014-02-21T16:56:12Z</dcterms:created>
  <dcterms:modified xsi:type="dcterms:W3CDTF">2014-05-17T16:51:54Z</dcterms:modified>
</cp:coreProperties>
</file>