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98" r:id="rId5"/>
    <p:sldId id="304" r:id="rId6"/>
    <p:sldId id="299" r:id="rId7"/>
    <p:sldId id="259" r:id="rId8"/>
    <p:sldId id="300" r:id="rId9"/>
    <p:sldId id="305" r:id="rId10"/>
    <p:sldId id="306" r:id="rId11"/>
    <p:sldId id="260" r:id="rId12"/>
    <p:sldId id="261" r:id="rId13"/>
    <p:sldId id="262" r:id="rId14"/>
    <p:sldId id="263" r:id="rId15"/>
    <p:sldId id="302" r:id="rId16"/>
    <p:sldId id="264" r:id="rId17"/>
    <p:sldId id="303" r:id="rId18"/>
    <p:sldId id="265" r:id="rId19"/>
    <p:sldId id="266" r:id="rId20"/>
    <p:sldId id="268" r:id="rId21"/>
    <p:sldId id="269" r:id="rId22"/>
    <p:sldId id="270" r:id="rId23"/>
    <p:sldId id="271" r:id="rId24"/>
    <p:sldId id="272" r:id="rId25"/>
    <p:sldId id="274" r:id="rId26"/>
    <p:sldId id="275" r:id="rId27"/>
    <p:sldId id="276" r:id="rId28"/>
    <p:sldId id="307" r:id="rId29"/>
    <p:sldId id="312" r:id="rId30"/>
    <p:sldId id="309" r:id="rId31"/>
    <p:sldId id="310" r:id="rId32"/>
    <p:sldId id="311" r:id="rId33"/>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3" d="100"/>
          <a:sy n="63" d="100"/>
        </p:scale>
        <p:origin x="-159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AA344B00-0E99-4AA3-BFA1-F61352D29EC5}"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571DD10D-FCA8-4412-917C-883DC79854C5}" type="slidenum">
              <a:rPr lang="ar-IQ" smtClean="0"/>
              <a:pPr/>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AA344B00-0E99-4AA3-BFA1-F61352D29EC5}"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571DD10D-FCA8-4412-917C-883DC79854C5}" type="slidenum">
              <a:rPr lang="ar-IQ" smtClean="0"/>
              <a:pPr/>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AA344B00-0E99-4AA3-BFA1-F61352D29EC5}"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571DD10D-FCA8-4412-917C-883DC79854C5}" type="slidenum">
              <a:rPr lang="ar-IQ" smtClean="0"/>
              <a:pPr/>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AA344B00-0E99-4AA3-BFA1-F61352D29EC5}"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571DD10D-FCA8-4412-917C-883DC79854C5}" type="slidenum">
              <a:rPr lang="ar-IQ" smtClean="0"/>
              <a:pPr/>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344B00-0E99-4AA3-BFA1-F61352D29EC5}"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571DD10D-FCA8-4412-917C-883DC79854C5}" type="slidenum">
              <a:rPr lang="ar-IQ" smtClean="0"/>
              <a:pPr/>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AA344B00-0E99-4AA3-BFA1-F61352D29EC5}" type="datetimeFigureOut">
              <a:rPr lang="ar-IQ" smtClean="0"/>
              <a:pPr/>
              <a:t>18/07/1435</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571DD10D-FCA8-4412-917C-883DC79854C5}" type="slidenum">
              <a:rPr lang="ar-IQ" smtClean="0"/>
              <a:pPr/>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AA344B00-0E99-4AA3-BFA1-F61352D29EC5}" type="datetimeFigureOut">
              <a:rPr lang="ar-IQ" smtClean="0"/>
              <a:pPr/>
              <a:t>18/07/1435</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571DD10D-FCA8-4412-917C-883DC79854C5}" type="slidenum">
              <a:rPr lang="ar-IQ" smtClean="0"/>
              <a:pPr/>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AA344B00-0E99-4AA3-BFA1-F61352D29EC5}" type="datetimeFigureOut">
              <a:rPr lang="ar-IQ" smtClean="0"/>
              <a:pPr/>
              <a:t>18/07/1435</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571DD10D-FCA8-4412-917C-883DC79854C5}" type="slidenum">
              <a:rPr lang="ar-IQ" smtClean="0"/>
              <a:pPr/>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344B00-0E99-4AA3-BFA1-F61352D29EC5}" type="datetimeFigureOut">
              <a:rPr lang="ar-IQ" smtClean="0"/>
              <a:pPr/>
              <a:t>18/07/1435</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571DD10D-FCA8-4412-917C-883DC79854C5}" type="slidenum">
              <a:rPr lang="ar-IQ" smtClean="0"/>
              <a:pPr/>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344B00-0E99-4AA3-BFA1-F61352D29EC5}" type="datetimeFigureOut">
              <a:rPr lang="ar-IQ" smtClean="0"/>
              <a:pPr/>
              <a:t>18/07/1435</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571DD10D-FCA8-4412-917C-883DC79854C5}" type="slidenum">
              <a:rPr lang="ar-IQ" smtClean="0"/>
              <a:pPr/>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344B00-0E99-4AA3-BFA1-F61352D29EC5}" type="datetimeFigureOut">
              <a:rPr lang="ar-IQ" smtClean="0"/>
              <a:pPr/>
              <a:t>18/07/1435</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571DD10D-FCA8-4412-917C-883DC79854C5}" type="slidenum">
              <a:rPr lang="ar-IQ" smtClean="0"/>
              <a:pPr/>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AA344B00-0E99-4AA3-BFA1-F61352D29EC5}" type="datetimeFigureOut">
              <a:rPr lang="ar-IQ" smtClean="0"/>
              <a:pPr/>
              <a:t>18/07/1435</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571DD10D-FCA8-4412-917C-883DC79854C5}" type="slidenum">
              <a:rPr lang="ar-IQ" smtClean="0"/>
              <a:pPr/>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solidFill>
            <a:schemeClr val="accent2">
              <a:lumMod val="20000"/>
              <a:lumOff val="80000"/>
            </a:schemeClr>
          </a:solidFill>
        </p:spPr>
        <p:txBody>
          <a:bodyPr/>
          <a:lstStyle/>
          <a:p>
            <a:endParaRPr lang="ar-IQ" dirty="0"/>
          </a:p>
        </p:txBody>
      </p:sp>
      <p:sp>
        <p:nvSpPr>
          <p:cNvPr id="3" name="Subtitle 2"/>
          <p:cNvSpPr>
            <a:spLocks noGrp="1"/>
          </p:cNvSpPr>
          <p:nvPr>
            <p:ph type="subTitle" idx="1"/>
          </p:nvPr>
        </p:nvSpPr>
        <p:spPr>
          <a:solidFill>
            <a:schemeClr val="accent2">
              <a:lumMod val="20000"/>
              <a:lumOff val="80000"/>
            </a:schemeClr>
          </a:solidFill>
        </p:spPr>
        <p:txBody>
          <a:bodyPr/>
          <a:lstStyle/>
          <a:p>
            <a:endParaRPr lang="ar-IQ" dirty="0"/>
          </a:p>
        </p:txBody>
      </p:sp>
      <p:sp>
        <p:nvSpPr>
          <p:cNvPr id="4" name="Rectangle 3"/>
          <p:cNvSpPr/>
          <p:nvPr/>
        </p:nvSpPr>
        <p:spPr>
          <a:xfrm>
            <a:off x="2143108" y="2500306"/>
            <a:ext cx="5357850" cy="2643206"/>
          </a:xfrm>
          <a:prstGeom prst="rect">
            <a:avLst/>
          </a:prstGeom>
          <a:solidFill>
            <a:schemeClr val="accent2"/>
          </a:solidFill>
          <a:scene3d>
            <a:camera prst="isometricOffAxis1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5400" b="1" smtClean="0"/>
              <a:t>الوحدة السادسة</a:t>
            </a:r>
          </a:p>
          <a:p>
            <a:pPr algn="ctr"/>
            <a:r>
              <a:rPr lang="ar-IQ" sz="5400" b="1" smtClean="0"/>
              <a:t>نظام </a:t>
            </a:r>
            <a:r>
              <a:rPr lang="ar-IQ" sz="5400" b="1" dirty="0" smtClean="0"/>
              <a:t>الانتاج الآني</a:t>
            </a:r>
            <a:br>
              <a:rPr lang="ar-IQ" sz="5400" b="1" dirty="0" smtClean="0"/>
            </a:br>
            <a:r>
              <a:rPr lang="en-US" sz="5400" b="1" dirty="0" smtClean="0"/>
              <a:t>JIT</a:t>
            </a:r>
            <a:endParaRPr lang="ar-IQ" sz="5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normAutofit/>
          </a:bodyPr>
          <a:lstStyle/>
          <a:p>
            <a:endParaRPr lang="en-US" dirty="0"/>
          </a:p>
        </p:txBody>
      </p:sp>
      <p:pic>
        <p:nvPicPr>
          <p:cNvPr id="114691" name="Picture 3" descr="F14"/>
          <p:cNvPicPr>
            <a:picLocks noChangeAspect="1" noChangeArrowheads="1"/>
          </p:cNvPicPr>
          <p:nvPr/>
        </p:nvPicPr>
        <p:blipFill>
          <a:blip r:embed="rId2"/>
          <a:srcRect b="30769"/>
          <a:stretch>
            <a:fillRect/>
          </a:stretch>
        </p:blipFill>
        <p:spPr bwMode="auto">
          <a:xfrm>
            <a:off x="1295400" y="1428736"/>
            <a:ext cx="7239000" cy="5072098"/>
          </a:xfrm>
          <a:prstGeom prst="rect">
            <a:avLst/>
          </a:prstGeom>
          <a:solidFill>
            <a:schemeClr val="accent2"/>
          </a:solidFill>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75000"/>
            </a:schemeClr>
          </a:solidFill>
        </p:spPr>
        <p:txBody>
          <a:bodyPr/>
          <a:lstStyle/>
          <a:p>
            <a:r>
              <a:rPr lang="ar-IQ" b="1" dirty="0" smtClean="0">
                <a:solidFill>
                  <a:schemeClr val="bg1"/>
                </a:solidFill>
              </a:rPr>
              <a:t>انواع الضياعات في الانتاج</a:t>
            </a:r>
            <a:endParaRPr lang="ar-IQ" b="1" dirty="0">
              <a:solidFill>
                <a:schemeClr val="bg1"/>
              </a:solidFill>
            </a:endParaRPr>
          </a:p>
        </p:txBody>
      </p:sp>
      <p:sp>
        <p:nvSpPr>
          <p:cNvPr id="3" name="Content Placeholder 2"/>
          <p:cNvSpPr>
            <a:spLocks noGrp="1"/>
          </p:cNvSpPr>
          <p:nvPr>
            <p:ph idx="1"/>
          </p:nvPr>
        </p:nvSpPr>
        <p:spPr>
          <a:solidFill>
            <a:schemeClr val="accent1">
              <a:lumMod val="20000"/>
              <a:lumOff val="80000"/>
            </a:schemeClr>
          </a:solidFill>
        </p:spPr>
        <p:txBody>
          <a:bodyPr/>
          <a:lstStyle/>
          <a:p>
            <a:r>
              <a:rPr lang="ar-IQ" b="1" dirty="0" smtClean="0"/>
              <a:t>يعرف الضياع بأنه كل الاشياء التي ترفع من كلفة المنتوج ولا تضيف له قيمة للمنتوج او الخدمة ..او تتفوق كلفها على قيمتها </a:t>
            </a:r>
          </a:p>
          <a:p>
            <a:r>
              <a:rPr lang="ar-IQ" b="1" dirty="0" smtClean="0"/>
              <a:t>وهناك سبعة انواع من الضياعات:</a:t>
            </a:r>
            <a:endParaRPr lang="ar-IQ"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solidFill>
        </p:spPr>
        <p:txBody>
          <a:bodyPr/>
          <a:lstStyle/>
          <a:p>
            <a:r>
              <a:rPr lang="ar-IQ" b="1" dirty="0" smtClean="0">
                <a:solidFill>
                  <a:schemeClr val="bg1"/>
                </a:solidFill>
              </a:rPr>
              <a:t>انواع الضياعات</a:t>
            </a:r>
            <a:endParaRPr lang="ar-IQ" b="1" dirty="0">
              <a:solidFill>
                <a:schemeClr val="bg1"/>
              </a:solidFill>
            </a:endParaRPr>
          </a:p>
        </p:txBody>
      </p:sp>
      <p:sp>
        <p:nvSpPr>
          <p:cNvPr id="3" name="Content Placeholder 2"/>
          <p:cNvSpPr>
            <a:spLocks noGrp="1"/>
          </p:cNvSpPr>
          <p:nvPr>
            <p:ph idx="1"/>
          </p:nvPr>
        </p:nvSpPr>
        <p:spPr>
          <a:solidFill>
            <a:schemeClr val="accent5">
              <a:lumMod val="20000"/>
              <a:lumOff val="80000"/>
            </a:schemeClr>
          </a:solidFill>
        </p:spPr>
        <p:txBody>
          <a:bodyPr/>
          <a:lstStyle/>
          <a:p>
            <a:r>
              <a:rPr lang="ar-IQ" b="1" dirty="0" smtClean="0"/>
              <a:t>1- الضياع الناتج عن الانتاج الفائض</a:t>
            </a:r>
          </a:p>
          <a:p>
            <a:r>
              <a:rPr lang="ar-IQ" b="1" dirty="0" smtClean="0"/>
              <a:t>2- اوقات الانتظارو هي الاوقات الضائعة في عملية الانتاج ابتداءا من مراحل التصميم الى التسليم للزبون </a:t>
            </a:r>
          </a:p>
          <a:p>
            <a:r>
              <a:rPr lang="ar-IQ" b="1" dirty="0" smtClean="0"/>
              <a:t>3- التصميم الضعيف للعمليات</a:t>
            </a:r>
          </a:p>
          <a:p>
            <a:r>
              <a:rPr lang="ar-IQ" b="1" dirty="0" smtClean="0"/>
              <a:t>4- الخزين ويعد احد اهداف هذا النظام لذلك يهدف النظام الى تحديد اهداف الخزن  و تقليصها</a:t>
            </a:r>
          </a:p>
          <a:p>
            <a:r>
              <a:rPr lang="ar-IQ" b="1" dirty="0" smtClean="0"/>
              <a:t>5-العيوب في المنتجات و المواد التي تدخل في صناعتها</a:t>
            </a:r>
          </a:p>
          <a:p>
            <a:endParaRPr lang="ar-IQ"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solidFill>
        </p:spPr>
        <p:txBody>
          <a:bodyPr/>
          <a:lstStyle/>
          <a:p>
            <a:r>
              <a:rPr lang="ar-IQ" dirty="0" smtClean="0">
                <a:solidFill>
                  <a:schemeClr val="bg1"/>
                </a:solidFill>
              </a:rPr>
              <a:t>اما الفكر الياباني فقد لخصها بثلاثة :</a:t>
            </a:r>
            <a:endParaRPr lang="en-US" dirty="0">
              <a:solidFill>
                <a:schemeClr val="bg1"/>
              </a:solidFill>
            </a:endParaRPr>
          </a:p>
        </p:txBody>
      </p:sp>
      <p:sp>
        <p:nvSpPr>
          <p:cNvPr id="3" name="Content Placeholder 2"/>
          <p:cNvSpPr>
            <a:spLocks noGrp="1"/>
          </p:cNvSpPr>
          <p:nvPr>
            <p:ph idx="1"/>
          </p:nvPr>
        </p:nvSpPr>
        <p:spPr>
          <a:solidFill>
            <a:schemeClr val="tx2">
              <a:lumMod val="20000"/>
              <a:lumOff val="80000"/>
            </a:schemeClr>
          </a:solidFill>
        </p:spPr>
        <p:txBody>
          <a:bodyPr>
            <a:normAutofit fontScale="92500" lnSpcReduction="10000"/>
          </a:bodyPr>
          <a:lstStyle/>
          <a:p>
            <a:r>
              <a:rPr lang="ar-IQ" b="1" u="sng" dirty="0" smtClean="0"/>
              <a:t> الهدر</a:t>
            </a:r>
            <a:r>
              <a:rPr lang="ar-IQ" b="1" dirty="0" smtClean="0"/>
              <a:t>: و هو كل نشاط  لا يمثل كلفة ولا يضيف قيمة.</a:t>
            </a:r>
          </a:p>
          <a:p>
            <a:endParaRPr lang="ar-IQ" b="1" dirty="0" smtClean="0"/>
          </a:p>
          <a:p>
            <a:r>
              <a:rPr lang="ar-IQ" b="1" u="sng" dirty="0" smtClean="0"/>
              <a:t>التغيير و التذبذب</a:t>
            </a:r>
            <a:r>
              <a:rPr lang="ar-IQ" b="1" dirty="0" smtClean="0"/>
              <a:t>:عدم الاستقرارفي الانتاج واساليب العمل ، اي لا توجد معايير و اساليب نموذجيه في الع</a:t>
            </a:r>
            <a:r>
              <a:rPr lang="ar-IQ" b="1" u="sng" dirty="0" smtClean="0"/>
              <a:t>مل.</a:t>
            </a:r>
          </a:p>
          <a:p>
            <a:endParaRPr lang="ar-IQ" b="1" u="sng" dirty="0" smtClean="0"/>
          </a:p>
          <a:p>
            <a:r>
              <a:rPr lang="ar-IQ" b="1" u="sng" dirty="0" smtClean="0"/>
              <a:t>ضعف الحكمة والمنطق</a:t>
            </a:r>
            <a:r>
              <a:rPr lang="ar-IQ" b="1" dirty="0" smtClean="0"/>
              <a:t>:السلوكيات غير المنطقية للادارة مثل:</a:t>
            </a:r>
          </a:p>
          <a:p>
            <a:pPr>
              <a:buFontTx/>
              <a:buChar char="-"/>
            </a:pPr>
            <a:r>
              <a:rPr lang="ar-IQ" b="1" dirty="0" smtClean="0"/>
              <a:t>الانشغال باللوم والمعاقبة والتوبيخ على الاخطاء اكثر من العمل على معالجة الاخطاء</a:t>
            </a:r>
          </a:p>
          <a:p>
            <a:pPr>
              <a:buFontTx/>
              <a:buChar char="-"/>
            </a:pPr>
            <a:r>
              <a:rPr lang="ar-IQ" b="1" dirty="0" smtClean="0"/>
              <a:t>اعتماد الاهواء والميول الشخصية في العمل واتخاذ القرارات</a:t>
            </a:r>
          </a:p>
          <a:p>
            <a:endParaRPr lang="en-US"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lumMod val="75000"/>
            </a:schemeClr>
          </a:solidFill>
        </p:spPr>
        <p:txBody>
          <a:bodyPr/>
          <a:lstStyle/>
          <a:p>
            <a:r>
              <a:rPr lang="ar-IQ" b="1" dirty="0" smtClean="0">
                <a:solidFill>
                  <a:schemeClr val="bg1"/>
                </a:solidFill>
              </a:rPr>
              <a:t>خصاص نظام الانتاج الآني</a:t>
            </a:r>
            <a:endParaRPr lang="en-US" b="1" dirty="0">
              <a:solidFill>
                <a:schemeClr val="bg1"/>
              </a:solidFill>
            </a:endParaRPr>
          </a:p>
        </p:txBody>
      </p:sp>
      <p:sp>
        <p:nvSpPr>
          <p:cNvPr id="3" name="Content Placeholder 2"/>
          <p:cNvSpPr>
            <a:spLocks noGrp="1"/>
          </p:cNvSpPr>
          <p:nvPr>
            <p:ph idx="1"/>
          </p:nvPr>
        </p:nvSpPr>
        <p:spPr>
          <a:solidFill>
            <a:schemeClr val="accent3">
              <a:lumMod val="40000"/>
              <a:lumOff val="60000"/>
            </a:schemeClr>
          </a:solidFill>
        </p:spPr>
        <p:txBody>
          <a:bodyPr/>
          <a:lstStyle/>
          <a:p>
            <a:r>
              <a:rPr lang="ar-IQ" b="1" dirty="0" smtClean="0"/>
              <a:t>1- اسلوب السحب بدلا من الدفع :</a:t>
            </a:r>
          </a:p>
          <a:p>
            <a:pPr marL="514350" indent="-514350">
              <a:buAutoNum type="arabic1Minus"/>
            </a:pPr>
            <a:r>
              <a:rPr lang="ar-IQ" b="1" dirty="0" smtClean="0"/>
              <a:t>ماهو اسلوب الدفع:</a:t>
            </a:r>
          </a:p>
          <a:p>
            <a:pPr marL="514350" indent="-514350">
              <a:buNone/>
            </a:pPr>
            <a:r>
              <a:rPr lang="ar-IQ" b="1" dirty="0" smtClean="0"/>
              <a:t>    بموجب هذا الاسلوب بتم انتاج المنتجات قبل طلب الزبون حيث تبدأ العملية من الخلف ابتداءا من تهيئة المواد الاولية مرورا بعملية الانتاج وصولا الى الزبون ... و هذه العملية بالتأكيد تولد محطات للخزن مثل خزن المواد الاوليه او المنتجات النهائيه لحين وصول طلب من الزبون</a:t>
            </a:r>
            <a:endParaRPr lang="en-US"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468313" y="0"/>
            <a:ext cx="8229600" cy="1143000"/>
          </a:xfrm>
        </p:spPr>
        <p:txBody>
          <a:bodyPr/>
          <a:lstStyle/>
          <a:p>
            <a:r>
              <a:rPr lang="ar-IQ" sz="5400" dirty="0" smtClean="0">
                <a:solidFill>
                  <a:schemeClr val="tx1"/>
                </a:solidFill>
                <a:effectLst>
                  <a:outerShdw blurRad="38100" dist="38100" dir="2700000" algn="tl">
                    <a:srgbClr val="FFFFFF"/>
                  </a:outerShdw>
                </a:effectLst>
              </a:rPr>
              <a:t>نظام الدفع</a:t>
            </a:r>
            <a:endParaRPr lang="en-US" sz="5400" dirty="0">
              <a:solidFill>
                <a:schemeClr val="tx1"/>
              </a:solidFill>
              <a:effectLst>
                <a:outerShdw blurRad="38100" dist="38100" dir="2700000" algn="tl">
                  <a:srgbClr val="FFFFFF"/>
                </a:outerShdw>
              </a:effectLst>
            </a:endParaRPr>
          </a:p>
        </p:txBody>
      </p:sp>
      <p:sp>
        <p:nvSpPr>
          <p:cNvPr id="107523" name="Rectangle 3"/>
          <p:cNvSpPr>
            <a:spLocks noGrp="1" noChangeArrowheads="1"/>
          </p:cNvSpPr>
          <p:nvPr>
            <p:ph type="body" idx="1"/>
          </p:nvPr>
        </p:nvSpPr>
        <p:spPr>
          <a:xfrm>
            <a:off x="457200" y="1052513"/>
            <a:ext cx="8229600" cy="5545137"/>
          </a:xfrm>
          <a:solidFill>
            <a:schemeClr val="bg2">
              <a:lumMod val="90000"/>
            </a:schemeClr>
          </a:solidFill>
        </p:spPr>
        <p:txBody>
          <a:bodyPr/>
          <a:lstStyle/>
          <a:p>
            <a:pPr algn="l" rtl="0"/>
            <a:endParaRPr lang="en-US" sz="4000" b="1" dirty="0">
              <a:effectLst>
                <a:outerShdw blurRad="38100" dist="38100" dir="2700000" algn="tl">
                  <a:srgbClr val="FFFFFF"/>
                </a:outerShdw>
              </a:effectLst>
            </a:endParaRPr>
          </a:p>
        </p:txBody>
      </p:sp>
      <p:sp>
        <p:nvSpPr>
          <p:cNvPr id="107527" name="Rectangle 7"/>
          <p:cNvSpPr>
            <a:spLocks noChangeArrowheads="1"/>
          </p:cNvSpPr>
          <p:nvPr/>
        </p:nvSpPr>
        <p:spPr bwMode="auto">
          <a:xfrm>
            <a:off x="2709635" y="3502366"/>
            <a:ext cx="1008063" cy="576262"/>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107528" name="Rectangle 8"/>
          <p:cNvSpPr>
            <a:spLocks noChangeArrowheads="1"/>
          </p:cNvSpPr>
          <p:nvPr/>
        </p:nvSpPr>
        <p:spPr bwMode="auto">
          <a:xfrm>
            <a:off x="4006623" y="3529807"/>
            <a:ext cx="1008063" cy="576262"/>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107529" name="Rectangle 9"/>
          <p:cNvSpPr>
            <a:spLocks noChangeArrowheads="1"/>
          </p:cNvSpPr>
          <p:nvPr/>
        </p:nvSpPr>
        <p:spPr bwMode="auto">
          <a:xfrm>
            <a:off x="5375049" y="3500438"/>
            <a:ext cx="914400" cy="576262"/>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107531" name="Line 11"/>
          <p:cNvSpPr>
            <a:spLocks noChangeShapeType="1"/>
          </p:cNvSpPr>
          <p:nvPr/>
        </p:nvSpPr>
        <p:spPr bwMode="auto">
          <a:xfrm flipV="1">
            <a:off x="2277835" y="3832452"/>
            <a:ext cx="431800" cy="0"/>
          </a:xfrm>
          <a:prstGeom prst="line">
            <a:avLst/>
          </a:prstGeom>
          <a:noFill/>
          <a:ln w="57150">
            <a:solidFill>
              <a:schemeClr val="tx1"/>
            </a:solidFill>
            <a:round/>
            <a:headEnd/>
            <a:tailEnd type="triangle" w="med" len="med"/>
          </a:ln>
          <a:effectLst/>
        </p:spPr>
        <p:txBody>
          <a:bodyPr/>
          <a:lstStyle/>
          <a:p>
            <a:endParaRPr lang="en-US"/>
          </a:p>
        </p:txBody>
      </p:sp>
      <p:sp>
        <p:nvSpPr>
          <p:cNvPr id="107532" name="Line 12"/>
          <p:cNvSpPr>
            <a:spLocks noChangeShapeType="1"/>
          </p:cNvSpPr>
          <p:nvPr/>
        </p:nvSpPr>
        <p:spPr bwMode="auto">
          <a:xfrm>
            <a:off x="3717698" y="3789363"/>
            <a:ext cx="288925" cy="0"/>
          </a:xfrm>
          <a:prstGeom prst="line">
            <a:avLst/>
          </a:prstGeom>
          <a:noFill/>
          <a:ln w="57150">
            <a:solidFill>
              <a:schemeClr val="tx1"/>
            </a:solidFill>
            <a:round/>
            <a:headEnd/>
            <a:tailEnd type="triangle" w="med" len="med"/>
          </a:ln>
          <a:effectLst/>
        </p:spPr>
        <p:txBody>
          <a:bodyPr/>
          <a:lstStyle/>
          <a:p>
            <a:endParaRPr lang="en-US"/>
          </a:p>
        </p:txBody>
      </p:sp>
      <p:sp>
        <p:nvSpPr>
          <p:cNvPr id="107533" name="Line 13"/>
          <p:cNvSpPr>
            <a:spLocks noChangeShapeType="1"/>
          </p:cNvSpPr>
          <p:nvPr/>
        </p:nvSpPr>
        <p:spPr bwMode="auto">
          <a:xfrm>
            <a:off x="5014686" y="3790497"/>
            <a:ext cx="360363" cy="0"/>
          </a:xfrm>
          <a:prstGeom prst="line">
            <a:avLst/>
          </a:prstGeom>
          <a:noFill/>
          <a:ln w="57150">
            <a:solidFill>
              <a:schemeClr val="tx1"/>
            </a:solidFill>
            <a:round/>
            <a:headEnd/>
            <a:tailEnd type="triangle" w="med" len="med"/>
          </a:ln>
          <a:effectLst/>
        </p:spPr>
        <p:txBody>
          <a:bodyPr/>
          <a:lstStyle/>
          <a:p>
            <a:endParaRPr lang="en-US"/>
          </a:p>
        </p:txBody>
      </p:sp>
      <p:sp>
        <p:nvSpPr>
          <p:cNvPr id="107534" name="Line 14"/>
          <p:cNvSpPr>
            <a:spLocks noChangeShapeType="1"/>
          </p:cNvSpPr>
          <p:nvPr/>
        </p:nvSpPr>
        <p:spPr bwMode="auto">
          <a:xfrm>
            <a:off x="6372225" y="3789363"/>
            <a:ext cx="504825" cy="0"/>
          </a:xfrm>
          <a:prstGeom prst="line">
            <a:avLst/>
          </a:prstGeom>
          <a:noFill/>
          <a:ln w="57150">
            <a:solidFill>
              <a:schemeClr val="tx1"/>
            </a:solidFill>
            <a:round/>
            <a:headEnd/>
            <a:tailEnd type="triangle" w="med" len="med"/>
          </a:ln>
          <a:effectLst/>
        </p:spPr>
        <p:txBody>
          <a:bodyPr/>
          <a:lstStyle/>
          <a:p>
            <a:endParaRPr lang="en-US"/>
          </a:p>
        </p:txBody>
      </p:sp>
      <p:sp>
        <p:nvSpPr>
          <p:cNvPr id="107536" name="Oval 16"/>
          <p:cNvSpPr>
            <a:spLocks noChangeArrowheads="1"/>
          </p:cNvSpPr>
          <p:nvPr/>
        </p:nvSpPr>
        <p:spPr bwMode="auto">
          <a:xfrm>
            <a:off x="6948264" y="3284537"/>
            <a:ext cx="1187450" cy="865187"/>
          </a:xfrm>
          <a:prstGeom prst="ellipse">
            <a:avLst/>
          </a:prstGeom>
          <a:solidFill>
            <a:srgbClr val="FFFF00"/>
          </a:solidFill>
          <a:ln w="9525">
            <a:solidFill>
              <a:schemeClr val="tx1"/>
            </a:solidFill>
            <a:round/>
            <a:headEnd/>
            <a:tailEnd/>
          </a:ln>
          <a:effectLst/>
        </p:spPr>
        <p:txBody>
          <a:bodyPr wrap="none" anchor="ctr"/>
          <a:lstStyle/>
          <a:p>
            <a:pPr algn="ctr"/>
            <a:r>
              <a:rPr lang="ar-IQ" b="1" dirty="0" smtClean="0"/>
              <a:t>الزبون</a:t>
            </a:r>
            <a:endParaRPr lang="en-US" b="1" dirty="0"/>
          </a:p>
        </p:txBody>
      </p:sp>
      <p:sp>
        <p:nvSpPr>
          <p:cNvPr id="107537" name="Oval 17"/>
          <p:cNvSpPr>
            <a:spLocks noChangeArrowheads="1"/>
          </p:cNvSpPr>
          <p:nvPr/>
        </p:nvSpPr>
        <p:spPr bwMode="auto">
          <a:xfrm>
            <a:off x="1234847" y="3457575"/>
            <a:ext cx="1042988" cy="720725"/>
          </a:xfrm>
          <a:prstGeom prst="ellipse">
            <a:avLst/>
          </a:prstGeom>
          <a:solidFill>
            <a:srgbClr val="FFFF00"/>
          </a:solidFill>
          <a:ln w="9525">
            <a:solidFill>
              <a:schemeClr val="tx1"/>
            </a:solidFill>
            <a:round/>
            <a:headEnd/>
            <a:tailEnd/>
          </a:ln>
          <a:effectLst/>
        </p:spPr>
        <p:txBody>
          <a:bodyPr wrap="none" anchor="ctr"/>
          <a:lstStyle/>
          <a:p>
            <a:pPr algn="ctr"/>
            <a:r>
              <a:rPr lang="ar-IQ" b="1" dirty="0" smtClean="0"/>
              <a:t>المجهز</a:t>
            </a:r>
            <a:endParaRPr lang="en-US" b="1"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solidFill>
            <a:schemeClr val="accent3">
              <a:lumMod val="40000"/>
              <a:lumOff val="60000"/>
            </a:schemeClr>
          </a:solidFill>
        </p:spPr>
        <p:txBody>
          <a:bodyPr/>
          <a:lstStyle/>
          <a:p>
            <a:r>
              <a:rPr lang="ar-IQ" b="1" dirty="0" smtClean="0"/>
              <a:t>ب- ما هو اسلوب السحب:</a:t>
            </a:r>
          </a:p>
          <a:p>
            <a:pPr>
              <a:buNone/>
            </a:pPr>
            <a:r>
              <a:rPr lang="ar-IQ" b="1" dirty="0" smtClean="0"/>
              <a:t>        هنا يقوم طلب الزبون بتحفيز عمليات الانتاج حيث تبدأ العملية من طلب الزبون اي من الامام باتجاة الخلف حيث لا يتم انتاج  المنتجات الا عندما يرد الطلب من الزبون ولا تعتمد طاقة احتياطية او خزين حتى يتم الكشف عن الخلل في اي عملية انتاج.</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468313" y="0"/>
            <a:ext cx="8229600" cy="1143000"/>
          </a:xfrm>
        </p:spPr>
        <p:txBody>
          <a:bodyPr/>
          <a:lstStyle/>
          <a:p>
            <a:r>
              <a:rPr lang="ar-IQ" sz="5400" dirty="0" smtClean="0">
                <a:solidFill>
                  <a:schemeClr val="tx1"/>
                </a:solidFill>
                <a:effectLst>
                  <a:outerShdw blurRad="38100" dist="38100" dir="2700000" algn="tl">
                    <a:srgbClr val="FFFFFF"/>
                  </a:outerShdw>
                </a:effectLst>
              </a:rPr>
              <a:t>نظام السحب</a:t>
            </a:r>
            <a:endParaRPr lang="en-US" sz="5400" dirty="0">
              <a:solidFill>
                <a:schemeClr val="tx1"/>
              </a:solidFill>
              <a:effectLst>
                <a:outerShdw blurRad="38100" dist="38100" dir="2700000" algn="tl">
                  <a:srgbClr val="FFFFFF"/>
                </a:outerShdw>
              </a:effectLst>
            </a:endParaRPr>
          </a:p>
        </p:txBody>
      </p:sp>
      <p:sp>
        <p:nvSpPr>
          <p:cNvPr id="108547" name="Rectangle 3"/>
          <p:cNvSpPr>
            <a:spLocks noGrp="1" noChangeArrowheads="1"/>
          </p:cNvSpPr>
          <p:nvPr>
            <p:ph type="body" idx="1"/>
          </p:nvPr>
        </p:nvSpPr>
        <p:spPr>
          <a:xfrm>
            <a:off x="457200" y="1052513"/>
            <a:ext cx="8229600" cy="5545137"/>
          </a:xfrm>
          <a:solidFill>
            <a:schemeClr val="bg2">
              <a:lumMod val="90000"/>
            </a:schemeClr>
          </a:solidFill>
        </p:spPr>
        <p:txBody>
          <a:bodyPr/>
          <a:lstStyle/>
          <a:p>
            <a:pPr algn="l" rtl="0"/>
            <a:endParaRPr lang="en-US" sz="4000" b="1" dirty="0">
              <a:effectLst>
                <a:outerShdw blurRad="38100" dist="38100" dir="2700000" algn="tl">
                  <a:srgbClr val="FFFFFF"/>
                </a:outerShdw>
              </a:effectLst>
            </a:endParaRPr>
          </a:p>
        </p:txBody>
      </p:sp>
      <p:sp>
        <p:nvSpPr>
          <p:cNvPr id="108548" name="Rectangle 4"/>
          <p:cNvSpPr>
            <a:spLocks noChangeArrowheads="1"/>
          </p:cNvSpPr>
          <p:nvPr/>
        </p:nvSpPr>
        <p:spPr bwMode="auto">
          <a:xfrm>
            <a:off x="2754879" y="3543981"/>
            <a:ext cx="1008063" cy="576262"/>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108549" name="Rectangle 5"/>
          <p:cNvSpPr>
            <a:spLocks noChangeArrowheads="1"/>
          </p:cNvSpPr>
          <p:nvPr/>
        </p:nvSpPr>
        <p:spPr bwMode="auto">
          <a:xfrm>
            <a:off x="4221163" y="3572669"/>
            <a:ext cx="1008063" cy="576262"/>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108550" name="Rectangle 6"/>
          <p:cNvSpPr>
            <a:spLocks noChangeArrowheads="1"/>
          </p:cNvSpPr>
          <p:nvPr/>
        </p:nvSpPr>
        <p:spPr bwMode="auto">
          <a:xfrm>
            <a:off x="5673725" y="3572669"/>
            <a:ext cx="914400" cy="576262"/>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108557" name="Oval 13"/>
          <p:cNvSpPr>
            <a:spLocks noChangeArrowheads="1"/>
          </p:cNvSpPr>
          <p:nvPr/>
        </p:nvSpPr>
        <p:spPr bwMode="auto">
          <a:xfrm>
            <a:off x="7237413" y="3355975"/>
            <a:ext cx="1187450" cy="865187"/>
          </a:xfrm>
          <a:prstGeom prst="ellipse">
            <a:avLst/>
          </a:prstGeom>
          <a:solidFill>
            <a:srgbClr val="FFFF00"/>
          </a:solidFill>
          <a:ln w="9525">
            <a:solidFill>
              <a:schemeClr val="tx1"/>
            </a:solidFill>
            <a:round/>
            <a:headEnd/>
            <a:tailEnd/>
          </a:ln>
          <a:effectLst/>
        </p:spPr>
        <p:txBody>
          <a:bodyPr wrap="none" anchor="ctr"/>
          <a:lstStyle/>
          <a:p>
            <a:pPr algn="ctr"/>
            <a:r>
              <a:rPr lang="ar-IQ" b="1" dirty="0" smtClean="0"/>
              <a:t>الزبون</a:t>
            </a:r>
            <a:endParaRPr lang="en-US" b="1" dirty="0"/>
          </a:p>
        </p:txBody>
      </p:sp>
      <p:sp>
        <p:nvSpPr>
          <p:cNvPr id="108558" name="Oval 14"/>
          <p:cNvSpPr>
            <a:spLocks noChangeArrowheads="1"/>
          </p:cNvSpPr>
          <p:nvPr/>
        </p:nvSpPr>
        <p:spPr bwMode="auto">
          <a:xfrm>
            <a:off x="1187450" y="3471749"/>
            <a:ext cx="1042988" cy="720725"/>
          </a:xfrm>
          <a:prstGeom prst="ellipse">
            <a:avLst/>
          </a:prstGeom>
          <a:solidFill>
            <a:srgbClr val="FFFF00"/>
          </a:solidFill>
          <a:ln w="9525">
            <a:solidFill>
              <a:schemeClr val="tx1"/>
            </a:solidFill>
            <a:round/>
            <a:headEnd/>
            <a:tailEnd/>
          </a:ln>
          <a:effectLst/>
        </p:spPr>
        <p:txBody>
          <a:bodyPr wrap="none" anchor="ctr"/>
          <a:lstStyle/>
          <a:p>
            <a:pPr algn="ctr"/>
            <a:r>
              <a:rPr lang="ar-IQ" b="1" dirty="0" smtClean="0"/>
              <a:t>المجهز</a:t>
            </a:r>
            <a:endParaRPr lang="en-US" b="1" dirty="0"/>
          </a:p>
        </p:txBody>
      </p:sp>
      <p:sp>
        <p:nvSpPr>
          <p:cNvPr id="108559" name="Line 15"/>
          <p:cNvSpPr>
            <a:spLocks noChangeShapeType="1"/>
          </p:cNvSpPr>
          <p:nvPr/>
        </p:nvSpPr>
        <p:spPr bwMode="auto">
          <a:xfrm flipH="1">
            <a:off x="2303462" y="3832112"/>
            <a:ext cx="504825" cy="0"/>
          </a:xfrm>
          <a:prstGeom prst="line">
            <a:avLst/>
          </a:prstGeom>
          <a:noFill/>
          <a:ln w="57150">
            <a:solidFill>
              <a:schemeClr val="tx1"/>
            </a:solidFill>
            <a:round/>
            <a:headEnd/>
            <a:tailEnd type="triangle" w="med" len="med"/>
          </a:ln>
          <a:effectLst/>
        </p:spPr>
        <p:txBody>
          <a:bodyPr/>
          <a:lstStyle/>
          <a:p>
            <a:endParaRPr lang="en-US"/>
          </a:p>
        </p:txBody>
      </p:sp>
      <p:sp>
        <p:nvSpPr>
          <p:cNvPr id="108561" name="Line 17"/>
          <p:cNvSpPr>
            <a:spLocks noChangeShapeType="1"/>
          </p:cNvSpPr>
          <p:nvPr/>
        </p:nvSpPr>
        <p:spPr bwMode="auto">
          <a:xfrm flipH="1">
            <a:off x="3816350" y="3890963"/>
            <a:ext cx="360363" cy="0"/>
          </a:xfrm>
          <a:prstGeom prst="line">
            <a:avLst/>
          </a:prstGeom>
          <a:noFill/>
          <a:ln w="57150">
            <a:solidFill>
              <a:schemeClr val="tx1"/>
            </a:solidFill>
            <a:round/>
            <a:headEnd/>
            <a:tailEnd type="triangle" w="med" len="med"/>
          </a:ln>
          <a:effectLst/>
        </p:spPr>
        <p:txBody>
          <a:bodyPr/>
          <a:lstStyle/>
          <a:p>
            <a:endParaRPr lang="en-US"/>
          </a:p>
        </p:txBody>
      </p:sp>
      <p:sp>
        <p:nvSpPr>
          <p:cNvPr id="108562" name="Line 18"/>
          <p:cNvSpPr>
            <a:spLocks noChangeShapeType="1"/>
          </p:cNvSpPr>
          <p:nvPr/>
        </p:nvSpPr>
        <p:spPr bwMode="auto">
          <a:xfrm flipH="1">
            <a:off x="5241925" y="3860800"/>
            <a:ext cx="431800" cy="0"/>
          </a:xfrm>
          <a:prstGeom prst="line">
            <a:avLst/>
          </a:prstGeom>
          <a:noFill/>
          <a:ln w="57150">
            <a:solidFill>
              <a:schemeClr val="tx1"/>
            </a:solidFill>
            <a:round/>
            <a:headEnd/>
            <a:tailEnd type="triangle" w="med" len="med"/>
          </a:ln>
          <a:effectLst/>
        </p:spPr>
        <p:txBody>
          <a:bodyPr/>
          <a:lstStyle/>
          <a:p>
            <a:endParaRPr lang="en-US"/>
          </a:p>
        </p:txBody>
      </p:sp>
      <p:sp>
        <p:nvSpPr>
          <p:cNvPr id="108563" name="Line 19"/>
          <p:cNvSpPr>
            <a:spLocks noChangeShapeType="1"/>
          </p:cNvSpPr>
          <p:nvPr/>
        </p:nvSpPr>
        <p:spPr bwMode="auto">
          <a:xfrm flipH="1">
            <a:off x="6588125" y="3860800"/>
            <a:ext cx="649288" cy="0"/>
          </a:xfrm>
          <a:prstGeom prst="line">
            <a:avLst/>
          </a:prstGeom>
          <a:noFill/>
          <a:ln w="57150">
            <a:solidFill>
              <a:schemeClr val="tx1"/>
            </a:solidFill>
            <a:round/>
            <a:headEnd/>
            <a:tailEnd type="triangle" w="med" len="med"/>
          </a:ln>
          <a:effectLst/>
        </p:spPr>
        <p:txBody>
          <a:bodyPr/>
          <a:lstStyle/>
          <a:p>
            <a:endParaRPr 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lumMod val="75000"/>
            </a:schemeClr>
          </a:solidFill>
        </p:spPr>
        <p:txBody>
          <a:bodyPr>
            <a:normAutofit fontScale="90000"/>
          </a:bodyPr>
          <a:lstStyle/>
          <a:p>
            <a:r>
              <a:rPr lang="ar-IQ" b="1" dirty="0">
                <a:solidFill>
                  <a:schemeClr val="bg1"/>
                </a:solidFill>
              </a:rPr>
              <a:t>2- الجودة من المصدر</a:t>
            </a:r>
            <a:br>
              <a:rPr lang="ar-IQ" b="1" dirty="0">
                <a:solidFill>
                  <a:schemeClr val="bg1"/>
                </a:solidFill>
              </a:rPr>
            </a:br>
            <a:endParaRPr lang="en-US" dirty="0">
              <a:solidFill>
                <a:schemeClr val="bg1"/>
              </a:solidFill>
            </a:endParaRPr>
          </a:p>
        </p:txBody>
      </p:sp>
      <p:sp>
        <p:nvSpPr>
          <p:cNvPr id="3" name="Content Placeholder 2"/>
          <p:cNvSpPr>
            <a:spLocks noGrp="1"/>
          </p:cNvSpPr>
          <p:nvPr>
            <p:ph idx="1"/>
          </p:nvPr>
        </p:nvSpPr>
        <p:spPr>
          <a:solidFill>
            <a:schemeClr val="accent3">
              <a:lumMod val="40000"/>
              <a:lumOff val="60000"/>
            </a:schemeClr>
          </a:solidFill>
        </p:spPr>
        <p:txBody>
          <a:bodyPr>
            <a:normAutofit/>
          </a:bodyPr>
          <a:lstStyle/>
          <a:p>
            <a:r>
              <a:rPr lang="ar-IQ" b="1" dirty="0" smtClean="0"/>
              <a:t>دأبت الشركات على زيادة كميات انتاجها لتغطية الوحدات المعيبة .... بشكل ادى الى زيادة حجم الخزين </a:t>
            </a:r>
          </a:p>
          <a:p>
            <a:pPr>
              <a:buNone/>
            </a:pPr>
            <a:r>
              <a:rPr lang="ar-IQ" b="1" dirty="0" smtClean="0"/>
              <a:t>   اما هذا النظام فهو يعمد الى تقليل الوحدات المعيبة من خلال </a:t>
            </a:r>
          </a:p>
          <a:p>
            <a:pPr>
              <a:buNone/>
            </a:pPr>
            <a:r>
              <a:rPr lang="ar-IQ" b="1" dirty="0" smtClean="0"/>
              <a:t>فحص الجودة  و التطابق مع مواصفات المنتوج واستخدام الاساليب الاحصائية في كل مرحلة ، فضلا عن تخويل العاملين صلاحية التصرف عند تشخيص الخطأ او العيب..</a:t>
            </a:r>
            <a:endParaRPr lang="en-US"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50000"/>
            </a:schemeClr>
          </a:solidFill>
        </p:spPr>
        <p:txBody>
          <a:bodyPr/>
          <a:lstStyle/>
          <a:p>
            <a:r>
              <a:rPr lang="ar-IQ" b="1" dirty="0" smtClean="0">
                <a:solidFill>
                  <a:schemeClr val="bg1"/>
                </a:solidFill>
              </a:rPr>
              <a:t>3- احجام دفعات صغيرة</a:t>
            </a:r>
            <a:endParaRPr lang="en-US" b="1" dirty="0">
              <a:solidFill>
                <a:schemeClr val="bg1"/>
              </a:solidFill>
            </a:endParaRPr>
          </a:p>
        </p:txBody>
      </p:sp>
      <p:sp>
        <p:nvSpPr>
          <p:cNvPr id="3" name="Content Placeholder 2"/>
          <p:cNvSpPr>
            <a:spLocks noGrp="1"/>
          </p:cNvSpPr>
          <p:nvPr>
            <p:ph idx="1"/>
          </p:nvPr>
        </p:nvSpPr>
        <p:spPr>
          <a:solidFill>
            <a:schemeClr val="accent3">
              <a:lumMod val="40000"/>
              <a:lumOff val="60000"/>
            </a:schemeClr>
          </a:solidFill>
        </p:spPr>
        <p:txBody>
          <a:bodyPr/>
          <a:lstStyle/>
          <a:p>
            <a:r>
              <a:rPr lang="ar-IQ" b="1" dirty="0" smtClean="0"/>
              <a:t>اي الانتاج بدفعات ذات كميات صغيرة ولذلك مزايا اهمها:</a:t>
            </a:r>
          </a:p>
          <a:p>
            <a:r>
              <a:rPr lang="ar-IQ" b="1" dirty="0" smtClean="0"/>
              <a:t>أ- يقلل من اوقات الانتظار و خزين تحت التشغيل بين مراحل الانتاج.</a:t>
            </a:r>
          </a:p>
          <a:p>
            <a:r>
              <a:rPr lang="ar-IQ" b="1" dirty="0" smtClean="0"/>
              <a:t>ب- سهولة  وسرعة اجراء عمليات الفحص و اكتشاف المعيب</a:t>
            </a:r>
            <a:endParaRPr lang="en-US"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20000"/>
              <a:lumOff val="80000"/>
            </a:schemeClr>
          </a:solidFill>
        </p:spPr>
        <p:txBody>
          <a:bodyPr/>
          <a:lstStyle/>
          <a:p>
            <a:r>
              <a:rPr lang="ar-IQ" dirty="0" smtClean="0"/>
              <a:t>اولا : النشأة و التطور</a:t>
            </a:r>
            <a:endParaRPr lang="ar-IQ" dirty="0"/>
          </a:p>
        </p:txBody>
      </p:sp>
      <p:sp>
        <p:nvSpPr>
          <p:cNvPr id="3" name="Content Placeholder 2"/>
          <p:cNvSpPr>
            <a:spLocks noGrp="1"/>
          </p:cNvSpPr>
          <p:nvPr>
            <p:ph idx="1"/>
          </p:nvPr>
        </p:nvSpPr>
        <p:spPr>
          <a:solidFill>
            <a:schemeClr val="accent2">
              <a:lumMod val="20000"/>
              <a:lumOff val="80000"/>
            </a:schemeClr>
          </a:solidFill>
        </p:spPr>
        <p:txBody>
          <a:bodyPr/>
          <a:lstStyle/>
          <a:p>
            <a:r>
              <a:rPr lang="ar-IQ" b="1" dirty="0" smtClean="0"/>
              <a:t>بالرغم من ان بديات ظهور هذا الانظام بشكل رسمي و فعلي في شركة تيوتا في اليابان في الخمسينيات .. الا ان هنري فورد (شركة فورد الامريكية) هو اول من طبق فكرة هذا النظام في العشرينيات و بدون مسميات ..حيث انه كان اول من ادرك  ان الضياعات و الهدر تخفض مستوى الفاعلية و و ترفع  كلفة عمليات الانتاج... لذلك فقد عمل و بشكل مستمر على تخفيض كمية الموارد المهدورة في عمليات صناعة السيارات  و كذلك قلل من وقت الانتاج</a:t>
            </a:r>
            <a:endParaRPr lang="ar-IQ"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lumMod val="75000"/>
            </a:schemeClr>
          </a:solidFill>
        </p:spPr>
        <p:txBody>
          <a:bodyPr>
            <a:normAutofit/>
          </a:bodyPr>
          <a:lstStyle/>
          <a:p>
            <a:r>
              <a:rPr lang="ar-IQ" b="1" dirty="0" smtClean="0">
                <a:solidFill>
                  <a:schemeClr val="bg1"/>
                </a:solidFill>
              </a:rPr>
              <a:t>4- علاقات الشراكة مع المجهز</a:t>
            </a:r>
            <a:endParaRPr lang="en-US" b="1" dirty="0">
              <a:solidFill>
                <a:schemeClr val="bg1"/>
              </a:solidFill>
            </a:endParaRPr>
          </a:p>
        </p:txBody>
      </p:sp>
      <p:sp>
        <p:nvSpPr>
          <p:cNvPr id="3" name="Content Placeholder 2"/>
          <p:cNvSpPr>
            <a:spLocks noGrp="1"/>
          </p:cNvSpPr>
          <p:nvPr>
            <p:ph idx="1"/>
          </p:nvPr>
        </p:nvSpPr>
        <p:spPr>
          <a:solidFill>
            <a:schemeClr val="accent3">
              <a:lumMod val="40000"/>
              <a:lumOff val="60000"/>
            </a:schemeClr>
          </a:solidFill>
        </p:spPr>
        <p:txBody>
          <a:bodyPr/>
          <a:lstStyle/>
          <a:p>
            <a:r>
              <a:rPr lang="ar-IQ" b="1" dirty="0" smtClean="0"/>
              <a:t>لكي ينجح نظام الانتاج الاني و لكون من اهم  اهدافه تخفيض الخزين الى أدنى مستوى  فهو يتطلب :</a:t>
            </a:r>
          </a:p>
          <a:p>
            <a:r>
              <a:rPr lang="ar-IQ" b="1" dirty="0" smtClean="0"/>
              <a:t>1- تقليل عدد المجهزين.</a:t>
            </a:r>
          </a:p>
          <a:p>
            <a:r>
              <a:rPr lang="ar-IQ" b="1" dirty="0" smtClean="0"/>
              <a:t>2- استخدام المجهزين ضمن الرقعة الجغرافية قدر الامكان.</a:t>
            </a:r>
          </a:p>
          <a:p>
            <a:r>
              <a:rPr lang="ar-IQ" b="1" dirty="0" smtClean="0"/>
              <a:t>3- تقوية العلاقات معهم</a:t>
            </a:r>
            <a:endParaRPr lang="en-US"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solidFill>
            <a:schemeClr val="accent3">
              <a:lumMod val="40000"/>
              <a:lumOff val="60000"/>
            </a:schemeClr>
          </a:solidFill>
        </p:spPr>
        <p:txBody>
          <a:bodyPr/>
          <a:lstStyle/>
          <a:p>
            <a:r>
              <a:rPr lang="ar-IQ" b="1" dirty="0" smtClean="0"/>
              <a:t>1- تقليل عدد المجهزين</a:t>
            </a:r>
          </a:p>
          <a:p>
            <a:pPr>
              <a:buNone/>
            </a:pPr>
            <a:r>
              <a:rPr lang="ar-IQ" b="1" dirty="0" smtClean="0"/>
              <a:t>ان هذا المبدأ يجعل الشركات تقتصر على عدد محدود من المجهزين بالشكل الذي يجعلهم اكثر تأني في اختيار المجهز و تأمين المعلومات الكافيه عنه و من ناحية اخرى فان هذا يجعل المجهز اكثر رغبة في الحفاظ على الشركة التي اختارته  من خلال تأمين المواد المطلوبه بالجودة والسرعه والكلفة المطلوبه</a:t>
            </a:r>
          </a:p>
          <a:p>
            <a:pPr>
              <a:buNone/>
            </a:pPr>
            <a:endParaRPr lang="en-US"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solidFill>
            <a:schemeClr val="accent3">
              <a:lumMod val="40000"/>
              <a:lumOff val="60000"/>
            </a:schemeClr>
          </a:solidFill>
        </p:spPr>
        <p:txBody>
          <a:bodyPr/>
          <a:lstStyle/>
          <a:p>
            <a:r>
              <a:rPr lang="ar-IQ" b="1" dirty="0" smtClean="0"/>
              <a:t>2-  التعامل مع المجهزين الاكثر قربا</a:t>
            </a:r>
          </a:p>
          <a:p>
            <a:pPr>
              <a:buNone/>
            </a:pPr>
            <a:r>
              <a:rPr lang="ar-IQ" b="1" dirty="0" smtClean="0"/>
              <a:t>نظام الانتاج الاني يحتاج الى مواعيد تسليم دقيقة و محددة فلا يوجد خزين نهائي و لا مواد اوليه يمكن ان تغطى العجز في الطلب ... لذلك  تحرص  الشركات التي تطبق هذا النظام اعتماد الموقع الجغرافي للمجهز كمعيار في الاختيار </a:t>
            </a:r>
            <a:endParaRPr lang="en-US"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solidFill>
            <a:schemeClr val="accent3">
              <a:lumMod val="40000"/>
              <a:lumOff val="60000"/>
            </a:schemeClr>
          </a:solidFill>
        </p:spPr>
        <p:txBody>
          <a:bodyPr>
            <a:normAutofit lnSpcReduction="10000"/>
          </a:bodyPr>
          <a:lstStyle/>
          <a:p>
            <a:r>
              <a:rPr lang="ar-IQ" b="1" dirty="0" smtClean="0"/>
              <a:t>3- العلاقات القوية مع المجهز</a:t>
            </a:r>
          </a:p>
          <a:p>
            <a:r>
              <a:rPr lang="ar-IQ" b="1" dirty="0" smtClean="0"/>
              <a:t>اي اعتماد التوجه التعاوني وليس التنافسي مع المجهز ...</a:t>
            </a:r>
          </a:p>
          <a:p>
            <a:r>
              <a:rPr lang="ar-IQ" b="1" dirty="0" smtClean="0"/>
              <a:t>ويقصد </a:t>
            </a:r>
            <a:r>
              <a:rPr lang="ar-IQ" b="1" u="sng" dirty="0" smtClean="0"/>
              <a:t>بالتوجة التنافسي</a:t>
            </a:r>
            <a:r>
              <a:rPr lang="ar-IQ" b="1" dirty="0" smtClean="0"/>
              <a:t> اعتماد مبدا الفوز والخسارة في التعامل بين المجهز والشركة ..</a:t>
            </a:r>
          </a:p>
          <a:p>
            <a:r>
              <a:rPr lang="ar-IQ" b="1" dirty="0" smtClean="0"/>
              <a:t>اما </a:t>
            </a:r>
            <a:r>
              <a:rPr lang="ar-IQ" b="1" u="sng" dirty="0" smtClean="0"/>
              <a:t>التوجة التعاوني </a:t>
            </a:r>
            <a:r>
              <a:rPr lang="ar-IQ" b="1" dirty="0" smtClean="0"/>
              <a:t>فهو الشراكة بين المجهز والشركة في الكثير من العمليات منها تصميم المنتج ليقوم المجهز بصنع الاجزاء الملائمة بجودة عالية  وكذلك الشراكة في تطوير التصميم واطلاع كل طرف على سير عمليات انتاج الطرف الاخر و العمل على تحسينها</a:t>
            </a:r>
            <a:endParaRPr lang="en-US"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lumMod val="75000"/>
            </a:schemeClr>
          </a:solidFill>
        </p:spPr>
        <p:txBody>
          <a:bodyPr>
            <a:normAutofit fontScale="90000"/>
          </a:bodyPr>
          <a:lstStyle/>
          <a:p>
            <a:r>
              <a:rPr lang="ar-IQ" dirty="0" smtClean="0">
                <a:solidFill>
                  <a:schemeClr val="bg1"/>
                </a:solidFill>
              </a:rPr>
              <a:t>5- الصيانة الانتاجية الشاملة</a:t>
            </a:r>
            <a:br>
              <a:rPr lang="ar-IQ" dirty="0" smtClean="0">
                <a:solidFill>
                  <a:schemeClr val="bg1"/>
                </a:solidFill>
              </a:rPr>
            </a:br>
            <a:endParaRPr lang="en-US" dirty="0">
              <a:solidFill>
                <a:schemeClr val="bg1"/>
              </a:solidFill>
            </a:endParaRPr>
          </a:p>
        </p:txBody>
      </p:sp>
      <p:sp>
        <p:nvSpPr>
          <p:cNvPr id="3" name="Content Placeholder 2"/>
          <p:cNvSpPr>
            <a:spLocks noGrp="1"/>
          </p:cNvSpPr>
          <p:nvPr>
            <p:ph idx="1"/>
          </p:nvPr>
        </p:nvSpPr>
        <p:spPr>
          <a:solidFill>
            <a:schemeClr val="accent3">
              <a:lumMod val="40000"/>
              <a:lumOff val="60000"/>
            </a:schemeClr>
          </a:solidFill>
        </p:spPr>
        <p:txBody>
          <a:bodyPr/>
          <a:lstStyle/>
          <a:p>
            <a:r>
              <a:rPr lang="ar-IQ" b="1" dirty="0" smtClean="0"/>
              <a:t>في الشركات التي تعتمد نظام الانتاج الاني يكون العامل مسؤولا عن صيانه الاجهزة والمكائن التي تقع تحت مسؤوليته </a:t>
            </a:r>
          </a:p>
          <a:p>
            <a:r>
              <a:rPr lang="ar-IQ" b="1" dirty="0" smtClean="0"/>
              <a:t>فضلا عن  برامج الصيانه الوقائية </a:t>
            </a:r>
          </a:p>
          <a:p>
            <a:r>
              <a:rPr lang="ar-IQ" b="1" dirty="0" smtClean="0"/>
              <a:t>و ذلك من خلال قيام العامل بنفسه ببعض الاعمال البسيطة والروتينية للصيانة والتي لا تتطلب تخصص عالي..</a:t>
            </a:r>
            <a:endParaRPr lang="en-US" b="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457200" y="277813"/>
            <a:ext cx="8229600" cy="990947"/>
          </a:xfrm>
          <a:solidFill>
            <a:schemeClr val="accent3">
              <a:lumMod val="75000"/>
            </a:schemeClr>
          </a:solidFill>
        </p:spPr>
        <p:txBody>
          <a:bodyPr>
            <a:normAutofit/>
          </a:bodyPr>
          <a:lstStyle/>
          <a:p>
            <a:r>
              <a:rPr lang="ar-IQ" sz="4000" dirty="0" smtClean="0">
                <a:solidFill>
                  <a:schemeClr val="bg1"/>
                </a:solidFill>
              </a:rPr>
              <a:t>6- التحسين المستمر</a:t>
            </a:r>
            <a:endParaRPr lang="en-US" sz="4000" dirty="0">
              <a:solidFill>
                <a:schemeClr val="bg1"/>
              </a:solidFill>
            </a:endParaRPr>
          </a:p>
        </p:txBody>
      </p:sp>
      <p:sp>
        <p:nvSpPr>
          <p:cNvPr id="97283" name="Rectangle 3"/>
          <p:cNvSpPr>
            <a:spLocks noGrp="1" noChangeArrowheads="1"/>
          </p:cNvSpPr>
          <p:nvPr>
            <p:ph type="body" idx="1"/>
          </p:nvPr>
        </p:nvSpPr>
        <p:spPr>
          <a:xfrm>
            <a:off x="539552" y="1484784"/>
            <a:ext cx="7992888" cy="4554488"/>
          </a:xfrm>
          <a:solidFill>
            <a:schemeClr val="accent3">
              <a:lumMod val="40000"/>
              <a:lumOff val="60000"/>
            </a:schemeClr>
          </a:solidFill>
        </p:spPr>
        <p:txBody>
          <a:bodyPr>
            <a:normAutofit/>
          </a:bodyPr>
          <a:lstStyle/>
          <a:p>
            <a:pPr algn="r" rtl="1">
              <a:buFont typeface="Wingdings" pitchFamily="2" charset="2"/>
              <a:buNone/>
            </a:pPr>
            <a:r>
              <a:rPr lang="ar-IQ" sz="2800" b="1" dirty="0"/>
              <a:t>قبل تبني المفاهيم اليابانية في التحسين ... كان المنهج الغربي في التحسين يركز على التطوير و الابتكار و كانت اهم سماته :</a:t>
            </a:r>
          </a:p>
          <a:p>
            <a:pPr algn="r" rtl="1">
              <a:buClr>
                <a:srgbClr val="CE1910"/>
              </a:buClr>
              <a:buFont typeface="Wingdings" pitchFamily="2" charset="2"/>
              <a:buChar char="v"/>
            </a:pPr>
            <a:r>
              <a:rPr lang="ar-IQ" sz="2800" b="1" dirty="0"/>
              <a:t> القفزات الواسعة او التحسينات الكبيرة </a:t>
            </a:r>
          </a:p>
          <a:p>
            <a:pPr algn="r" rtl="1">
              <a:buClr>
                <a:srgbClr val="CE1910"/>
              </a:buClr>
              <a:buFont typeface="Wingdings" pitchFamily="2" charset="2"/>
              <a:buChar char="v"/>
            </a:pPr>
            <a:r>
              <a:rPr lang="ar-IQ" sz="2800" b="1" dirty="0"/>
              <a:t> يقوم بها افراد متخصصين</a:t>
            </a:r>
          </a:p>
          <a:p>
            <a:pPr algn="r" rtl="1">
              <a:buClr>
                <a:srgbClr val="CE1910"/>
              </a:buClr>
              <a:buFont typeface="Wingdings" pitchFamily="2" charset="2"/>
              <a:buChar char="v"/>
            </a:pPr>
            <a:r>
              <a:rPr lang="ar-IQ" sz="2800" b="1" dirty="0"/>
              <a:t>تتطلب جهود و نفقات كبيرة</a:t>
            </a:r>
          </a:p>
          <a:p>
            <a:pPr algn="r" rtl="1">
              <a:buClr>
                <a:srgbClr val="CE1910"/>
              </a:buClr>
              <a:buFont typeface="Wingdings" pitchFamily="2" charset="2"/>
              <a:buChar char="v"/>
            </a:pPr>
            <a:r>
              <a:rPr lang="ar-IQ" sz="2800" b="1" dirty="0"/>
              <a:t>هنالك فواصل زمنية طويلة بين تطوير و آخر </a:t>
            </a:r>
          </a:p>
          <a:p>
            <a:pPr algn="r" rtl="1">
              <a:buClr>
                <a:srgbClr val="CE1910"/>
              </a:buClr>
              <a:buFont typeface="Wingdings" pitchFamily="2" charset="2"/>
              <a:buChar char="v"/>
            </a:pPr>
            <a:r>
              <a:rPr lang="ar-IQ" sz="2800" b="1" dirty="0"/>
              <a:t> ينصب الاهتمام الاكبر على الوصول الى مستويات تكنولوجية اعلى</a:t>
            </a:r>
            <a:endParaRPr lang="en-US" sz="2800" b="1"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57200" y="277813"/>
            <a:ext cx="8229600" cy="103187"/>
          </a:xfrm>
        </p:spPr>
        <p:txBody>
          <a:bodyPr>
            <a:normAutofit fontScale="90000"/>
          </a:bodyPr>
          <a:lstStyle/>
          <a:p>
            <a:endParaRPr lang="en-US" sz="4000"/>
          </a:p>
        </p:txBody>
      </p:sp>
      <p:sp>
        <p:nvSpPr>
          <p:cNvPr id="98307" name="Rectangle 3"/>
          <p:cNvSpPr>
            <a:spLocks noGrp="1" noChangeArrowheads="1"/>
          </p:cNvSpPr>
          <p:nvPr>
            <p:ph type="body" idx="1"/>
          </p:nvPr>
        </p:nvSpPr>
        <p:spPr>
          <a:xfrm>
            <a:off x="179512" y="457200"/>
            <a:ext cx="8964488" cy="5638800"/>
          </a:xfrm>
          <a:solidFill>
            <a:schemeClr val="accent3">
              <a:lumMod val="40000"/>
              <a:lumOff val="60000"/>
            </a:schemeClr>
          </a:solidFill>
        </p:spPr>
        <p:txBody>
          <a:bodyPr>
            <a:normAutofit fontScale="92500"/>
          </a:bodyPr>
          <a:lstStyle/>
          <a:p>
            <a:pPr algn="r" rtl="1">
              <a:buFont typeface="Wingdings" pitchFamily="2" charset="2"/>
              <a:buNone/>
            </a:pPr>
            <a:r>
              <a:rPr lang="ar-IQ" sz="4000" b="1" dirty="0" smtClean="0"/>
              <a:t>يعتمد المنهج </a:t>
            </a:r>
            <a:r>
              <a:rPr lang="ar-IQ" sz="4000" b="1" dirty="0"/>
              <a:t>الياباني </a:t>
            </a:r>
            <a:r>
              <a:rPr lang="ar-IQ" sz="4000" b="1" dirty="0" smtClean="0"/>
              <a:t>مبدأ </a:t>
            </a:r>
            <a:r>
              <a:rPr lang="ar-IQ" sz="4000" b="1" dirty="0"/>
              <a:t>التحسين </a:t>
            </a:r>
            <a:r>
              <a:rPr lang="ar-IQ" sz="4000" b="1" dirty="0" smtClean="0"/>
              <a:t>المستمر الذي يتضمن </a:t>
            </a:r>
            <a:r>
              <a:rPr lang="ar-IQ" sz="4000" b="1" u="sng" dirty="0" smtClean="0">
                <a:solidFill>
                  <a:schemeClr val="accent2"/>
                </a:solidFill>
              </a:rPr>
              <a:t>التحسين التدريجي والمستمر في </a:t>
            </a:r>
            <a:r>
              <a:rPr lang="ar-IQ" sz="4000" b="1" u="sng" dirty="0">
                <a:solidFill>
                  <a:schemeClr val="accent2"/>
                </a:solidFill>
              </a:rPr>
              <a:t>مختلف اوجه عمل المنظمة </a:t>
            </a:r>
            <a:r>
              <a:rPr lang="ar-IQ" sz="4000" b="1" u="sng" dirty="0" smtClean="0">
                <a:solidFill>
                  <a:schemeClr val="accent2"/>
                </a:solidFill>
              </a:rPr>
              <a:t> و بما متوفر من ( فضاءات ، افراد ، مكائن، تكنولوجيا</a:t>
            </a:r>
            <a:r>
              <a:rPr lang="ar-IQ" sz="4000" b="1" dirty="0" smtClean="0"/>
              <a:t>)</a:t>
            </a:r>
          </a:p>
          <a:p>
            <a:pPr algn="r" rtl="1">
              <a:buFont typeface="Wingdings" pitchFamily="2" charset="2"/>
              <a:buNone/>
            </a:pPr>
            <a:r>
              <a:rPr lang="ar-IQ" sz="4000" b="1" dirty="0" smtClean="0"/>
              <a:t>على </a:t>
            </a:r>
            <a:r>
              <a:rPr lang="ar-IQ" sz="4000" b="1" dirty="0"/>
              <a:t>اساس ان هنالك دائما فرصا للتحسين في العمليات اما لأن :</a:t>
            </a:r>
          </a:p>
          <a:p>
            <a:pPr algn="r" rtl="1">
              <a:buClr>
                <a:srgbClr val="CE1910"/>
              </a:buClr>
            </a:pPr>
            <a:r>
              <a:rPr lang="ar-IQ" sz="4000" b="1" dirty="0"/>
              <a:t>هنالك اخطاء يجب اصلاحها .</a:t>
            </a:r>
          </a:p>
          <a:p>
            <a:pPr algn="r" rtl="1">
              <a:buClr>
                <a:srgbClr val="CE1910"/>
              </a:buClr>
            </a:pPr>
            <a:r>
              <a:rPr lang="ar-IQ" sz="4000" b="1" dirty="0"/>
              <a:t>هنالك فرص تطوير نحو الافضل وهذه الفرص تأتي من:</a:t>
            </a:r>
          </a:p>
          <a:p>
            <a:pPr algn="r" rtl="1">
              <a:buClr>
                <a:srgbClr val="CE1910"/>
              </a:buClr>
              <a:buFont typeface="Wingdings" pitchFamily="2" charset="2"/>
              <a:buNone/>
            </a:pPr>
            <a:r>
              <a:rPr lang="ar-IQ" sz="4000" b="1" dirty="0"/>
              <a:t>   </a:t>
            </a:r>
            <a:endParaRPr lang="en-US" sz="4000" b="1"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endParaRPr lang="en-US"/>
          </a:p>
        </p:txBody>
      </p:sp>
      <p:sp>
        <p:nvSpPr>
          <p:cNvPr id="99331" name="Rectangle 3"/>
          <p:cNvSpPr>
            <a:spLocks noGrp="1" noChangeArrowheads="1"/>
          </p:cNvSpPr>
          <p:nvPr>
            <p:ph type="body" idx="1"/>
          </p:nvPr>
        </p:nvSpPr>
        <p:spPr>
          <a:solidFill>
            <a:schemeClr val="accent3">
              <a:lumMod val="40000"/>
              <a:lumOff val="60000"/>
            </a:schemeClr>
          </a:solidFill>
        </p:spPr>
        <p:txBody>
          <a:bodyPr/>
          <a:lstStyle/>
          <a:p>
            <a:pPr algn="r" rtl="1">
              <a:buClr>
                <a:srgbClr val="CE1910"/>
              </a:buClr>
              <a:buFont typeface="Wingdings" pitchFamily="2" charset="2"/>
              <a:buChar char="Ø"/>
            </a:pPr>
            <a:r>
              <a:rPr lang="ar-IQ" dirty="0"/>
              <a:t> </a:t>
            </a:r>
            <a:r>
              <a:rPr lang="ar-IQ" sz="4800" b="1" dirty="0"/>
              <a:t>التغيير في توقعات الزبون و ذوقه .</a:t>
            </a:r>
          </a:p>
          <a:p>
            <a:pPr algn="r" rtl="1">
              <a:buClr>
                <a:srgbClr val="CE1910"/>
              </a:buClr>
              <a:buFont typeface="Wingdings" pitchFamily="2" charset="2"/>
              <a:buChar char="Ø"/>
            </a:pPr>
            <a:r>
              <a:rPr lang="ar-IQ" sz="4800" b="1" dirty="0"/>
              <a:t> الممارسات الجديدة للمنافسين .</a:t>
            </a:r>
          </a:p>
          <a:p>
            <a:pPr algn="r" rtl="1">
              <a:buClr>
                <a:srgbClr val="CE1910"/>
              </a:buClr>
              <a:buFont typeface="Wingdings" pitchFamily="2" charset="2"/>
              <a:buChar char="Ø"/>
            </a:pPr>
            <a:r>
              <a:rPr lang="ar-IQ" sz="4800" b="1" dirty="0"/>
              <a:t> تكنولوجيا جديدة</a:t>
            </a:r>
            <a:endParaRPr lang="en-US" sz="4800" b="1"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457200" y="277813"/>
            <a:ext cx="8229600" cy="990947"/>
          </a:xfrm>
          <a:solidFill>
            <a:schemeClr val="accent3">
              <a:lumMod val="75000"/>
            </a:schemeClr>
          </a:solidFill>
        </p:spPr>
        <p:txBody>
          <a:bodyPr>
            <a:normAutofit/>
          </a:bodyPr>
          <a:lstStyle/>
          <a:p>
            <a:r>
              <a:rPr lang="ar-IQ" sz="4000" dirty="0" smtClean="0">
                <a:solidFill>
                  <a:schemeClr val="bg1"/>
                </a:solidFill>
              </a:rPr>
              <a:t>7- نظام كانبان</a:t>
            </a:r>
            <a:r>
              <a:rPr lang="en-US" sz="4000" dirty="0" smtClean="0">
                <a:solidFill>
                  <a:schemeClr val="bg1"/>
                </a:solidFill>
              </a:rPr>
              <a:t>”KANBAN” </a:t>
            </a:r>
            <a:endParaRPr lang="en-US" sz="4000" dirty="0">
              <a:solidFill>
                <a:schemeClr val="bg1"/>
              </a:solidFill>
            </a:endParaRPr>
          </a:p>
        </p:txBody>
      </p:sp>
      <p:sp>
        <p:nvSpPr>
          <p:cNvPr id="97283" name="Rectangle 3"/>
          <p:cNvSpPr>
            <a:spLocks noGrp="1" noChangeArrowheads="1"/>
          </p:cNvSpPr>
          <p:nvPr>
            <p:ph type="body" idx="1"/>
          </p:nvPr>
        </p:nvSpPr>
        <p:spPr>
          <a:xfrm>
            <a:off x="539552" y="1484784"/>
            <a:ext cx="7992888" cy="4554488"/>
          </a:xfrm>
          <a:solidFill>
            <a:schemeClr val="accent3">
              <a:lumMod val="40000"/>
              <a:lumOff val="60000"/>
            </a:schemeClr>
          </a:solidFill>
        </p:spPr>
        <p:txBody>
          <a:bodyPr>
            <a:normAutofit/>
          </a:bodyPr>
          <a:lstStyle/>
          <a:p>
            <a:pPr algn="r" rtl="1">
              <a:buFont typeface="Wingdings" pitchFamily="2" charset="2"/>
              <a:buNone/>
            </a:pPr>
            <a:r>
              <a:rPr lang="ar-IQ" sz="2800" b="1" dirty="0" smtClean="0"/>
              <a:t>حتى يتم تطبيق الدفعات الصغيرة و تقليل المخوزن فان ذلك يتطلب سحب المواد حسب الطلب فقط( اي السحب وليس الدفع)و هنا يستخدم ما يسمى بنظام ” كانبان ”</a:t>
            </a:r>
          </a:p>
          <a:p>
            <a:pPr algn="r" rtl="1">
              <a:buFont typeface="Wingdings" pitchFamily="2" charset="2"/>
              <a:buNone/>
            </a:pPr>
            <a:r>
              <a:rPr lang="ar-IQ" sz="2800" b="1" dirty="0" smtClean="0"/>
              <a:t>و هي كلمة يابانية تعني ” بطاقة“ توضع في حاوية ذات حجم نموذجي يسع لكمية معينه من المواد او اجزاء  و مكونات و احالة البطاقة مع الحاوية الى المرحلة السابقة تعني وجود حاجة الة كمية محددة من المواد او الاجزاء</a:t>
            </a:r>
            <a:endParaRPr lang="en-US" sz="2800" b="1"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endParaRPr lang="en-US"/>
          </a:p>
        </p:txBody>
      </p:sp>
      <p:sp>
        <p:nvSpPr>
          <p:cNvPr id="122883" name="Rectangle 3"/>
          <p:cNvSpPr>
            <a:spLocks noGrp="1" noChangeArrowheads="1"/>
          </p:cNvSpPr>
          <p:nvPr>
            <p:ph type="body" idx="1"/>
          </p:nvPr>
        </p:nvSpPr>
        <p:spPr>
          <a:xfrm>
            <a:off x="457200" y="1412875"/>
            <a:ext cx="8229600" cy="4606925"/>
          </a:xfrm>
          <a:solidFill>
            <a:schemeClr val="tx2">
              <a:lumMod val="60000"/>
              <a:lumOff val="40000"/>
            </a:schemeClr>
          </a:solidFill>
        </p:spPr>
        <p:txBody>
          <a:bodyPr/>
          <a:lstStyle/>
          <a:p>
            <a:endParaRPr lang="en-US" dirty="0"/>
          </a:p>
        </p:txBody>
      </p:sp>
      <p:grpSp>
        <p:nvGrpSpPr>
          <p:cNvPr id="2" name="Group 49"/>
          <p:cNvGrpSpPr>
            <a:grpSpLocks/>
          </p:cNvGrpSpPr>
          <p:nvPr/>
        </p:nvGrpSpPr>
        <p:grpSpPr bwMode="auto">
          <a:xfrm>
            <a:off x="1403350" y="2205038"/>
            <a:ext cx="6629400" cy="3138487"/>
            <a:chOff x="1249363" y="3022600"/>
            <a:chExt cx="6629400" cy="3138488"/>
          </a:xfrm>
        </p:grpSpPr>
        <p:grpSp>
          <p:nvGrpSpPr>
            <p:cNvPr id="3" name="Group 1"/>
            <p:cNvGrpSpPr>
              <a:grpSpLocks/>
            </p:cNvGrpSpPr>
            <p:nvPr/>
          </p:nvGrpSpPr>
          <p:grpSpPr bwMode="auto">
            <a:xfrm>
              <a:off x="3627438" y="3022600"/>
              <a:ext cx="1177925" cy="731838"/>
              <a:chOff x="5472" y="5472"/>
              <a:chExt cx="1856" cy="1152"/>
            </a:xfrm>
          </p:grpSpPr>
          <p:sp>
            <p:nvSpPr>
              <p:cNvPr id="122886" name="Rectangle 2"/>
              <p:cNvSpPr>
                <a:spLocks noChangeArrowheads="1"/>
              </p:cNvSpPr>
              <p:nvPr/>
            </p:nvSpPr>
            <p:spPr bwMode="auto">
              <a:xfrm>
                <a:off x="5472" y="5904"/>
                <a:ext cx="864" cy="432"/>
              </a:xfrm>
              <a:prstGeom prst="rect">
                <a:avLst/>
              </a:prstGeom>
              <a:solidFill>
                <a:srgbClr val="FFFFFF"/>
              </a:solidFill>
              <a:ln w="9525">
                <a:solidFill>
                  <a:srgbClr val="000000"/>
                </a:solidFill>
                <a:miter lim="800000"/>
                <a:headEnd/>
                <a:tailEnd/>
              </a:ln>
            </p:spPr>
            <p:txBody>
              <a:bodyPr/>
              <a:lstStyle/>
              <a:p>
                <a:pPr algn="l" rtl="0" eaLnBrk="0" hangingPunct="0"/>
                <a:endParaRPr lang="en-US">
                  <a:latin typeface="Verdana" pitchFamily="34" charset="0"/>
                </a:endParaRPr>
              </a:p>
            </p:txBody>
          </p:sp>
          <p:sp>
            <p:nvSpPr>
              <p:cNvPr id="122887" name="Rectangle 3"/>
              <p:cNvSpPr>
                <a:spLocks noChangeArrowheads="1"/>
              </p:cNvSpPr>
              <p:nvPr/>
            </p:nvSpPr>
            <p:spPr bwMode="auto">
              <a:xfrm>
                <a:off x="5472" y="5472"/>
                <a:ext cx="432" cy="432"/>
              </a:xfrm>
              <a:prstGeom prst="rect">
                <a:avLst/>
              </a:prstGeom>
              <a:solidFill>
                <a:srgbClr val="FFFFFF"/>
              </a:solidFill>
              <a:ln w="9525">
                <a:solidFill>
                  <a:srgbClr val="000000"/>
                </a:solidFill>
                <a:miter lim="800000"/>
                <a:headEnd/>
                <a:tailEnd/>
              </a:ln>
            </p:spPr>
            <p:txBody>
              <a:bodyPr/>
              <a:lstStyle/>
              <a:p>
                <a:pPr algn="l" rtl="0" eaLnBrk="0" hangingPunct="0"/>
                <a:endParaRPr lang="en-US">
                  <a:latin typeface="Verdana" pitchFamily="34" charset="0"/>
                </a:endParaRPr>
              </a:p>
            </p:txBody>
          </p:sp>
          <p:sp>
            <p:nvSpPr>
              <p:cNvPr id="122888" name="Line 4"/>
              <p:cNvSpPr>
                <a:spLocks noChangeShapeType="1"/>
              </p:cNvSpPr>
              <p:nvPr/>
            </p:nvSpPr>
            <p:spPr bwMode="auto">
              <a:xfrm>
                <a:off x="5904" y="5472"/>
                <a:ext cx="432" cy="432"/>
              </a:xfrm>
              <a:prstGeom prst="line">
                <a:avLst/>
              </a:prstGeom>
              <a:noFill/>
              <a:ln w="9525">
                <a:solidFill>
                  <a:srgbClr val="000000"/>
                </a:solidFill>
                <a:round/>
                <a:headEnd/>
                <a:tailEnd/>
              </a:ln>
            </p:spPr>
            <p:txBody>
              <a:bodyPr/>
              <a:lstStyle/>
              <a:p>
                <a:endParaRPr lang="ar-IQ"/>
              </a:p>
            </p:txBody>
          </p:sp>
          <p:sp>
            <p:nvSpPr>
              <p:cNvPr id="122889" name="Line 5"/>
              <p:cNvSpPr>
                <a:spLocks noChangeShapeType="1"/>
              </p:cNvSpPr>
              <p:nvPr/>
            </p:nvSpPr>
            <p:spPr bwMode="auto">
              <a:xfrm>
                <a:off x="6336" y="5472"/>
                <a:ext cx="144" cy="864"/>
              </a:xfrm>
              <a:prstGeom prst="line">
                <a:avLst/>
              </a:prstGeom>
              <a:noFill/>
              <a:ln w="9525">
                <a:solidFill>
                  <a:srgbClr val="000000"/>
                </a:solidFill>
                <a:round/>
                <a:headEnd/>
                <a:tailEnd/>
              </a:ln>
            </p:spPr>
            <p:txBody>
              <a:bodyPr/>
              <a:lstStyle/>
              <a:p>
                <a:endParaRPr lang="ar-IQ"/>
              </a:p>
            </p:txBody>
          </p:sp>
          <p:sp>
            <p:nvSpPr>
              <p:cNvPr id="122890" name="Oval 6"/>
              <p:cNvSpPr>
                <a:spLocks noChangeArrowheads="1"/>
              </p:cNvSpPr>
              <p:nvPr/>
            </p:nvSpPr>
            <p:spPr bwMode="auto">
              <a:xfrm>
                <a:off x="6048" y="6192"/>
                <a:ext cx="432" cy="432"/>
              </a:xfrm>
              <a:prstGeom prst="ellipse">
                <a:avLst/>
              </a:prstGeom>
              <a:solidFill>
                <a:srgbClr val="000000"/>
              </a:solidFill>
              <a:ln w="9525">
                <a:solidFill>
                  <a:srgbClr val="000000"/>
                </a:solidFill>
                <a:round/>
                <a:headEnd/>
                <a:tailEnd/>
              </a:ln>
            </p:spPr>
            <p:txBody>
              <a:bodyPr/>
              <a:lstStyle/>
              <a:p>
                <a:pPr algn="l" rtl="0" eaLnBrk="0" hangingPunct="0"/>
                <a:endParaRPr lang="en-US">
                  <a:latin typeface="Verdana" pitchFamily="34" charset="0"/>
                </a:endParaRPr>
              </a:p>
            </p:txBody>
          </p:sp>
          <p:sp>
            <p:nvSpPr>
              <p:cNvPr id="122891" name="Oval 7"/>
              <p:cNvSpPr>
                <a:spLocks noChangeArrowheads="1"/>
              </p:cNvSpPr>
              <p:nvPr/>
            </p:nvSpPr>
            <p:spPr bwMode="auto">
              <a:xfrm>
                <a:off x="5472" y="6336"/>
                <a:ext cx="288" cy="288"/>
              </a:xfrm>
              <a:prstGeom prst="ellipse">
                <a:avLst/>
              </a:prstGeom>
              <a:solidFill>
                <a:srgbClr val="000000"/>
              </a:solidFill>
              <a:ln w="9525">
                <a:solidFill>
                  <a:srgbClr val="000000"/>
                </a:solidFill>
                <a:round/>
                <a:headEnd/>
                <a:tailEnd/>
              </a:ln>
            </p:spPr>
            <p:txBody>
              <a:bodyPr/>
              <a:lstStyle/>
              <a:p>
                <a:pPr algn="l" rtl="0" eaLnBrk="0" hangingPunct="0"/>
                <a:endParaRPr lang="en-US">
                  <a:latin typeface="Verdana" pitchFamily="34" charset="0"/>
                </a:endParaRPr>
              </a:p>
            </p:txBody>
          </p:sp>
          <p:sp>
            <p:nvSpPr>
              <p:cNvPr id="122892" name="Rectangle 8"/>
              <p:cNvSpPr>
                <a:spLocks noChangeArrowheads="1"/>
              </p:cNvSpPr>
              <p:nvPr/>
            </p:nvSpPr>
            <p:spPr bwMode="auto">
              <a:xfrm rot="-628967">
                <a:off x="6464" y="5735"/>
                <a:ext cx="864" cy="432"/>
              </a:xfrm>
              <a:prstGeom prst="rect">
                <a:avLst/>
              </a:prstGeom>
              <a:solidFill>
                <a:srgbClr val="000000"/>
              </a:solidFill>
              <a:ln w="9525">
                <a:solidFill>
                  <a:srgbClr val="000000"/>
                </a:solidFill>
                <a:miter lim="800000"/>
                <a:headEnd/>
                <a:tailEnd/>
              </a:ln>
            </p:spPr>
            <p:txBody>
              <a:bodyPr/>
              <a:lstStyle/>
              <a:p>
                <a:pPr algn="l" rtl="0" eaLnBrk="0" hangingPunct="0"/>
                <a:endParaRPr lang="en-US">
                  <a:latin typeface="Verdana" pitchFamily="34" charset="0"/>
                </a:endParaRPr>
              </a:p>
            </p:txBody>
          </p:sp>
          <p:sp>
            <p:nvSpPr>
              <p:cNvPr id="122893" name="Line 9"/>
              <p:cNvSpPr>
                <a:spLocks noChangeShapeType="1"/>
              </p:cNvSpPr>
              <p:nvPr/>
            </p:nvSpPr>
            <p:spPr bwMode="auto">
              <a:xfrm flipV="1">
                <a:off x="6480" y="6192"/>
                <a:ext cx="576" cy="144"/>
              </a:xfrm>
              <a:prstGeom prst="line">
                <a:avLst/>
              </a:prstGeom>
              <a:noFill/>
              <a:ln w="9525">
                <a:solidFill>
                  <a:srgbClr val="000000"/>
                </a:solidFill>
                <a:round/>
                <a:headEnd/>
                <a:tailEnd/>
              </a:ln>
            </p:spPr>
            <p:txBody>
              <a:bodyPr/>
              <a:lstStyle/>
              <a:p>
                <a:endParaRPr lang="ar-IQ"/>
              </a:p>
            </p:txBody>
          </p:sp>
          <p:sp>
            <p:nvSpPr>
              <p:cNvPr id="122894" name="Text Box 10"/>
              <p:cNvSpPr txBox="1">
                <a:spLocks noChangeArrowheads="1"/>
              </p:cNvSpPr>
              <p:nvPr/>
            </p:nvSpPr>
            <p:spPr bwMode="auto">
              <a:xfrm>
                <a:off x="6768" y="5760"/>
                <a:ext cx="432" cy="288"/>
              </a:xfrm>
              <a:prstGeom prst="rect">
                <a:avLst/>
              </a:prstGeom>
              <a:solidFill>
                <a:srgbClr val="FFFFFF"/>
              </a:solidFill>
              <a:ln w="9525">
                <a:solidFill>
                  <a:srgbClr val="FF0000"/>
                </a:solidFill>
                <a:miter lim="800000"/>
                <a:headEnd/>
                <a:tailEnd/>
              </a:ln>
            </p:spPr>
            <p:txBody>
              <a:bodyPr/>
              <a:lstStyle/>
              <a:p>
                <a:pPr algn="l" rtl="0" eaLnBrk="0" hangingPunct="0">
                  <a:lnSpc>
                    <a:spcPct val="16000"/>
                  </a:lnSpc>
                  <a:spcAft>
                    <a:spcPts val="1000"/>
                  </a:spcAft>
                </a:pPr>
                <a:r>
                  <a:rPr lang="en-US" sz="1100" b="1">
                    <a:latin typeface="Calibri" pitchFamily="34" charset="0"/>
                  </a:rPr>
                  <a:t>…</a:t>
                </a:r>
                <a:endParaRPr lang="en-US">
                  <a:latin typeface="Verdana" pitchFamily="34" charset="0"/>
                </a:endParaRPr>
              </a:p>
            </p:txBody>
          </p:sp>
        </p:grpSp>
        <p:grpSp>
          <p:nvGrpSpPr>
            <p:cNvPr id="4" name="Group 11"/>
            <p:cNvGrpSpPr>
              <a:grpSpLocks/>
            </p:cNvGrpSpPr>
            <p:nvPr/>
          </p:nvGrpSpPr>
          <p:grpSpPr bwMode="auto">
            <a:xfrm>
              <a:off x="2438400" y="5308600"/>
              <a:ext cx="1006475" cy="731838"/>
              <a:chOff x="4032" y="8496"/>
              <a:chExt cx="1584" cy="1152"/>
            </a:xfrm>
          </p:grpSpPr>
          <p:sp>
            <p:nvSpPr>
              <p:cNvPr id="122896" name="Rectangle 12"/>
              <p:cNvSpPr>
                <a:spLocks noChangeArrowheads="1"/>
              </p:cNvSpPr>
              <p:nvPr/>
            </p:nvSpPr>
            <p:spPr bwMode="auto">
              <a:xfrm flipH="1">
                <a:off x="4752" y="8928"/>
                <a:ext cx="864" cy="432"/>
              </a:xfrm>
              <a:prstGeom prst="rect">
                <a:avLst/>
              </a:prstGeom>
              <a:solidFill>
                <a:srgbClr val="FFFFFF"/>
              </a:solidFill>
              <a:ln w="9525">
                <a:solidFill>
                  <a:srgbClr val="000000"/>
                </a:solidFill>
                <a:miter lim="800000"/>
                <a:headEnd/>
                <a:tailEnd/>
              </a:ln>
            </p:spPr>
            <p:txBody>
              <a:bodyPr/>
              <a:lstStyle/>
              <a:p>
                <a:pPr algn="l" rtl="0" eaLnBrk="0" hangingPunct="0"/>
                <a:endParaRPr lang="en-US">
                  <a:latin typeface="Verdana" pitchFamily="34" charset="0"/>
                </a:endParaRPr>
              </a:p>
            </p:txBody>
          </p:sp>
          <p:sp>
            <p:nvSpPr>
              <p:cNvPr id="122897" name="Rectangle 13"/>
              <p:cNvSpPr>
                <a:spLocks noChangeArrowheads="1"/>
              </p:cNvSpPr>
              <p:nvPr/>
            </p:nvSpPr>
            <p:spPr bwMode="auto">
              <a:xfrm flipH="1">
                <a:off x="5184" y="8496"/>
                <a:ext cx="432" cy="432"/>
              </a:xfrm>
              <a:prstGeom prst="rect">
                <a:avLst/>
              </a:prstGeom>
              <a:solidFill>
                <a:srgbClr val="FFFFFF"/>
              </a:solidFill>
              <a:ln w="9525">
                <a:solidFill>
                  <a:srgbClr val="000000"/>
                </a:solidFill>
                <a:miter lim="800000"/>
                <a:headEnd/>
                <a:tailEnd/>
              </a:ln>
            </p:spPr>
            <p:txBody>
              <a:bodyPr/>
              <a:lstStyle/>
              <a:p>
                <a:pPr algn="l" rtl="0" eaLnBrk="0" hangingPunct="0"/>
                <a:endParaRPr lang="en-US">
                  <a:latin typeface="Verdana" pitchFamily="34" charset="0"/>
                </a:endParaRPr>
              </a:p>
            </p:txBody>
          </p:sp>
          <p:sp>
            <p:nvSpPr>
              <p:cNvPr id="122898" name="Line 14"/>
              <p:cNvSpPr>
                <a:spLocks noChangeShapeType="1"/>
              </p:cNvSpPr>
              <p:nvPr/>
            </p:nvSpPr>
            <p:spPr bwMode="auto">
              <a:xfrm flipH="1">
                <a:off x="4752" y="8496"/>
                <a:ext cx="432" cy="432"/>
              </a:xfrm>
              <a:prstGeom prst="line">
                <a:avLst/>
              </a:prstGeom>
              <a:noFill/>
              <a:ln w="9525">
                <a:solidFill>
                  <a:srgbClr val="000000"/>
                </a:solidFill>
                <a:round/>
                <a:headEnd/>
                <a:tailEnd/>
              </a:ln>
            </p:spPr>
            <p:txBody>
              <a:bodyPr/>
              <a:lstStyle/>
              <a:p>
                <a:endParaRPr lang="ar-IQ"/>
              </a:p>
            </p:txBody>
          </p:sp>
          <p:sp>
            <p:nvSpPr>
              <p:cNvPr id="122899" name="Line 15"/>
              <p:cNvSpPr>
                <a:spLocks noChangeShapeType="1"/>
              </p:cNvSpPr>
              <p:nvPr/>
            </p:nvSpPr>
            <p:spPr bwMode="auto">
              <a:xfrm flipH="1">
                <a:off x="4608" y="8496"/>
                <a:ext cx="144" cy="864"/>
              </a:xfrm>
              <a:prstGeom prst="line">
                <a:avLst/>
              </a:prstGeom>
              <a:noFill/>
              <a:ln w="9525">
                <a:solidFill>
                  <a:srgbClr val="000000"/>
                </a:solidFill>
                <a:round/>
                <a:headEnd/>
                <a:tailEnd/>
              </a:ln>
            </p:spPr>
            <p:txBody>
              <a:bodyPr/>
              <a:lstStyle/>
              <a:p>
                <a:endParaRPr lang="ar-IQ"/>
              </a:p>
            </p:txBody>
          </p:sp>
          <p:sp>
            <p:nvSpPr>
              <p:cNvPr id="122900" name="Oval 16"/>
              <p:cNvSpPr>
                <a:spLocks noChangeArrowheads="1"/>
              </p:cNvSpPr>
              <p:nvPr/>
            </p:nvSpPr>
            <p:spPr bwMode="auto">
              <a:xfrm flipH="1">
                <a:off x="4608" y="9216"/>
                <a:ext cx="432" cy="432"/>
              </a:xfrm>
              <a:prstGeom prst="ellipse">
                <a:avLst/>
              </a:prstGeom>
              <a:solidFill>
                <a:srgbClr val="000000"/>
              </a:solidFill>
              <a:ln w="9525">
                <a:solidFill>
                  <a:srgbClr val="000000"/>
                </a:solidFill>
                <a:round/>
                <a:headEnd/>
                <a:tailEnd/>
              </a:ln>
            </p:spPr>
            <p:txBody>
              <a:bodyPr/>
              <a:lstStyle/>
              <a:p>
                <a:pPr algn="l" rtl="0" eaLnBrk="0" hangingPunct="0"/>
                <a:endParaRPr lang="en-US">
                  <a:latin typeface="Verdana" pitchFamily="34" charset="0"/>
                </a:endParaRPr>
              </a:p>
            </p:txBody>
          </p:sp>
          <p:sp>
            <p:nvSpPr>
              <p:cNvPr id="122901" name="Oval 17"/>
              <p:cNvSpPr>
                <a:spLocks noChangeArrowheads="1"/>
              </p:cNvSpPr>
              <p:nvPr/>
            </p:nvSpPr>
            <p:spPr bwMode="auto">
              <a:xfrm flipH="1">
                <a:off x="5328" y="9360"/>
                <a:ext cx="288" cy="288"/>
              </a:xfrm>
              <a:prstGeom prst="ellipse">
                <a:avLst/>
              </a:prstGeom>
              <a:solidFill>
                <a:srgbClr val="000000"/>
              </a:solidFill>
              <a:ln w="9525">
                <a:solidFill>
                  <a:srgbClr val="000000"/>
                </a:solidFill>
                <a:round/>
                <a:headEnd/>
                <a:tailEnd/>
              </a:ln>
            </p:spPr>
            <p:txBody>
              <a:bodyPr/>
              <a:lstStyle/>
              <a:p>
                <a:pPr algn="l" rtl="0" eaLnBrk="0" hangingPunct="0"/>
                <a:endParaRPr lang="en-US">
                  <a:latin typeface="Verdana" pitchFamily="34" charset="0"/>
                </a:endParaRPr>
              </a:p>
            </p:txBody>
          </p:sp>
          <p:sp>
            <p:nvSpPr>
              <p:cNvPr id="122902" name="Line 18"/>
              <p:cNvSpPr>
                <a:spLocks noChangeShapeType="1"/>
              </p:cNvSpPr>
              <p:nvPr/>
            </p:nvSpPr>
            <p:spPr bwMode="auto">
              <a:xfrm>
                <a:off x="4032" y="9216"/>
                <a:ext cx="576" cy="144"/>
              </a:xfrm>
              <a:prstGeom prst="line">
                <a:avLst/>
              </a:prstGeom>
              <a:noFill/>
              <a:ln w="9525">
                <a:solidFill>
                  <a:srgbClr val="000000"/>
                </a:solidFill>
                <a:round/>
                <a:headEnd/>
                <a:tailEnd/>
              </a:ln>
            </p:spPr>
            <p:txBody>
              <a:bodyPr/>
              <a:lstStyle/>
              <a:p>
                <a:endParaRPr lang="ar-IQ"/>
              </a:p>
            </p:txBody>
          </p:sp>
          <p:sp>
            <p:nvSpPr>
              <p:cNvPr id="122903" name="Text Box 19"/>
              <p:cNvSpPr txBox="1">
                <a:spLocks noChangeArrowheads="1"/>
              </p:cNvSpPr>
              <p:nvPr/>
            </p:nvSpPr>
            <p:spPr bwMode="auto">
              <a:xfrm>
                <a:off x="5184" y="8640"/>
                <a:ext cx="432" cy="288"/>
              </a:xfrm>
              <a:prstGeom prst="rect">
                <a:avLst/>
              </a:prstGeom>
              <a:solidFill>
                <a:srgbClr val="FFFFFF"/>
              </a:solidFill>
              <a:ln w="9525">
                <a:solidFill>
                  <a:srgbClr val="FF0000"/>
                </a:solidFill>
                <a:miter lim="800000"/>
                <a:headEnd/>
                <a:tailEnd/>
              </a:ln>
            </p:spPr>
            <p:txBody>
              <a:bodyPr/>
              <a:lstStyle/>
              <a:p>
                <a:pPr algn="l" rtl="0" eaLnBrk="0" hangingPunct="0">
                  <a:lnSpc>
                    <a:spcPct val="24000"/>
                  </a:lnSpc>
                  <a:spcAft>
                    <a:spcPts val="1000"/>
                  </a:spcAft>
                </a:pPr>
                <a:r>
                  <a:rPr lang="en-US" sz="1100" b="1">
                    <a:latin typeface="Calibri" pitchFamily="34" charset="0"/>
                  </a:rPr>
                  <a:t>…</a:t>
                </a:r>
                <a:endParaRPr lang="en-US">
                  <a:latin typeface="Verdana" pitchFamily="34" charset="0"/>
                </a:endParaRPr>
              </a:p>
            </p:txBody>
          </p:sp>
        </p:grpSp>
        <p:sp>
          <p:nvSpPr>
            <p:cNvPr id="122904" name="AutoShape 20"/>
            <p:cNvSpPr>
              <a:spLocks noChangeArrowheads="1"/>
            </p:cNvSpPr>
            <p:nvPr/>
          </p:nvSpPr>
          <p:spPr bwMode="auto">
            <a:xfrm rot="-10752257">
              <a:off x="1341438" y="4210050"/>
              <a:ext cx="639762" cy="457200"/>
            </a:xfrm>
            <a:prstGeom prst="triangle">
              <a:avLst>
                <a:gd name="adj" fmla="val 51486"/>
              </a:avLst>
            </a:prstGeom>
            <a:solidFill>
              <a:srgbClr val="FFFFFF"/>
            </a:solidFill>
            <a:ln w="9525">
              <a:solidFill>
                <a:srgbClr val="000000"/>
              </a:solidFill>
              <a:miter lim="800000"/>
              <a:headEnd/>
              <a:tailEnd/>
            </a:ln>
          </p:spPr>
          <p:txBody>
            <a:bodyPr rot="10800000"/>
            <a:lstStyle/>
            <a:p>
              <a:pPr algn="l" rtl="0" eaLnBrk="0" hangingPunct="0"/>
              <a:endParaRPr lang="en-US">
                <a:latin typeface="Verdana" pitchFamily="34" charset="0"/>
              </a:endParaRPr>
            </a:p>
          </p:txBody>
        </p:sp>
        <p:sp>
          <p:nvSpPr>
            <p:cNvPr id="122905" name="AutoShape 21"/>
            <p:cNvSpPr>
              <a:spLocks noChangeArrowheads="1"/>
            </p:cNvSpPr>
            <p:nvPr/>
          </p:nvSpPr>
          <p:spPr bwMode="auto">
            <a:xfrm rot="-10752257">
              <a:off x="6370638" y="4210050"/>
              <a:ext cx="639762" cy="457200"/>
            </a:xfrm>
            <a:prstGeom prst="triangle">
              <a:avLst>
                <a:gd name="adj" fmla="val 51486"/>
              </a:avLst>
            </a:prstGeom>
            <a:solidFill>
              <a:srgbClr val="FFFFFF"/>
            </a:solidFill>
            <a:ln w="9525">
              <a:solidFill>
                <a:srgbClr val="000000"/>
              </a:solidFill>
              <a:miter lim="800000"/>
              <a:headEnd/>
              <a:tailEnd/>
            </a:ln>
          </p:spPr>
          <p:txBody>
            <a:bodyPr rot="10800000"/>
            <a:lstStyle/>
            <a:p>
              <a:pPr algn="l" rtl="0" eaLnBrk="0" hangingPunct="0"/>
              <a:endParaRPr lang="en-US">
                <a:latin typeface="Verdana" pitchFamily="34" charset="0"/>
              </a:endParaRPr>
            </a:p>
          </p:txBody>
        </p:sp>
        <p:sp>
          <p:nvSpPr>
            <p:cNvPr id="122906" name="Line 22"/>
            <p:cNvSpPr>
              <a:spLocks noChangeShapeType="1"/>
            </p:cNvSpPr>
            <p:nvPr/>
          </p:nvSpPr>
          <p:spPr bwMode="auto">
            <a:xfrm>
              <a:off x="2073275" y="4210050"/>
              <a:ext cx="4205288" cy="0"/>
            </a:xfrm>
            <a:prstGeom prst="line">
              <a:avLst/>
            </a:prstGeom>
            <a:noFill/>
            <a:ln w="57150">
              <a:solidFill>
                <a:schemeClr val="tx2"/>
              </a:solidFill>
              <a:round/>
              <a:headEnd/>
              <a:tailEnd type="triangle" w="med" len="med"/>
            </a:ln>
          </p:spPr>
          <p:txBody>
            <a:bodyPr/>
            <a:lstStyle/>
            <a:p>
              <a:endParaRPr lang="ar-IQ"/>
            </a:p>
          </p:txBody>
        </p:sp>
        <p:sp>
          <p:nvSpPr>
            <p:cNvPr id="122907" name="Text Box 23"/>
            <p:cNvSpPr txBox="1">
              <a:spLocks noChangeArrowheads="1"/>
            </p:cNvSpPr>
            <p:nvPr/>
          </p:nvSpPr>
          <p:spPr bwMode="auto">
            <a:xfrm>
              <a:off x="3717925" y="4302125"/>
              <a:ext cx="366713" cy="182563"/>
            </a:xfrm>
            <a:prstGeom prst="rect">
              <a:avLst/>
            </a:prstGeom>
            <a:solidFill>
              <a:srgbClr val="FFFFFF"/>
            </a:solidFill>
            <a:ln w="9525">
              <a:solidFill>
                <a:srgbClr val="000000"/>
              </a:solidFill>
              <a:miter lim="800000"/>
              <a:headEnd/>
              <a:tailEnd/>
            </a:ln>
          </p:spPr>
          <p:txBody>
            <a:bodyPr/>
            <a:lstStyle/>
            <a:p>
              <a:pPr algn="l" rtl="0" eaLnBrk="0" hangingPunct="0">
                <a:lnSpc>
                  <a:spcPct val="24000"/>
                </a:lnSpc>
                <a:spcAft>
                  <a:spcPts val="1000"/>
                </a:spcAft>
              </a:pPr>
              <a:r>
                <a:rPr lang="en-US" sz="1100" b="1">
                  <a:latin typeface="Calibri" pitchFamily="34" charset="0"/>
                </a:rPr>
                <a:t>…</a:t>
              </a:r>
              <a:endParaRPr lang="en-US">
                <a:latin typeface="Verdana" pitchFamily="34" charset="0"/>
              </a:endParaRPr>
            </a:p>
          </p:txBody>
        </p:sp>
        <p:sp>
          <p:nvSpPr>
            <p:cNvPr id="122908" name="Line 24"/>
            <p:cNvSpPr>
              <a:spLocks noChangeShapeType="1"/>
            </p:cNvSpPr>
            <p:nvPr/>
          </p:nvSpPr>
          <p:spPr bwMode="auto">
            <a:xfrm>
              <a:off x="2073275" y="4394200"/>
              <a:ext cx="1644650" cy="0"/>
            </a:xfrm>
            <a:prstGeom prst="line">
              <a:avLst/>
            </a:prstGeom>
            <a:noFill/>
            <a:ln w="57150">
              <a:solidFill>
                <a:schemeClr val="tx2"/>
              </a:solidFill>
              <a:round/>
              <a:headEnd/>
              <a:tailEnd/>
            </a:ln>
          </p:spPr>
          <p:txBody>
            <a:bodyPr/>
            <a:lstStyle/>
            <a:p>
              <a:endParaRPr lang="ar-IQ"/>
            </a:p>
          </p:txBody>
        </p:sp>
        <p:sp>
          <p:nvSpPr>
            <p:cNvPr id="122909" name="Line 25"/>
            <p:cNvSpPr>
              <a:spLocks noChangeShapeType="1"/>
            </p:cNvSpPr>
            <p:nvPr/>
          </p:nvSpPr>
          <p:spPr bwMode="auto">
            <a:xfrm>
              <a:off x="4084638" y="4394200"/>
              <a:ext cx="2193925" cy="0"/>
            </a:xfrm>
            <a:prstGeom prst="line">
              <a:avLst/>
            </a:prstGeom>
            <a:noFill/>
            <a:ln w="57150">
              <a:solidFill>
                <a:schemeClr val="tx2"/>
              </a:solidFill>
              <a:round/>
              <a:headEnd/>
              <a:tailEnd type="triangle" w="med" len="med"/>
            </a:ln>
          </p:spPr>
          <p:txBody>
            <a:bodyPr/>
            <a:lstStyle/>
            <a:p>
              <a:endParaRPr lang="ar-IQ"/>
            </a:p>
          </p:txBody>
        </p:sp>
        <p:sp>
          <p:nvSpPr>
            <p:cNvPr id="122910" name="Text Box 26"/>
            <p:cNvSpPr txBox="1">
              <a:spLocks noChangeArrowheads="1"/>
            </p:cNvSpPr>
            <p:nvPr/>
          </p:nvSpPr>
          <p:spPr bwMode="auto">
            <a:xfrm>
              <a:off x="1249363" y="3632200"/>
              <a:ext cx="2057400" cy="533400"/>
            </a:xfrm>
            <a:prstGeom prst="rect">
              <a:avLst/>
            </a:prstGeom>
            <a:solidFill>
              <a:srgbClr val="FFFFFF"/>
            </a:solidFill>
            <a:ln w="9525">
              <a:solidFill>
                <a:srgbClr val="FFFFFF"/>
              </a:solidFill>
              <a:miter lim="800000"/>
              <a:headEnd/>
              <a:tailEnd/>
            </a:ln>
          </p:spPr>
          <p:txBody>
            <a:bodyPr/>
            <a:lstStyle/>
            <a:p>
              <a:pPr algn="l" rtl="0" eaLnBrk="0" hangingPunct="0">
                <a:spcAft>
                  <a:spcPts val="1000"/>
                </a:spcAft>
              </a:pPr>
              <a:r>
                <a:rPr lang="en-US" sz="1400" b="1">
                  <a:solidFill>
                    <a:srgbClr val="000000"/>
                  </a:solidFill>
                  <a:latin typeface="Calibri" pitchFamily="34" charset="0"/>
                </a:rPr>
                <a:t>Upstream Process Final Buffer</a:t>
              </a:r>
              <a:endParaRPr lang="en-US" sz="1400" b="1">
                <a:solidFill>
                  <a:srgbClr val="000000"/>
                </a:solidFill>
                <a:latin typeface="Verdana" pitchFamily="34" charset="0"/>
              </a:endParaRPr>
            </a:p>
          </p:txBody>
        </p:sp>
        <p:sp>
          <p:nvSpPr>
            <p:cNvPr id="122911" name="Text Box 27"/>
            <p:cNvSpPr txBox="1">
              <a:spLocks noChangeArrowheads="1"/>
            </p:cNvSpPr>
            <p:nvPr/>
          </p:nvSpPr>
          <p:spPr bwMode="auto">
            <a:xfrm>
              <a:off x="5821363" y="3479800"/>
              <a:ext cx="2057400" cy="685800"/>
            </a:xfrm>
            <a:prstGeom prst="rect">
              <a:avLst/>
            </a:prstGeom>
            <a:solidFill>
              <a:srgbClr val="FFFFFF"/>
            </a:solidFill>
            <a:ln w="9525">
              <a:solidFill>
                <a:srgbClr val="FFFFFF"/>
              </a:solidFill>
              <a:miter lim="800000"/>
              <a:headEnd/>
              <a:tailEnd/>
            </a:ln>
          </p:spPr>
          <p:txBody>
            <a:bodyPr/>
            <a:lstStyle/>
            <a:p>
              <a:pPr algn="l" rtl="0" eaLnBrk="0" hangingPunct="0">
                <a:spcAft>
                  <a:spcPts val="1000"/>
                </a:spcAft>
              </a:pPr>
              <a:r>
                <a:rPr lang="en-US" sz="1400">
                  <a:solidFill>
                    <a:srgbClr val="000000"/>
                  </a:solidFill>
                  <a:latin typeface="Calibri" pitchFamily="34" charset="0"/>
                </a:rPr>
                <a:t>Downstream Process Initial Buffer</a:t>
              </a:r>
              <a:endParaRPr lang="en-US" sz="1400">
                <a:solidFill>
                  <a:srgbClr val="000000"/>
                </a:solidFill>
                <a:latin typeface="Verdana" pitchFamily="34" charset="0"/>
              </a:endParaRPr>
            </a:p>
          </p:txBody>
        </p:sp>
        <p:grpSp>
          <p:nvGrpSpPr>
            <p:cNvPr id="5" name="Group 28"/>
            <p:cNvGrpSpPr>
              <a:grpSpLocks/>
            </p:cNvGrpSpPr>
            <p:nvPr/>
          </p:nvGrpSpPr>
          <p:grpSpPr bwMode="auto">
            <a:xfrm>
              <a:off x="6553200" y="5033963"/>
              <a:ext cx="274638" cy="549275"/>
              <a:chOff x="1728" y="5616"/>
              <a:chExt cx="432" cy="864"/>
            </a:xfrm>
          </p:grpSpPr>
          <p:sp>
            <p:nvSpPr>
              <p:cNvPr id="122913" name="Line 29"/>
              <p:cNvSpPr>
                <a:spLocks noChangeShapeType="1"/>
              </p:cNvSpPr>
              <p:nvPr/>
            </p:nvSpPr>
            <p:spPr bwMode="auto">
              <a:xfrm>
                <a:off x="1728" y="5616"/>
                <a:ext cx="0" cy="288"/>
              </a:xfrm>
              <a:prstGeom prst="line">
                <a:avLst/>
              </a:prstGeom>
              <a:noFill/>
              <a:ln w="9525">
                <a:solidFill>
                  <a:srgbClr val="000000"/>
                </a:solidFill>
                <a:round/>
                <a:headEnd/>
                <a:tailEnd/>
              </a:ln>
            </p:spPr>
            <p:txBody>
              <a:bodyPr/>
              <a:lstStyle/>
              <a:p>
                <a:endParaRPr lang="ar-IQ"/>
              </a:p>
            </p:txBody>
          </p:sp>
          <p:sp>
            <p:nvSpPr>
              <p:cNvPr id="122914" name="Line 30"/>
              <p:cNvSpPr>
                <a:spLocks noChangeShapeType="1"/>
              </p:cNvSpPr>
              <p:nvPr/>
            </p:nvSpPr>
            <p:spPr bwMode="auto">
              <a:xfrm>
                <a:off x="1872" y="5616"/>
                <a:ext cx="0" cy="288"/>
              </a:xfrm>
              <a:prstGeom prst="line">
                <a:avLst/>
              </a:prstGeom>
              <a:noFill/>
              <a:ln w="9525">
                <a:solidFill>
                  <a:srgbClr val="000000"/>
                </a:solidFill>
                <a:round/>
                <a:headEnd/>
                <a:tailEnd/>
              </a:ln>
            </p:spPr>
            <p:txBody>
              <a:bodyPr/>
              <a:lstStyle/>
              <a:p>
                <a:endParaRPr lang="ar-IQ"/>
              </a:p>
            </p:txBody>
          </p:sp>
          <p:sp>
            <p:nvSpPr>
              <p:cNvPr id="122915" name="Line 31"/>
              <p:cNvSpPr>
                <a:spLocks noChangeShapeType="1"/>
              </p:cNvSpPr>
              <p:nvPr/>
            </p:nvSpPr>
            <p:spPr bwMode="auto">
              <a:xfrm>
                <a:off x="2016" y="5616"/>
                <a:ext cx="0" cy="288"/>
              </a:xfrm>
              <a:prstGeom prst="line">
                <a:avLst/>
              </a:prstGeom>
              <a:noFill/>
              <a:ln w="9525">
                <a:solidFill>
                  <a:srgbClr val="000000"/>
                </a:solidFill>
                <a:round/>
                <a:headEnd/>
                <a:tailEnd/>
              </a:ln>
            </p:spPr>
            <p:txBody>
              <a:bodyPr/>
              <a:lstStyle/>
              <a:p>
                <a:endParaRPr lang="ar-IQ"/>
              </a:p>
            </p:txBody>
          </p:sp>
          <p:sp>
            <p:nvSpPr>
              <p:cNvPr id="122916" name="Line 32"/>
              <p:cNvSpPr>
                <a:spLocks noChangeShapeType="1"/>
              </p:cNvSpPr>
              <p:nvPr/>
            </p:nvSpPr>
            <p:spPr bwMode="auto">
              <a:xfrm>
                <a:off x="2160" y="5616"/>
                <a:ext cx="0" cy="288"/>
              </a:xfrm>
              <a:prstGeom prst="line">
                <a:avLst/>
              </a:prstGeom>
              <a:noFill/>
              <a:ln w="9525">
                <a:solidFill>
                  <a:srgbClr val="000000"/>
                </a:solidFill>
                <a:round/>
                <a:headEnd/>
                <a:tailEnd/>
              </a:ln>
            </p:spPr>
            <p:txBody>
              <a:bodyPr/>
              <a:lstStyle/>
              <a:p>
                <a:endParaRPr lang="ar-IQ"/>
              </a:p>
            </p:txBody>
          </p:sp>
          <p:sp>
            <p:nvSpPr>
              <p:cNvPr id="122917" name="Line 33"/>
              <p:cNvSpPr>
                <a:spLocks noChangeShapeType="1"/>
              </p:cNvSpPr>
              <p:nvPr/>
            </p:nvSpPr>
            <p:spPr bwMode="auto">
              <a:xfrm>
                <a:off x="1728" y="5904"/>
                <a:ext cx="432" cy="0"/>
              </a:xfrm>
              <a:prstGeom prst="line">
                <a:avLst/>
              </a:prstGeom>
              <a:noFill/>
              <a:ln w="38100">
                <a:solidFill>
                  <a:srgbClr val="000000"/>
                </a:solidFill>
                <a:round/>
                <a:headEnd/>
                <a:tailEnd/>
              </a:ln>
            </p:spPr>
            <p:txBody>
              <a:bodyPr/>
              <a:lstStyle/>
              <a:p>
                <a:endParaRPr lang="ar-IQ"/>
              </a:p>
            </p:txBody>
          </p:sp>
          <p:sp>
            <p:nvSpPr>
              <p:cNvPr id="122918" name="Rectangle 34"/>
              <p:cNvSpPr>
                <a:spLocks noChangeArrowheads="1"/>
              </p:cNvSpPr>
              <p:nvPr/>
            </p:nvSpPr>
            <p:spPr bwMode="auto">
              <a:xfrm>
                <a:off x="1872" y="5904"/>
                <a:ext cx="144" cy="576"/>
              </a:xfrm>
              <a:prstGeom prst="rect">
                <a:avLst/>
              </a:prstGeom>
              <a:solidFill>
                <a:srgbClr val="969696"/>
              </a:solidFill>
              <a:ln w="9525">
                <a:solidFill>
                  <a:srgbClr val="000000"/>
                </a:solidFill>
                <a:miter lim="800000"/>
                <a:headEnd/>
                <a:tailEnd/>
              </a:ln>
            </p:spPr>
            <p:txBody>
              <a:bodyPr/>
              <a:lstStyle/>
              <a:p>
                <a:pPr algn="l" rtl="0" eaLnBrk="0" hangingPunct="0"/>
                <a:endParaRPr lang="en-US">
                  <a:latin typeface="Verdana" pitchFamily="34" charset="0"/>
                </a:endParaRPr>
              </a:p>
            </p:txBody>
          </p:sp>
        </p:grpSp>
        <p:sp>
          <p:nvSpPr>
            <p:cNvPr id="122919" name="Freeform 35"/>
            <p:cNvSpPr>
              <a:spLocks/>
            </p:cNvSpPr>
            <p:nvPr/>
          </p:nvSpPr>
          <p:spPr bwMode="auto">
            <a:xfrm>
              <a:off x="1798638" y="4484688"/>
              <a:ext cx="4662487" cy="671512"/>
            </a:xfrm>
            <a:custGeom>
              <a:avLst/>
              <a:gdLst>
                <a:gd name="T0" fmla="*/ 2147483647 w 7344"/>
                <a:gd name="T1" fmla="*/ 2147483647 h 1056"/>
                <a:gd name="T2" fmla="*/ 2147483647 w 7344"/>
                <a:gd name="T3" fmla="*/ 2147483647 h 1056"/>
                <a:gd name="T4" fmla="*/ 2147483647 w 7344"/>
                <a:gd name="T5" fmla="*/ 2147483647 h 1056"/>
                <a:gd name="T6" fmla="*/ 2147483647 w 7344"/>
                <a:gd name="T7" fmla="*/ 2147483647 h 1056"/>
                <a:gd name="T8" fmla="*/ 0 w 7344"/>
                <a:gd name="T9" fmla="*/ 0 h 1056"/>
                <a:gd name="T10" fmla="*/ 0 60000 65536"/>
                <a:gd name="T11" fmla="*/ 0 60000 65536"/>
                <a:gd name="T12" fmla="*/ 0 60000 65536"/>
                <a:gd name="T13" fmla="*/ 0 60000 65536"/>
                <a:gd name="T14" fmla="*/ 0 60000 65536"/>
                <a:gd name="T15" fmla="*/ 0 w 7344"/>
                <a:gd name="T16" fmla="*/ 0 h 1056"/>
                <a:gd name="T17" fmla="*/ 7344 w 7344"/>
                <a:gd name="T18" fmla="*/ 1056 h 1056"/>
              </a:gdLst>
              <a:ahLst/>
              <a:cxnLst>
                <a:cxn ang="T10">
                  <a:pos x="T0" y="T1"/>
                </a:cxn>
                <a:cxn ang="T11">
                  <a:pos x="T2" y="T3"/>
                </a:cxn>
                <a:cxn ang="T12">
                  <a:pos x="T4" y="T5"/>
                </a:cxn>
                <a:cxn ang="T13">
                  <a:pos x="T6" y="T7"/>
                </a:cxn>
                <a:cxn ang="T14">
                  <a:pos x="T8" y="T9"/>
                </a:cxn>
              </a:cxnLst>
              <a:rect l="T15" t="T16" r="T17" b="T18"/>
              <a:pathLst>
                <a:path w="7344" h="1056">
                  <a:moveTo>
                    <a:pt x="7344" y="1008"/>
                  </a:moveTo>
                  <a:cubicBezTo>
                    <a:pt x="4800" y="1008"/>
                    <a:pt x="2256" y="1008"/>
                    <a:pt x="1152" y="1008"/>
                  </a:cubicBezTo>
                  <a:cubicBezTo>
                    <a:pt x="48" y="1008"/>
                    <a:pt x="864" y="1056"/>
                    <a:pt x="720" y="1008"/>
                  </a:cubicBezTo>
                  <a:cubicBezTo>
                    <a:pt x="576" y="960"/>
                    <a:pt x="408" y="888"/>
                    <a:pt x="288" y="720"/>
                  </a:cubicBezTo>
                  <a:cubicBezTo>
                    <a:pt x="168" y="552"/>
                    <a:pt x="84" y="276"/>
                    <a:pt x="0" y="0"/>
                  </a:cubicBezTo>
                </a:path>
              </a:pathLst>
            </a:custGeom>
            <a:noFill/>
            <a:ln w="57150">
              <a:solidFill>
                <a:schemeClr val="tx2"/>
              </a:solidFill>
              <a:round/>
              <a:headEnd/>
              <a:tailEnd type="triangle" w="med" len="med"/>
            </a:ln>
          </p:spPr>
          <p:txBody>
            <a:bodyPr/>
            <a:lstStyle/>
            <a:p>
              <a:pPr algn="l" rtl="0" eaLnBrk="0" hangingPunct="0"/>
              <a:endParaRPr lang="en-US">
                <a:solidFill>
                  <a:schemeClr val="tx2"/>
                </a:solidFill>
                <a:latin typeface="Verdana" pitchFamily="34" charset="0"/>
              </a:endParaRPr>
            </a:p>
          </p:txBody>
        </p:sp>
        <p:sp>
          <p:nvSpPr>
            <p:cNvPr id="122920" name="Text Box 36"/>
            <p:cNvSpPr txBox="1">
              <a:spLocks noChangeArrowheads="1"/>
            </p:cNvSpPr>
            <p:nvPr/>
          </p:nvSpPr>
          <p:spPr bwMode="auto">
            <a:xfrm>
              <a:off x="4084638" y="5033963"/>
              <a:ext cx="457200" cy="182562"/>
            </a:xfrm>
            <a:prstGeom prst="rect">
              <a:avLst/>
            </a:prstGeom>
            <a:solidFill>
              <a:srgbClr val="FFFFFF"/>
            </a:solidFill>
            <a:ln w="9525">
              <a:solidFill>
                <a:srgbClr val="000000"/>
              </a:solidFill>
              <a:miter lim="800000"/>
              <a:headEnd/>
              <a:tailEnd/>
            </a:ln>
          </p:spPr>
          <p:txBody>
            <a:bodyPr/>
            <a:lstStyle/>
            <a:p>
              <a:pPr algn="l" rtl="0" eaLnBrk="0" hangingPunct="0">
                <a:lnSpc>
                  <a:spcPct val="16000"/>
                </a:lnSpc>
                <a:spcAft>
                  <a:spcPts val="1000"/>
                </a:spcAft>
              </a:pPr>
              <a:r>
                <a:rPr lang="en-US" sz="1100" b="1">
                  <a:latin typeface="Calibri" pitchFamily="34" charset="0"/>
                </a:rPr>
                <a:t>….</a:t>
              </a:r>
              <a:endParaRPr lang="en-US">
                <a:latin typeface="Verdana" pitchFamily="34" charset="0"/>
              </a:endParaRPr>
            </a:p>
          </p:txBody>
        </p:sp>
        <p:sp>
          <p:nvSpPr>
            <p:cNvPr id="122921" name="Text Box 37"/>
            <p:cNvSpPr txBox="1">
              <a:spLocks noChangeArrowheads="1"/>
            </p:cNvSpPr>
            <p:nvPr/>
          </p:nvSpPr>
          <p:spPr bwMode="auto">
            <a:xfrm>
              <a:off x="6918325" y="4759325"/>
              <a:ext cx="366713" cy="182563"/>
            </a:xfrm>
            <a:prstGeom prst="rect">
              <a:avLst/>
            </a:prstGeom>
            <a:solidFill>
              <a:srgbClr val="FFFFFF"/>
            </a:solidFill>
            <a:ln w="9525">
              <a:solidFill>
                <a:srgbClr val="000000"/>
              </a:solidFill>
              <a:miter lim="800000"/>
              <a:headEnd/>
              <a:tailEnd/>
            </a:ln>
          </p:spPr>
          <p:txBody>
            <a:bodyPr/>
            <a:lstStyle/>
            <a:p>
              <a:pPr algn="l" rtl="0" eaLnBrk="0" hangingPunct="0">
                <a:lnSpc>
                  <a:spcPct val="16000"/>
                </a:lnSpc>
                <a:spcAft>
                  <a:spcPts val="1000"/>
                </a:spcAft>
              </a:pPr>
              <a:r>
                <a:rPr lang="en-US" sz="1100" b="1">
                  <a:latin typeface="Calibri" pitchFamily="34" charset="0"/>
                </a:rPr>
                <a:t>…</a:t>
              </a:r>
              <a:endParaRPr lang="en-US">
                <a:latin typeface="Verdana" pitchFamily="34" charset="0"/>
              </a:endParaRPr>
            </a:p>
          </p:txBody>
        </p:sp>
        <p:sp>
          <p:nvSpPr>
            <p:cNvPr id="122922" name="Freeform 38"/>
            <p:cNvSpPr>
              <a:spLocks/>
            </p:cNvSpPr>
            <p:nvPr/>
          </p:nvSpPr>
          <p:spPr bwMode="auto">
            <a:xfrm>
              <a:off x="7102475" y="4394200"/>
              <a:ext cx="106363" cy="274638"/>
            </a:xfrm>
            <a:custGeom>
              <a:avLst/>
              <a:gdLst>
                <a:gd name="T0" fmla="*/ 0 w 168"/>
                <a:gd name="T1" fmla="*/ 0 h 432"/>
                <a:gd name="T2" fmla="*/ 2147483647 w 168"/>
                <a:gd name="T3" fmla="*/ 2147483647 h 432"/>
                <a:gd name="T4" fmla="*/ 2147483647 w 168"/>
                <a:gd name="T5" fmla="*/ 2147483647 h 432"/>
                <a:gd name="T6" fmla="*/ 0 60000 65536"/>
                <a:gd name="T7" fmla="*/ 0 60000 65536"/>
                <a:gd name="T8" fmla="*/ 0 60000 65536"/>
                <a:gd name="T9" fmla="*/ 0 w 168"/>
                <a:gd name="T10" fmla="*/ 0 h 432"/>
                <a:gd name="T11" fmla="*/ 168 w 168"/>
                <a:gd name="T12" fmla="*/ 432 h 432"/>
              </a:gdLst>
              <a:ahLst/>
              <a:cxnLst>
                <a:cxn ang="T6">
                  <a:pos x="T0" y="T1"/>
                </a:cxn>
                <a:cxn ang="T7">
                  <a:pos x="T2" y="T3"/>
                </a:cxn>
                <a:cxn ang="T8">
                  <a:pos x="T4" y="T5"/>
                </a:cxn>
              </a:cxnLst>
              <a:rect l="T9" t="T10" r="T11" b="T12"/>
              <a:pathLst>
                <a:path w="168" h="432">
                  <a:moveTo>
                    <a:pt x="0" y="0"/>
                  </a:moveTo>
                  <a:cubicBezTo>
                    <a:pt x="60" y="36"/>
                    <a:pt x="120" y="72"/>
                    <a:pt x="144" y="144"/>
                  </a:cubicBezTo>
                  <a:cubicBezTo>
                    <a:pt x="168" y="216"/>
                    <a:pt x="156" y="324"/>
                    <a:pt x="144" y="432"/>
                  </a:cubicBezTo>
                </a:path>
              </a:pathLst>
            </a:custGeom>
            <a:noFill/>
            <a:ln w="57150">
              <a:solidFill>
                <a:schemeClr val="tx2"/>
              </a:solidFill>
              <a:round/>
              <a:headEnd/>
              <a:tailEnd type="triangle" w="med" len="med"/>
            </a:ln>
          </p:spPr>
          <p:txBody>
            <a:bodyPr/>
            <a:lstStyle/>
            <a:p>
              <a:pPr algn="l" rtl="0" eaLnBrk="0" hangingPunct="0"/>
              <a:endParaRPr lang="en-US">
                <a:latin typeface="Verdana" pitchFamily="34" charset="0"/>
              </a:endParaRPr>
            </a:p>
          </p:txBody>
        </p:sp>
        <p:sp>
          <p:nvSpPr>
            <p:cNvPr id="122923" name="Freeform 39"/>
            <p:cNvSpPr>
              <a:spLocks/>
            </p:cNvSpPr>
            <p:nvPr/>
          </p:nvSpPr>
          <p:spPr bwMode="auto">
            <a:xfrm>
              <a:off x="6918325" y="5033963"/>
              <a:ext cx="320675" cy="106362"/>
            </a:xfrm>
            <a:custGeom>
              <a:avLst/>
              <a:gdLst>
                <a:gd name="T0" fmla="*/ 2147483647 w 504"/>
                <a:gd name="T1" fmla="*/ 0 h 168"/>
                <a:gd name="T2" fmla="*/ 2147483647 w 504"/>
                <a:gd name="T3" fmla="*/ 2147483647 h 168"/>
                <a:gd name="T4" fmla="*/ 0 w 504"/>
                <a:gd name="T5" fmla="*/ 2147483647 h 168"/>
                <a:gd name="T6" fmla="*/ 0 60000 65536"/>
                <a:gd name="T7" fmla="*/ 0 60000 65536"/>
                <a:gd name="T8" fmla="*/ 0 60000 65536"/>
                <a:gd name="T9" fmla="*/ 0 w 504"/>
                <a:gd name="T10" fmla="*/ 0 h 168"/>
                <a:gd name="T11" fmla="*/ 504 w 504"/>
                <a:gd name="T12" fmla="*/ 168 h 168"/>
              </a:gdLst>
              <a:ahLst/>
              <a:cxnLst>
                <a:cxn ang="T6">
                  <a:pos x="T0" y="T1"/>
                </a:cxn>
                <a:cxn ang="T7">
                  <a:pos x="T2" y="T3"/>
                </a:cxn>
                <a:cxn ang="T8">
                  <a:pos x="T4" y="T5"/>
                </a:cxn>
              </a:cxnLst>
              <a:rect l="T9" t="T10" r="T11" b="T12"/>
              <a:pathLst>
                <a:path w="504" h="168">
                  <a:moveTo>
                    <a:pt x="432" y="0"/>
                  </a:moveTo>
                  <a:cubicBezTo>
                    <a:pt x="468" y="60"/>
                    <a:pt x="504" y="120"/>
                    <a:pt x="432" y="144"/>
                  </a:cubicBezTo>
                  <a:cubicBezTo>
                    <a:pt x="360" y="168"/>
                    <a:pt x="180" y="156"/>
                    <a:pt x="0" y="144"/>
                  </a:cubicBezTo>
                </a:path>
              </a:pathLst>
            </a:custGeom>
            <a:noFill/>
            <a:ln w="57150">
              <a:solidFill>
                <a:schemeClr val="tx2"/>
              </a:solidFill>
              <a:round/>
              <a:headEnd/>
              <a:tailEnd type="triangle" w="med" len="med"/>
            </a:ln>
          </p:spPr>
          <p:txBody>
            <a:bodyPr/>
            <a:lstStyle/>
            <a:p>
              <a:pPr algn="l" rtl="0" eaLnBrk="0" hangingPunct="0"/>
              <a:endParaRPr lang="en-US">
                <a:latin typeface="Verdana" pitchFamily="34" charset="0"/>
              </a:endParaRPr>
            </a:p>
          </p:txBody>
        </p:sp>
        <p:sp>
          <p:nvSpPr>
            <p:cNvPr id="122924" name="Text Box 47"/>
            <p:cNvSpPr txBox="1">
              <a:spLocks noChangeArrowheads="1"/>
            </p:cNvSpPr>
            <p:nvPr/>
          </p:nvSpPr>
          <p:spPr bwMode="auto">
            <a:xfrm>
              <a:off x="5973763" y="5613400"/>
              <a:ext cx="1828800" cy="547688"/>
            </a:xfrm>
            <a:prstGeom prst="rect">
              <a:avLst/>
            </a:prstGeom>
            <a:solidFill>
              <a:srgbClr val="FFFFFF"/>
            </a:solidFill>
            <a:ln w="9525">
              <a:solidFill>
                <a:srgbClr val="FFFFFF"/>
              </a:solidFill>
              <a:miter lim="800000"/>
              <a:headEnd/>
              <a:tailEnd/>
            </a:ln>
          </p:spPr>
          <p:txBody>
            <a:bodyPr/>
            <a:lstStyle/>
            <a:p>
              <a:pPr algn="l" rtl="0" eaLnBrk="0" hangingPunct="0">
                <a:spcAft>
                  <a:spcPts val="1000"/>
                </a:spcAft>
              </a:pPr>
              <a:r>
                <a:rPr lang="en-US" sz="1400" b="1">
                  <a:solidFill>
                    <a:srgbClr val="000000"/>
                  </a:solidFill>
                  <a:latin typeface="Calibri" pitchFamily="34" charset="0"/>
                </a:rPr>
                <a:t>Kanban Receiving post</a:t>
              </a:r>
              <a:endParaRPr lang="en-US" sz="1400" b="1">
                <a:solidFill>
                  <a:srgbClr val="000000"/>
                </a:solidFill>
                <a:latin typeface="Verdana" pitchFamily="34" charset="0"/>
              </a:endParaRPr>
            </a:p>
          </p:txBody>
        </p:sp>
      </p:gr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solidFill>
            <a:schemeClr val="accent2">
              <a:lumMod val="20000"/>
              <a:lumOff val="80000"/>
            </a:schemeClr>
          </a:solidFill>
        </p:spPr>
        <p:txBody>
          <a:bodyPr>
            <a:normAutofit/>
          </a:bodyPr>
          <a:lstStyle/>
          <a:p>
            <a:r>
              <a:rPr lang="ar-IQ" b="1" dirty="0" smtClean="0"/>
              <a:t>بعد الحرب العالمية الثانية ، واجه المصنعون الامريكيون و اليابانيون  مشكلة  زيادة كلف الانتاج .... حيث قامت الشركات الامريكية بحل هذه المشكلات من خلال الانتاج الواسع و الحجم الاقتصادي  الذي يخفض الكلف......</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457200" y="277813"/>
            <a:ext cx="8229600" cy="990947"/>
          </a:xfrm>
          <a:solidFill>
            <a:schemeClr val="accent3">
              <a:lumMod val="75000"/>
            </a:schemeClr>
          </a:solidFill>
        </p:spPr>
        <p:txBody>
          <a:bodyPr>
            <a:normAutofit/>
          </a:bodyPr>
          <a:lstStyle/>
          <a:p>
            <a:r>
              <a:rPr lang="ar-IQ" sz="4000" dirty="0" smtClean="0">
                <a:solidFill>
                  <a:schemeClr val="bg1"/>
                </a:solidFill>
              </a:rPr>
              <a:t>7- نظام كانبان</a:t>
            </a:r>
            <a:r>
              <a:rPr lang="en-US" sz="4000" dirty="0" smtClean="0">
                <a:solidFill>
                  <a:schemeClr val="bg1"/>
                </a:solidFill>
              </a:rPr>
              <a:t>”KANBAN” </a:t>
            </a:r>
            <a:endParaRPr lang="en-US" sz="4000" dirty="0">
              <a:solidFill>
                <a:schemeClr val="bg1"/>
              </a:solidFill>
            </a:endParaRPr>
          </a:p>
        </p:txBody>
      </p:sp>
      <p:sp>
        <p:nvSpPr>
          <p:cNvPr id="97283" name="Rectangle 3"/>
          <p:cNvSpPr>
            <a:spLocks noGrp="1" noChangeArrowheads="1"/>
          </p:cNvSpPr>
          <p:nvPr>
            <p:ph type="body" idx="1"/>
          </p:nvPr>
        </p:nvSpPr>
        <p:spPr>
          <a:xfrm>
            <a:off x="539552" y="1484784"/>
            <a:ext cx="7992888" cy="4554488"/>
          </a:xfrm>
          <a:solidFill>
            <a:schemeClr val="accent3">
              <a:lumMod val="40000"/>
              <a:lumOff val="60000"/>
            </a:schemeClr>
          </a:solidFill>
        </p:spPr>
        <p:txBody>
          <a:bodyPr>
            <a:normAutofit/>
          </a:bodyPr>
          <a:lstStyle/>
          <a:p>
            <a:pPr algn="r" rtl="1">
              <a:buFont typeface="Wingdings" pitchFamily="2" charset="2"/>
              <a:buNone/>
            </a:pPr>
            <a:r>
              <a:rPr lang="ar-IQ" sz="2800" b="1" u="sng" dirty="0" smtClean="0"/>
              <a:t>كيف يتم  تحديد عدد الحاويات او البطاقات</a:t>
            </a:r>
          </a:p>
          <a:p>
            <a:pPr algn="r" rtl="1">
              <a:buFont typeface="Wingdings" pitchFamily="2" charset="2"/>
              <a:buNone/>
            </a:pPr>
            <a:r>
              <a:rPr lang="ar-IQ" sz="2800" b="1" dirty="0" smtClean="0"/>
              <a:t>حتى يتم تحديد عدد الحاويا في نظام كانبان نحتاج الى معرفة وتحديد الاتي:</a:t>
            </a:r>
          </a:p>
          <a:p>
            <a:pPr algn="r" rtl="1">
              <a:buFontTx/>
              <a:buChar char="-"/>
            </a:pPr>
            <a:r>
              <a:rPr lang="ar-IQ" sz="2800" b="1" dirty="0" smtClean="0"/>
              <a:t>الطلب اليومي (حجم الدفعة اليومية)</a:t>
            </a:r>
          </a:p>
          <a:p>
            <a:pPr algn="r" rtl="1">
              <a:buFontTx/>
              <a:buChar char="-"/>
            </a:pPr>
            <a:r>
              <a:rPr lang="ar-IQ" sz="2800" b="1" dirty="0" smtClean="0"/>
              <a:t>وقت الانتاج اللازم لانتاج الحاوية الواحدة</a:t>
            </a:r>
          </a:p>
          <a:p>
            <a:pPr algn="r" rtl="1">
              <a:buFontTx/>
              <a:buChar char="-"/>
            </a:pPr>
            <a:r>
              <a:rPr lang="ar-IQ" sz="2800" b="1" dirty="0" smtClean="0"/>
              <a:t>وقت الانتظار </a:t>
            </a:r>
          </a:p>
          <a:p>
            <a:pPr algn="r" rtl="1">
              <a:buFontTx/>
              <a:buChar char="-"/>
            </a:pPr>
            <a:r>
              <a:rPr lang="ar-IQ" sz="2800" b="1" dirty="0" smtClean="0"/>
              <a:t>كمية المواد او الاجزاء في الحاوية( و هي قياسية لا تتغير)</a:t>
            </a:r>
          </a:p>
          <a:p>
            <a:pPr algn="r" rtl="1">
              <a:buFontTx/>
              <a:buChar char="-"/>
            </a:pPr>
            <a:r>
              <a:rPr lang="ar-IQ" sz="2800" b="1" dirty="0" smtClean="0"/>
              <a:t>نسبة خزين الامان المطلوبة في حالة اتباع الشركة سياسة خزين الامان</a:t>
            </a:r>
          </a:p>
          <a:p>
            <a:pPr algn="r" rtl="1">
              <a:buFont typeface="Wingdings" pitchFamily="2" charset="2"/>
              <a:buNone/>
            </a:pPr>
            <a:endParaRPr lang="en-US" sz="2800" b="1" u="sng"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457200" y="277813"/>
            <a:ext cx="8229600" cy="990947"/>
          </a:xfrm>
          <a:solidFill>
            <a:schemeClr val="accent3">
              <a:lumMod val="75000"/>
            </a:schemeClr>
          </a:solidFill>
        </p:spPr>
        <p:txBody>
          <a:bodyPr>
            <a:normAutofit/>
          </a:bodyPr>
          <a:lstStyle/>
          <a:p>
            <a:r>
              <a:rPr lang="ar-IQ" sz="4000" dirty="0" smtClean="0">
                <a:solidFill>
                  <a:schemeClr val="bg1"/>
                </a:solidFill>
              </a:rPr>
              <a:t>7- نظام كانبان</a:t>
            </a:r>
            <a:r>
              <a:rPr lang="en-US" sz="4000" dirty="0" smtClean="0">
                <a:solidFill>
                  <a:schemeClr val="bg1"/>
                </a:solidFill>
              </a:rPr>
              <a:t>”KANBAN” </a:t>
            </a:r>
            <a:endParaRPr lang="en-US" sz="4000" dirty="0">
              <a:solidFill>
                <a:schemeClr val="bg1"/>
              </a:solidFill>
            </a:endParaRPr>
          </a:p>
        </p:txBody>
      </p:sp>
      <p:sp>
        <p:nvSpPr>
          <p:cNvPr id="97283" name="Rectangle 3"/>
          <p:cNvSpPr>
            <a:spLocks noGrp="1" noChangeArrowheads="1"/>
          </p:cNvSpPr>
          <p:nvPr>
            <p:ph type="body" idx="1"/>
          </p:nvPr>
        </p:nvSpPr>
        <p:spPr>
          <a:xfrm>
            <a:off x="539552" y="1484784"/>
            <a:ext cx="7992888" cy="4554488"/>
          </a:xfrm>
          <a:solidFill>
            <a:schemeClr val="accent3">
              <a:lumMod val="40000"/>
              <a:lumOff val="60000"/>
            </a:schemeClr>
          </a:solidFill>
        </p:spPr>
        <p:txBody>
          <a:bodyPr>
            <a:normAutofit/>
          </a:bodyPr>
          <a:lstStyle/>
          <a:p>
            <a:pPr algn="r" rtl="1">
              <a:buFont typeface="Wingdings" pitchFamily="2" charset="2"/>
              <a:buNone/>
            </a:pPr>
            <a:endParaRPr lang="ar-IQ" sz="2800" b="1" dirty="0" smtClean="0"/>
          </a:p>
          <a:p>
            <a:pPr algn="r" rtl="1">
              <a:buFont typeface="Wingdings" pitchFamily="2" charset="2"/>
              <a:buNone/>
            </a:pPr>
            <a:endParaRPr lang="en-US" sz="2800" b="1" dirty="0"/>
          </a:p>
        </p:txBody>
      </p:sp>
      <p:sp>
        <p:nvSpPr>
          <p:cNvPr id="4" name="Rectangle 3"/>
          <p:cNvSpPr/>
          <p:nvPr/>
        </p:nvSpPr>
        <p:spPr>
          <a:xfrm>
            <a:off x="1714480" y="2357430"/>
            <a:ext cx="6429420" cy="2643206"/>
          </a:xfrm>
          <a:prstGeom prst="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t>العدد المطلوب من حاويات كانبان = </a:t>
            </a:r>
          </a:p>
          <a:p>
            <a:pPr algn="ctr"/>
            <a:endParaRPr lang="ar-IQ" sz="2400" b="1" dirty="0" smtClean="0"/>
          </a:p>
          <a:p>
            <a:pPr algn="ctr"/>
            <a:r>
              <a:rPr lang="ar-IQ" sz="2400" b="1" dirty="0" smtClean="0"/>
              <a:t> الطلب اليومي *( وقت الانتاج للوحدة الواحدة  +وقت الانتظار للوحدة الواحدة) ( ا- نسبة خزين الامان)</a:t>
            </a:r>
          </a:p>
          <a:p>
            <a:pPr algn="ctr"/>
            <a:r>
              <a:rPr lang="ar-IQ" sz="2400" b="1" dirty="0" smtClean="0"/>
              <a:t>--------------------------------------------------</a:t>
            </a:r>
          </a:p>
          <a:p>
            <a:pPr algn="ctr"/>
            <a:r>
              <a:rPr lang="ar-IQ" sz="2400" b="1" dirty="0" smtClean="0"/>
              <a:t>عدد الوحدات في كل حاوية</a:t>
            </a:r>
            <a:endParaRPr lang="ar-IQ" sz="2400" b="1"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457200" y="277813"/>
            <a:ext cx="8229600" cy="990947"/>
          </a:xfrm>
          <a:solidFill>
            <a:schemeClr val="accent3">
              <a:lumMod val="75000"/>
            </a:schemeClr>
          </a:solidFill>
        </p:spPr>
        <p:txBody>
          <a:bodyPr>
            <a:normAutofit/>
          </a:bodyPr>
          <a:lstStyle/>
          <a:p>
            <a:r>
              <a:rPr lang="ar-IQ" sz="4000" dirty="0" smtClean="0">
                <a:solidFill>
                  <a:schemeClr val="bg1"/>
                </a:solidFill>
              </a:rPr>
              <a:t>مثال 1</a:t>
            </a:r>
            <a:endParaRPr lang="en-US" sz="4000" dirty="0">
              <a:solidFill>
                <a:schemeClr val="bg1"/>
              </a:solidFill>
            </a:endParaRPr>
          </a:p>
        </p:txBody>
      </p:sp>
      <p:sp>
        <p:nvSpPr>
          <p:cNvPr id="97283" name="Rectangle 3"/>
          <p:cNvSpPr>
            <a:spLocks noGrp="1" noChangeArrowheads="1"/>
          </p:cNvSpPr>
          <p:nvPr>
            <p:ph type="body" idx="1"/>
          </p:nvPr>
        </p:nvSpPr>
        <p:spPr>
          <a:xfrm>
            <a:off x="539552" y="1484784"/>
            <a:ext cx="7992888" cy="4554488"/>
          </a:xfrm>
          <a:solidFill>
            <a:schemeClr val="accent3">
              <a:lumMod val="40000"/>
              <a:lumOff val="60000"/>
            </a:schemeClr>
          </a:solidFill>
        </p:spPr>
        <p:txBody>
          <a:bodyPr>
            <a:normAutofit/>
          </a:bodyPr>
          <a:lstStyle/>
          <a:p>
            <a:pPr algn="r" rtl="1">
              <a:buFont typeface="Wingdings" pitchFamily="2" charset="2"/>
              <a:buNone/>
            </a:pPr>
            <a:r>
              <a:rPr lang="ar-IQ" sz="2800" b="1" dirty="0" smtClean="0"/>
              <a:t>تنتج احدى الشركات اطارات خاصة بالشاحنات ... الطلب اليومي  على الاطارات </a:t>
            </a:r>
            <a:r>
              <a:rPr lang="en-US" sz="2800" b="1" dirty="0" smtClean="0"/>
              <a:t>2000</a:t>
            </a:r>
            <a:r>
              <a:rPr lang="ar-IQ" sz="2800" b="1" dirty="0" smtClean="0"/>
              <a:t>اطار ، وقت انتاج الاطار الواحد </a:t>
            </a:r>
            <a:r>
              <a:rPr lang="en-US" sz="2800" b="1" dirty="0" smtClean="0"/>
              <a:t>0.02 </a:t>
            </a:r>
            <a:r>
              <a:rPr lang="ar-IQ" sz="2800" b="1" dirty="0" smtClean="0"/>
              <a:t>يوم ووقت الانتظار </a:t>
            </a:r>
            <a:r>
              <a:rPr lang="en-US" sz="2800" b="1" dirty="0" smtClean="0"/>
              <a:t>0.08 </a:t>
            </a:r>
            <a:r>
              <a:rPr lang="ar-IQ" sz="2800" b="1" dirty="0" smtClean="0"/>
              <a:t>يوم ، الحجم النموذجي للحاوية </a:t>
            </a:r>
            <a:r>
              <a:rPr lang="en-US" sz="2800" b="1" dirty="0" smtClean="0"/>
              <a:t>22 </a:t>
            </a:r>
            <a:r>
              <a:rPr lang="ar-IQ" sz="2800" b="1" dirty="0" smtClean="0"/>
              <a:t> قطعة </a:t>
            </a:r>
          </a:p>
          <a:p>
            <a:pPr algn="r" rtl="1">
              <a:buFont typeface="Wingdings" pitchFamily="2" charset="2"/>
              <a:buNone/>
            </a:pPr>
            <a:r>
              <a:rPr lang="ar-IQ" sz="2800" b="1" dirty="0" smtClean="0"/>
              <a:t>و من سياسة الشركة الاحتفاظ بمخزون امان بنسبة  </a:t>
            </a:r>
            <a:r>
              <a:rPr lang="en-US" sz="2800" b="1" dirty="0" smtClean="0"/>
              <a:t>%10</a:t>
            </a:r>
            <a:endParaRPr lang="ar-IQ" sz="2800" b="1" dirty="0" smtClean="0"/>
          </a:p>
          <a:p>
            <a:pPr algn="r" rtl="1">
              <a:buFont typeface="Wingdings" pitchFamily="2" charset="2"/>
              <a:buNone/>
            </a:pPr>
            <a:r>
              <a:rPr lang="ar-IQ" sz="2800" b="1" dirty="0" smtClean="0"/>
              <a:t>1- كم هو عدد الحاويات المطلوبة</a:t>
            </a:r>
          </a:p>
          <a:p>
            <a:pPr algn="r" rtl="1">
              <a:buFont typeface="Wingdings" pitchFamily="2" charset="2"/>
              <a:buNone/>
            </a:pPr>
            <a:r>
              <a:rPr lang="ar-IQ" sz="2800" b="1" dirty="0" smtClean="0"/>
              <a:t>2- اذا تم تقليل وقت الانتظار الى  </a:t>
            </a:r>
            <a:r>
              <a:rPr lang="en-US" sz="2800" b="1" dirty="0" smtClean="0"/>
              <a:t>0.06</a:t>
            </a:r>
            <a:r>
              <a:rPr lang="ar-IQ" sz="2800" b="1" dirty="0" smtClean="0"/>
              <a:t> يوم ، ما هو  التغيير الذي سيطرأ على  عدد الحاويات</a:t>
            </a:r>
          </a:p>
          <a:p>
            <a:pPr algn="r" rtl="1">
              <a:buFont typeface="Wingdings" pitchFamily="2" charset="2"/>
              <a:buNone/>
            </a:pPr>
            <a:r>
              <a:rPr lang="ar-IQ" sz="2800" b="1" smtClean="0"/>
              <a:t>3- اذا الغت الشركة سياسة مخزون الامان ...ناقش التغيير</a:t>
            </a:r>
            <a:endParaRPr lang="en-US" sz="2800" b="1"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solidFill>
            <a:schemeClr val="accent2">
              <a:lumMod val="20000"/>
              <a:lumOff val="80000"/>
            </a:schemeClr>
          </a:solidFill>
        </p:spPr>
        <p:txBody>
          <a:bodyPr>
            <a:normAutofit/>
          </a:bodyPr>
          <a:lstStyle/>
          <a:p>
            <a:r>
              <a:rPr lang="ar-IQ" b="1" dirty="0" smtClean="0"/>
              <a:t>و قد قامت شركة تيوتا بارسال احد مهندسيها </a:t>
            </a:r>
            <a:r>
              <a:rPr lang="en-US" b="1" dirty="0" smtClean="0"/>
              <a:t>( </a:t>
            </a:r>
            <a:r>
              <a:rPr lang="en-US" b="1" dirty="0" err="1" smtClean="0"/>
              <a:t>Taiichi</a:t>
            </a:r>
            <a:r>
              <a:rPr lang="en-US" b="1" dirty="0" smtClean="0"/>
              <a:t> </a:t>
            </a:r>
            <a:r>
              <a:rPr lang="en-US" b="1" dirty="0" err="1" smtClean="0"/>
              <a:t>Ohno</a:t>
            </a:r>
            <a:r>
              <a:rPr lang="en-US" b="1" dirty="0" smtClean="0"/>
              <a:t> )</a:t>
            </a:r>
          </a:p>
          <a:p>
            <a:pPr>
              <a:buNone/>
            </a:pPr>
            <a:r>
              <a:rPr lang="ar-IQ" b="1" dirty="0" smtClean="0"/>
              <a:t>الى المصانع الامريكية المتخصصة بصناعة السيارات للاطلاع على اساليب الانتاج فيها و الكيفية التي يطبق فيها نظام الانتاج الواسع لديهم، </a:t>
            </a:r>
          </a:p>
          <a:p>
            <a:endParaRPr 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solidFill>
            <a:schemeClr val="accent2">
              <a:lumMod val="20000"/>
              <a:lumOff val="80000"/>
            </a:schemeClr>
          </a:solidFill>
        </p:spPr>
        <p:txBody>
          <a:bodyPr/>
          <a:lstStyle/>
          <a:p>
            <a:r>
              <a:rPr lang="ar-IQ" b="1" dirty="0" smtClean="0"/>
              <a:t>ولكن خصائص البيئة اليابانية التي تتسم :</a:t>
            </a:r>
          </a:p>
          <a:p>
            <a:pPr>
              <a:buNone/>
            </a:pPr>
            <a:r>
              <a:rPr lang="ar-IQ" b="1" dirty="0" smtClean="0"/>
              <a:t>- بندرة الموارد </a:t>
            </a:r>
          </a:p>
          <a:p>
            <a:pPr>
              <a:buFontTx/>
              <a:buChar char="-"/>
            </a:pPr>
            <a:r>
              <a:rPr lang="ar-IQ" b="1" dirty="0" smtClean="0"/>
              <a:t>محدودية المساحات </a:t>
            </a:r>
          </a:p>
          <a:p>
            <a:pPr>
              <a:buNone/>
            </a:pPr>
            <a:r>
              <a:rPr lang="ar-IQ" b="1" dirty="0" smtClean="0"/>
              <a:t>  جعلت  من الصعوبة تطبيق نظام الانتاج الواسع فيها</a:t>
            </a:r>
          </a:p>
          <a:p>
            <a:pPr>
              <a:buNone/>
            </a:pPr>
            <a:r>
              <a:rPr lang="ar-IQ" b="1" dirty="0" smtClean="0"/>
              <a:t>و هذا  حفز الشركة على السعي للبحث عن اساليب تعمد الى استثمار الموارد المحدودة وتقليل الهدر والضياعات ،</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solidFill>
            <a:schemeClr val="accent2">
              <a:lumMod val="20000"/>
              <a:lumOff val="80000"/>
            </a:schemeClr>
          </a:solidFill>
        </p:spPr>
        <p:txBody>
          <a:bodyPr/>
          <a:lstStyle/>
          <a:p>
            <a:pPr algn="ctr"/>
            <a:r>
              <a:rPr lang="ar-IQ" b="1" dirty="0" smtClean="0"/>
              <a:t>وقد دفع ذلك  </a:t>
            </a:r>
            <a:r>
              <a:rPr lang="en-US" b="1" dirty="0" smtClean="0"/>
              <a:t> </a:t>
            </a:r>
            <a:r>
              <a:rPr lang="en-US" b="1" dirty="0" err="1" smtClean="0"/>
              <a:t>Ohno</a:t>
            </a:r>
            <a:r>
              <a:rPr lang="en-US" b="1" dirty="0" smtClean="0"/>
              <a:t> </a:t>
            </a:r>
            <a:r>
              <a:rPr lang="ar-IQ" b="1" dirty="0" smtClean="0"/>
              <a:t> الى ابتكار افكار و اجراءات عدت بعد ذلك نظاما خاصا بشركة تيوتا اطلق علية في البدايه                </a:t>
            </a:r>
            <a:r>
              <a:rPr lang="ar-IQ" sz="4000" b="1" dirty="0" smtClean="0"/>
              <a:t>” نظام تيوتا للانتاج“</a:t>
            </a:r>
            <a:r>
              <a:rPr lang="ar-IQ" b="1" dirty="0" smtClean="0"/>
              <a:t> </a:t>
            </a:r>
          </a:p>
          <a:p>
            <a:r>
              <a:rPr lang="ar-IQ" b="1" dirty="0" smtClean="0"/>
              <a:t>ويركز هذا النظام على الانتاج بجودة اعلى و كلفة  ووقت اقصر من خلال تقليل الضياعات والهدروالذي اطلق عليه بعدها   :</a:t>
            </a:r>
          </a:p>
          <a:p>
            <a:pPr algn="ctr">
              <a:buNone/>
            </a:pPr>
            <a:r>
              <a:rPr lang="ar-IQ" sz="4400" b="1" dirty="0" smtClean="0"/>
              <a:t>”نظام الانتاج الاني“</a:t>
            </a:r>
          </a:p>
          <a:p>
            <a:endParaRPr lang="en-US"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dirty="0"/>
          </a:p>
        </p:txBody>
      </p:sp>
      <p:sp>
        <p:nvSpPr>
          <p:cNvPr id="3" name="Content Placeholder 2"/>
          <p:cNvSpPr>
            <a:spLocks noGrp="1"/>
          </p:cNvSpPr>
          <p:nvPr>
            <p:ph idx="1"/>
          </p:nvPr>
        </p:nvSpPr>
        <p:spPr>
          <a:solidFill>
            <a:schemeClr val="accent2">
              <a:lumMod val="20000"/>
              <a:lumOff val="80000"/>
            </a:schemeClr>
          </a:solidFill>
        </p:spPr>
        <p:txBody>
          <a:bodyPr>
            <a:normAutofit/>
          </a:bodyPr>
          <a:lstStyle/>
          <a:p>
            <a:r>
              <a:rPr lang="ar-IQ" sz="3600" b="1" dirty="0" smtClean="0"/>
              <a:t>يطلق على هذا النظام احيانا نظام (الخزين الصفري) كونه يهدف الى الغاء الخزين الا الضروري جدا منه </a:t>
            </a:r>
          </a:p>
          <a:p>
            <a:r>
              <a:rPr lang="ar-IQ" sz="3600" b="1" dirty="0" smtClean="0"/>
              <a:t>و لكنه فلسفة هذا النظام تذهب الى  ابعد من ذلك بكثير فهو:</a:t>
            </a:r>
          </a:p>
          <a:p>
            <a:pPr>
              <a:buNone/>
            </a:pPr>
            <a:r>
              <a:rPr lang="ar-IQ" sz="3600" b="1" dirty="0" smtClean="0"/>
              <a:t>1- يهدف الى التقليل من الهدر و الضياعات في كل شيء</a:t>
            </a:r>
          </a:p>
          <a:p>
            <a:pPr>
              <a:buNone/>
            </a:pPr>
            <a:r>
              <a:rPr lang="ar-IQ" sz="3600" b="1" dirty="0" smtClean="0"/>
              <a:t>2- يعد نظاما لاكتشاف و تشخيص المشكلات </a:t>
            </a:r>
          </a:p>
          <a:p>
            <a:pPr>
              <a:buNone/>
            </a:pPr>
            <a:endParaRPr lang="ar-IQ" sz="3600" b="1" dirty="0" smtClean="0"/>
          </a:p>
          <a:p>
            <a:pPr>
              <a:buNone/>
            </a:pPr>
            <a:endParaRPr lang="ar-IQ" sz="36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a:t>Determining  </a:t>
            </a:r>
          </a:p>
        </p:txBody>
      </p:sp>
      <p:sp>
        <p:nvSpPr>
          <p:cNvPr id="113667" name="Rectangle 3"/>
          <p:cNvSpPr>
            <a:spLocks noGrp="1" noChangeArrowheads="1"/>
          </p:cNvSpPr>
          <p:nvPr>
            <p:ph type="body" idx="1"/>
          </p:nvPr>
        </p:nvSpPr>
        <p:spPr/>
        <p:txBody>
          <a:bodyPr/>
          <a:lstStyle/>
          <a:p>
            <a:endParaRPr lang="en-US"/>
          </a:p>
        </p:txBody>
      </p:sp>
      <p:grpSp>
        <p:nvGrpSpPr>
          <p:cNvPr id="2" name="Group 4"/>
          <p:cNvGrpSpPr>
            <a:grpSpLocks/>
          </p:cNvGrpSpPr>
          <p:nvPr/>
        </p:nvGrpSpPr>
        <p:grpSpPr bwMode="auto">
          <a:xfrm>
            <a:off x="879475" y="765175"/>
            <a:ext cx="7677151" cy="5510213"/>
            <a:chOff x="554" y="482"/>
            <a:chExt cx="4836" cy="3471"/>
          </a:xfrm>
        </p:grpSpPr>
        <p:pic>
          <p:nvPicPr>
            <p:cNvPr id="113669" name="Picture 5"/>
            <p:cNvPicPr>
              <a:picLocks noChangeAspect="1" noChangeArrowheads="1"/>
            </p:cNvPicPr>
            <p:nvPr/>
          </p:nvPicPr>
          <p:blipFill>
            <a:blip r:embed="rId2"/>
            <a:srcRect l="3014" t="3529" r="4230" b="19528"/>
            <a:stretch>
              <a:fillRect/>
            </a:stretch>
          </p:blipFill>
          <p:spPr bwMode="auto">
            <a:xfrm>
              <a:off x="554" y="482"/>
              <a:ext cx="4836" cy="3471"/>
            </a:xfrm>
            <a:prstGeom prst="rect">
              <a:avLst/>
            </a:prstGeom>
            <a:noFill/>
          </p:spPr>
        </p:pic>
        <p:sp>
          <p:nvSpPr>
            <p:cNvPr id="113670" name="Rectangle 6"/>
            <p:cNvSpPr>
              <a:spLocks noChangeArrowheads="1"/>
            </p:cNvSpPr>
            <p:nvPr/>
          </p:nvSpPr>
          <p:spPr bwMode="auto">
            <a:xfrm>
              <a:off x="1320" y="2991"/>
              <a:ext cx="611" cy="330"/>
            </a:xfrm>
            <a:prstGeom prst="rect">
              <a:avLst/>
            </a:prstGeom>
            <a:noFill/>
            <a:ln w="12700">
              <a:noFill/>
              <a:miter lim="800000"/>
              <a:headEnd/>
              <a:tailEnd/>
            </a:ln>
            <a:effectLst/>
          </p:spPr>
          <p:txBody>
            <a:bodyPr wrap="none">
              <a:spAutoFit/>
            </a:bodyPr>
            <a:lstStyle/>
            <a:p>
              <a:pPr algn="l" defTabSz="762000" rtl="0" eaLnBrk="0" hangingPunct="0"/>
              <a:r>
                <a:rPr lang="ar-IQ" sz="2800" b="1" dirty="0" smtClean="0">
                  <a:solidFill>
                    <a:srgbClr val="070707"/>
                  </a:solidFill>
                  <a:latin typeface="Arial" charset="0"/>
                </a:rPr>
                <a:t>العيوب</a:t>
              </a:r>
              <a:endParaRPr lang="en-US" sz="2800" b="1" dirty="0">
                <a:solidFill>
                  <a:srgbClr val="070707"/>
                </a:solidFill>
                <a:latin typeface="Arial" charset="0"/>
              </a:endParaRPr>
            </a:p>
          </p:txBody>
        </p:sp>
        <p:sp>
          <p:nvSpPr>
            <p:cNvPr id="113671" name="Rectangle 7"/>
            <p:cNvSpPr>
              <a:spLocks noChangeArrowheads="1"/>
            </p:cNvSpPr>
            <p:nvPr/>
          </p:nvSpPr>
          <p:spPr bwMode="auto">
            <a:xfrm>
              <a:off x="2747" y="2710"/>
              <a:ext cx="735" cy="756"/>
            </a:xfrm>
            <a:prstGeom prst="rect">
              <a:avLst/>
            </a:prstGeom>
            <a:noFill/>
            <a:ln w="12700">
              <a:noFill/>
              <a:miter lim="800000"/>
              <a:headEnd/>
              <a:tailEnd/>
            </a:ln>
            <a:effectLst/>
          </p:spPr>
          <p:txBody>
            <a:bodyPr>
              <a:spAutoFit/>
            </a:bodyPr>
            <a:lstStyle/>
            <a:p>
              <a:pPr algn="ctr" defTabSz="762000" rtl="0" eaLnBrk="0" hangingPunct="0"/>
              <a:r>
                <a:rPr lang="ar-IQ" sz="2400" b="1" dirty="0" smtClean="0">
                  <a:solidFill>
                    <a:srgbClr val="070707"/>
                  </a:solidFill>
                  <a:latin typeface="Arial" charset="0"/>
                </a:rPr>
                <a:t>ضعف التزام المجهزين</a:t>
              </a:r>
              <a:endParaRPr lang="en-US" sz="2400" b="1" dirty="0">
                <a:solidFill>
                  <a:srgbClr val="070707"/>
                </a:solidFill>
                <a:latin typeface="Arial" charset="0"/>
              </a:endParaRPr>
            </a:p>
          </p:txBody>
        </p:sp>
        <p:sp>
          <p:nvSpPr>
            <p:cNvPr id="113672" name="Rectangle 8"/>
            <p:cNvSpPr>
              <a:spLocks noChangeArrowheads="1"/>
            </p:cNvSpPr>
            <p:nvPr/>
          </p:nvSpPr>
          <p:spPr bwMode="auto">
            <a:xfrm>
              <a:off x="4334" y="2710"/>
              <a:ext cx="686" cy="756"/>
            </a:xfrm>
            <a:prstGeom prst="rect">
              <a:avLst/>
            </a:prstGeom>
            <a:noFill/>
            <a:ln w="12700">
              <a:noFill/>
              <a:miter lim="800000"/>
              <a:headEnd/>
              <a:tailEnd/>
            </a:ln>
            <a:effectLst/>
          </p:spPr>
          <p:txBody>
            <a:bodyPr>
              <a:spAutoFit/>
            </a:bodyPr>
            <a:lstStyle/>
            <a:p>
              <a:pPr algn="ctr" defTabSz="762000" rtl="0" eaLnBrk="0" hangingPunct="0"/>
              <a:r>
                <a:rPr lang="ar-IQ" sz="2400" b="1" dirty="0" smtClean="0">
                  <a:solidFill>
                    <a:srgbClr val="070707"/>
                  </a:solidFill>
                  <a:latin typeface="Arial" charset="0"/>
                </a:rPr>
                <a:t>ضعف كفاءة العاملين</a:t>
              </a:r>
              <a:endParaRPr lang="en-US" sz="2400" b="1" dirty="0">
                <a:solidFill>
                  <a:srgbClr val="070707"/>
                </a:solidFill>
                <a:latin typeface="Arial" charset="0"/>
              </a:endParaRPr>
            </a:p>
          </p:txBody>
        </p:sp>
      </p:gr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solidFill>
            <a:schemeClr val="accent2">
              <a:lumMod val="20000"/>
              <a:lumOff val="80000"/>
            </a:schemeClr>
          </a:solidFill>
        </p:spPr>
        <p:txBody>
          <a:bodyPr>
            <a:normAutofit fontScale="92500" lnSpcReduction="10000"/>
          </a:bodyPr>
          <a:lstStyle/>
          <a:p>
            <a:r>
              <a:rPr lang="ar-IQ" b="1" dirty="0" smtClean="0"/>
              <a:t>حيث يقوم هذا النظام بتشبيه المنظمة بسفينه تسير في بحر.... و الكل ما هو فائض (ضياعات او هدر ) يمثله الماء ....اما الصخور فهي المشكلات التي تعاني منها المنظمة والتي تكون مدفونه في القاع  و يغطيها فائض ( الوقت.. الانتاج.. المواد الاولية... المساحات... الخ)</a:t>
            </a:r>
          </a:p>
          <a:p>
            <a:r>
              <a:rPr lang="ar-IQ" b="1" dirty="0" smtClean="0"/>
              <a:t>و كلما اتجهت المياة باتجاه الانخفاض...  ازداد الاحتمال بان السفينة سوف ترتطم بهذه الصخور</a:t>
            </a:r>
          </a:p>
          <a:p>
            <a:r>
              <a:rPr lang="ar-IQ" b="1" dirty="0" smtClean="0"/>
              <a:t>وهذا ما يجعل من نظام الانتاج الاني نظام لحل المشكلات حيث انه </a:t>
            </a:r>
            <a:r>
              <a:rPr lang="ar-IQ" b="1" dirty="0" err="1" smtClean="0"/>
              <a:t>بازالت</a:t>
            </a:r>
            <a:r>
              <a:rPr lang="ar-IQ" b="1" dirty="0" smtClean="0"/>
              <a:t>  الفائض والهدر سيقوم بالكشف عن تلك المشكلات و تشخيصها و حلها.</a:t>
            </a:r>
            <a:endParaRPr lang="en-US"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822</TotalTime>
  <Words>1417</Words>
  <Application>Microsoft Office PowerPoint</Application>
  <PresentationFormat>On-screen Show (4:3)</PresentationFormat>
  <Paragraphs>126</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Slide 1</vt:lpstr>
      <vt:lpstr>اولا : النشأة و التطور</vt:lpstr>
      <vt:lpstr>Slide 3</vt:lpstr>
      <vt:lpstr>Slide 4</vt:lpstr>
      <vt:lpstr>Slide 5</vt:lpstr>
      <vt:lpstr>Slide 6</vt:lpstr>
      <vt:lpstr>Slide 7</vt:lpstr>
      <vt:lpstr>Determining  </vt:lpstr>
      <vt:lpstr>Slide 9</vt:lpstr>
      <vt:lpstr>Slide 10</vt:lpstr>
      <vt:lpstr>انواع الضياعات في الانتاج</vt:lpstr>
      <vt:lpstr>انواع الضياعات</vt:lpstr>
      <vt:lpstr>اما الفكر الياباني فقد لخصها بثلاثة :</vt:lpstr>
      <vt:lpstr>خصاص نظام الانتاج الآني</vt:lpstr>
      <vt:lpstr>نظام الدفع</vt:lpstr>
      <vt:lpstr>Slide 16</vt:lpstr>
      <vt:lpstr>نظام السحب</vt:lpstr>
      <vt:lpstr>2- الجودة من المصدر </vt:lpstr>
      <vt:lpstr>3- احجام دفعات صغيرة</vt:lpstr>
      <vt:lpstr>4- علاقات الشراكة مع المجهز</vt:lpstr>
      <vt:lpstr>Slide 21</vt:lpstr>
      <vt:lpstr>Slide 22</vt:lpstr>
      <vt:lpstr>Slide 23</vt:lpstr>
      <vt:lpstr>5- الصيانة الانتاجية الشاملة </vt:lpstr>
      <vt:lpstr>6- التحسين المستمر</vt:lpstr>
      <vt:lpstr>Slide 26</vt:lpstr>
      <vt:lpstr>Slide 27</vt:lpstr>
      <vt:lpstr>7- نظام كانبان”KANBAN” </vt:lpstr>
      <vt:lpstr>Slide 29</vt:lpstr>
      <vt:lpstr>7- نظام كانبان”KANBAN” </vt:lpstr>
      <vt:lpstr>7- نظام كانبان”KANBAN” </vt:lpstr>
      <vt:lpstr>مثال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DR.Ahmed Saker</dc:creator>
  <cp:lastModifiedBy>DR.Ahmed Saker</cp:lastModifiedBy>
  <cp:revision>108</cp:revision>
  <dcterms:created xsi:type="dcterms:W3CDTF">2014-04-25T15:58:14Z</dcterms:created>
  <dcterms:modified xsi:type="dcterms:W3CDTF">2014-05-17T16:53:08Z</dcterms:modified>
</cp:coreProperties>
</file>