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316" r:id="rId2"/>
    <p:sldId id="317" r:id="rId3"/>
    <p:sldId id="257" r:id="rId4"/>
    <p:sldId id="276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7" r:id="rId14"/>
    <p:sldId id="268" r:id="rId15"/>
    <p:sldId id="266" r:id="rId16"/>
    <p:sldId id="271" r:id="rId17"/>
    <p:sldId id="272" r:id="rId18"/>
    <p:sldId id="277" r:id="rId19"/>
    <p:sldId id="283" r:id="rId20"/>
    <p:sldId id="284" r:id="rId21"/>
    <p:sldId id="286" r:id="rId22"/>
    <p:sldId id="289" r:id="rId23"/>
    <p:sldId id="290" r:id="rId24"/>
    <p:sldId id="287" r:id="rId25"/>
    <p:sldId id="288" r:id="rId26"/>
    <p:sldId id="279" r:id="rId27"/>
    <p:sldId id="278" r:id="rId28"/>
    <p:sldId id="282" r:id="rId29"/>
    <p:sldId id="280" r:id="rId30"/>
    <p:sldId id="296" r:id="rId31"/>
    <p:sldId id="297" r:id="rId32"/>
    <p:sldId id="291" r:id="rId33"/>
    <p:sldId id="292" r:id="rId34"/>
    <p:sldId id="294" r:id="rId35"/>
    <p:sldId id="303" r:id="rId36"/>
    <p:sldId id="298" r:id="rId37"/>
    <p:sldId id="299" r:id="rId38"/>
    <p:sldId id="304" r:id="rId39"/>
    <p:sldId id="300" r:id="rId40"/>
    <p:sldId id="305" r:id="rId41"/>
    <p:sldId id="308" r:id="rId42"/>
    <p:sldId id="307" r:id="rId43"/>
    <p:sldId id="306" r:id="rId44"/>
    <p:sldId id="310" r:id="rId45"/>
    <p:sldId id="309" r:id="rId46"/>
    <p:sldId id="311" r:id="rId47"/>
    <p:sldId id="312" r:id="rId48"/>
    <p:sldId id="313" r:id="rId49"/>
    <p:sldId id="314" r:id="rId50"/>
    <p:sldId id="315" r:id="rId51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>
        <p:scale>
          <a:sx n="62" d="100"/>
          <a:sy n="62" d="100"/>
        </p:scale>
        <p:origin x="-15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F08128B-DA49-4925-ABC8-27531F05E6C2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IQ"/>
        </a:p>
      </dgm:t>
    </dgm:pt>
    <dgm:pt modelId="{93421C6B-DC71-4A77-9223-DE06E0C723FC}">
      <dgm:prSet phldrT="[Text]" phldr="1" custT="1"/>
      <dgm:spPr>
        <a:solidFill>
          <a:schemeClr val="accent3">
            <a:lumMod val="50000"/>
          </a:schemeClr>
        </a:solidFill>
      </dgm:spPr>
      <dgm:t>
        <a:bodyPr/>
        <a:lstStyle/>
        <a:p>
          <a:pPr rtl="1"/>
          <a:endParaRPr lang="ar-IQ" sz="2000" dirty="0"/>
        </a:p>
      </dgm:t>
    </dgm:pt>
    <dgm:pt modelId="{1AE9F7F5-69D0-45CB-9037-8898DB8C3705}" type="parTrans" cxnId="{019AE681-A78D-4DBD-87A9-31C195829C9F}">
      <dgm:prSet/>
      <dgm:spPr/>
      <dgm:t>
        <a:bodyPr/>
        <a:lstStyle/>
        <a:p>
          <a:pPr rtl="1"/>
          <a:endParaRPr lang="ar-IQ" sz="2000"/>
        </a:p>
      </dgm:t>
    </dgm:pt>
    <dgm:pt modelId="{37831553-B221-4672-B9F5-83B95058B6ED}" type="sibTrans" cxnId="{019AE681-A78D-4DBD-87A9-31C195829C9F}">
      <dgm:prSet/>
      <dgm:spPr/>
      <dgm:t>
        <a:bodyPr/>
        <a:lstStyle/>
        <a:p>
          <a:pPr rtl="1"/>
          <a:endParaRPr lang="ar-IQ" sz="2000"/>
        </a:p>
      </dgm:t>
    </dgm:pt>
    <dgm:pt modelId="{60919AA5-787B-45F8-8200-50F1F1A337B1}">
      <dgm:prSet phldrT="[Text]" custT="1"/>
      <dgm:spPr>
        <a:solidFill>
          <a:srgbClr val="00B050">
            <a:alpha val="90000"/>
          </a:srgbClr>
        </a:solidFill>
      </dgm:spPr>
      <dgm:t>
        <a:bodyPr/>
        <a:lstStyle/>
        <a:p>
          <a:pPr rtl="1"/>
          <a:r>
            <a:rPr lang="ar-IQ" sz="2400" b="1" dirty="0" smtClean="0">
              <a:solidFill>
                <a:schemeClr val="bg1"/>
              </a:solidFill>
            </a:rPr>
            <a:t>ما هي الاجزاء و المكونات المطلوبة للمنتجات المطلوب انتاجها</a:t>
          </a:r>
          <a:endParaRPr lang="ar-IQ" sz="2400" b="1" dirty="0">
            <a:solidFill>
              <a:schemeClr val="bg1"/>
            </a:solidFill>
          </a:endParaRPr>
        </a:p>
      </dgm:t>
    </dgm:pt>
    <dgm:pt modelId="{DDEF5117-C392-4ADE-AE80-1CB9894B2603}" type="parTrans" cxnId="{92CD2327-61E6-49F0-AC2D-1E8CE01AB036}">
      <dgm:prSet/>
      <dgm:spPr/>
      <dgm:t>
        <a:bodyPr/>
        <a:lstStyle/>
        <a:p>
          <a:pPr rtl="1"/>
          <a:endParaRPr lang="ar-IQ" sz="2000"/>
        </a:p>
      </dgm:t>
    </dgm:pt>
    <dgm:pt modelId="{A2E087B1-E16B-474B-97ED-3752F0C2C427}" type="sibTrans" cxnId="{92CD2327-61E6-49F0-AC2D-1E8CE01AB036}">
      <dgm:prSet/>
      <dgm:spPr/>
      <dgm:t>
        <a:bodyPr/>
        <a:lstStyle/>
        <a:p>
          <a:pPr rtl="1"/>
          <a:endParaRPr lang="ar-IQ" sz="2000"/>
        </a:p>
      </dgm:t>
    </dgm:pt>
    <dgm:pt modelId="{DC5C2A2C-03C3-431D-A76D-0D1A44AD481F}">
      <dgm:prSet phldrT="[Text]" custT="1"/>
      <dgm:spPr>
        <a:solidFill>
          <a:srgbClr val="00B050">
            <a:alpha val="90000"/>
          </a:srgbClr>
        </a:solidFill>
      </dgm:spPr>
      <dgm:t>
        <a:bodyPr/>
        <a:lstStyle/>
        <a:p>
          <a:pPr rtl="1"/>
          <a:endParaRPr lang="ar-IQ" sz="2400" b="1" dirty="0">
            <a:solidFill>
              <a:schemeClr val="bg1"/>
            </a:solidFill>
          </a:endParaRPr>
        </a:p>
      </dgm:t>
    </dgm:pt>
    <dgm:pt modelId="{398D9C14-81FB-43E3-AD93-8DAF2034842E}" type="parTrans" cxnId="{D25136CC-C895-47C3-B044-6CA0C935F617}">
      <dgm:prSet/>
      <dgm:spPr/>
      <dgm:t>
        <a:bodyPr/>
        <a:lstStyle/>
        <a:p>
          <a:pPr rtl="1"/>
          <a:endParaRPr lang="ar-IQ" sz="2000"/>
        </a:p>
      </dgm:t>
    </dgm:pt>
    <dgm:pt modelId="{FDF25926-D16B-4533-99E5-1371B3A5D056}" type="sibTrans" cxnId="{D25136CC-C895-47C3-B044-6CA0C935F617}">
      <dgm:prSet/>
      <dgm:spPr/>
      <dgm:t>
        <a:bodyPr/>
        <a:lstStyle/>
        <a:p>
          <a:pPr rtl="1"/>
          <a:endParaRPr lang="ar-IQ" sz="2000"/>
        </a:p>
      </dgm:t>
    </dgm:pt>
    <dgm:pt modelId="{D4EF8F96-5BC9-4F1E-AE2E-528D3FBD03E7}">
      <dgm:prSet phldrT="[Text]" phldr="1" custT="1"/>
      <dgm:spPr>
        <a:solidFill>
          <a:schemeClr val="accent3">
            <a:lumMod val="50000"/>
          </a:schemeClr>
        </a:solidFill>
      </dgm:spPr>
      <dgm:t>
        <a:bodyPr/>
        <a:lstStyle/>
        <a:p>
          <a:pPr rtl="1"/>
          <a:endParaRPr lang="ar-IQ" sz="2000" dirty="0"/>
        </a:p>
      </dgm:t>
    </dgm:pt>
    <dgm:pt modelId="{46CA112D-FE1F-4022-A5F7-51618E98CE18}" type="parTrans" cxnId="{052DC722-7840-46C9-815E-572ABED358CD}">
      <dgm:prSet/>
      <dgm:spPr/>
      <dgm:t>
        <a:bodyPr/>
        <a:lstStyle/>
        <a:p>
          <a:pPr rtl="1"/>
          <a:endParaRPr lang="ar-IQ" sz="2000"/>
        </a:p>
      </dgm:t>
    </dgm:pt>
    <dgm:pt modelId="{0396CC3D-6692-47DB-B4B4-DF0CA4F33FDD}" type="sibTrans" cxnId="{052DC722-7840-46C9-815E-572ABED358CD}">
      <dgm:prSet/>
      <dgm:spPr/>
      <dgm:t>
        <a:bodyPr/>
        <a:lstStyle/>
        <a:p>
          <a:pPr rtl="1"/>
          <a:endParaRPr lang="ar-IQ" sz="2000"/>
        </a:p>
      </dgm:t>
    </dgm:pt>
    <dgm:pt modelId="{10AF67E1-88CE-46DA-828F-4C71F086E00A}">
      <dgm:prSet phldrT="[Text]" custT="1"/>
      <dgm:spPr>
        <a:solidFill>
          <a:srgbClr val="00B050">
            <a:alpha val="90000"/>
          </a:srgbClr>
        </a:solidFill>
      </dgm:spPr>
      <dgm:t>
        <a:bodyPr/>
        <a:lstStyle/>
        <a:p>
          <a:pPr rtl="1"/>
          <a:r>
            <a:rPr lang="ar-IQ" sz="2400" b="1" dirty="0" smtClean="0">
              <a:solidFill>
                <a:schemeClr val="bg1"/>
              </a:solidFill>
            </a:rPr>
            <a:t>ما هي الكميات المطلوب شراؤها او انتاجها من كل جزء او مكون </a:t>
          </a:r>
          <a:endParaRPr lang="ar-IQ" sz="2400" b="1" dirty="0">
            <a:solidFill>
              <a:schemeClr val="bg1"/>
            </a:solidFill>
          </a:endParaRPr>
        </a:p>
      </dgm:t>
    </dgm:pt>
    <dgm:pt modelId="{EA739244-AFAE-4BCF-A7BB-498AC42242F0}" type="parTrans" cxnId="{E80BD121-401B-4621-9549-5F3954DDA590}">
      <dgm:prSet/>
      <dgm:spPr/>
      <dgm:t>
        <a:bodyPr/>
        <a:lstStyle/>
        <a:p>
          <a:pPr rtl="1"/>
          <a:endParaRPr lang="ar-IQ" sz="2000"/>
        </a:p>
      </dgm:t>
    </dgm:pt>
    <dgm:pt modelId="{6D0D9485-487B-490C-829E-8F52FFD035E8}" type="sibTrans" cxnId="{E80BD121-401B-4621-9549-5F3954DDA590}">
      <dgm:prSet/>
      <dgm:spPr/>
      <dgm:t>
        <a:bodyPr/>
        <a:lstStyle/>
        <a:p>
          <a:pPr rtl="1"/>
          <a:endParaRPr lang="ar-IQ" sz="2000"/>
        </a:p>
      </dgm:t>
    </dgm:pt>
    <dgm:pt modelId="{01406EA1-7170-4821-B34B-A7F5CFDC5296}">
      <dgm:prSet phldrT="[Text]" phldr="1" custT="1"/>
      <dgm:spPr>
        <a:solidFill>
          <a:srgbClr val="00B050">
            <a:alpha val="90000"/>
          </a:srgbClr>
        </a:solidFill>
      </dgm:spPr>
      <dgm:t>
        <a:bodyPr/>
        <a:lstStyle/>
        <a:p>
          <a:pPr rtl="1"/>
          <a:endParaRPr lang="ar-IQ" sz="2400" b="1">
            <a:solidFill>
              <a:schemeClr val="bg1"/>
            </a:solidFill>
          </a:endParaRPr>
        </a:p>
      </dgm:t>
    </dgm:pt>
    <dgm:pt modelId="{A6242D29-57BF-49F2-8504-EBD4EF8B9922}" type="parTrans" cxnId="{E8A6F458-CD02-4150-B1FD-8EC012E4341A}">
      <dgm:prSet/>
      <dgm:spPr/>
      <dgm:t>
        <a:bodyPr/>
        <a:lstStyle/>
        <a:p>
          <a:pPr rtl="1"/>
          <a:endParaRPr lang="ar-IQ" sz="2000"/>
        </a:p>
      </dgm:t>
    </dgm:pt>
    <dgm:pt modelId="{1F42B494-3E3E-48AB-9524-139799463D95}" type="sibTrans" cxnId="{E8A6F458-CD02-4150-B1FD-8EC012E4341A}">
      <dgm:prSet/>
      <dgm:spPr/>
      <dgm:t>
        <a:bodyPr/>
        <a:lstStyle/>
        <a:p>
          <a:pPr rtl="1"/>
          <a:endParaRPr lang="ar-IQ" sz="2000"/>
        </a:p>
      </dgm:t>
    </dgm:pt>
    <dgm:pt modelId="{A2A55C12-CC50-4A9A-8179-A54994310DCD}">
      <dgm:prSet phldrT="[Text]" phldr="1" custT="1"/>
      <dgm:spPr>
        <a:solidFill>
          <a:schemeClr val="accent3">
            <a:lumMod val="50000"/>
          </a:schemeClr>
        </a:solidFill>
      </dgm:spPr>
      <dgm:t>
        <a:bodyPr/>
        <a:lstStyle/>
        <a:p>
          <a:pPr rtl="1"/>
          <a:endParaRPr lang="ar-IQ" sz="2000" dirty="0"/>
        </a:p>
      </dgm:t>
    </dgm:pt>
    <dgm:pt modelId="{AA39B515-894C-43FE-AF86-ED9B393370CB}" type="parTrans" cxnId="{EA9D28BC-A8BD-4322-8CE6-EDC895C32DD2}">
      <dgm:prSet/>
      <dgm:spPr/>
      <dgm:t>
        <a:bodyPr/>
        <a:lstStyle/>
        <a:p>
          <a:pPr rtl="1"/>
          <a:endParaRPr lang="ar-IQ" sz="2000"/>
        </a:p>
      </dgm:t>
    </dgm:pt>
    <dgm:pt modelId="{A298CEDE-00E4-4820-B749-DE7BE305AAF2}" type="sibTrans" cxnId="{EA9D28BC-A8BD-4322-8CE6-EDC895C32DD2}">
      <dgm:prSet/>
      <dgm:spPr/>
      <dgm:t>
        <a:bodyPr/>
        <a:lstStyle/>
        <a:p>
          <a:pPr rtl="1"/>
          <a:endParaRPr lang="ar-IQ" sz="2000"/>
        </a:p>
      </dgm:t>
    </dgm:pt>
    <dgm:pt modelId="{8F047019-1DBF-47A2-B3C1-D8E5CA03F650}">
      <dgm:prSet phldrT="[Text]" custT="1"/>
      <dgm:spPr>
        <a:solidFill>
          <a:srgbClr val="00B050">
            <a:alpha val="90000"/>
          </a:srgbClr>
        </a:solidFill>
      </dgm:spPr>
      <dgm:t>
        <a:bodyPr/>
        <a:lstStyle/>
        <a:p>
          <a:pPr rtl="1"/>
          <a:endParaRPr lang="ar-IQ" sz="2800" b="1" dirty="0">
            <a:solidFill>
              <a:schemeClr val="bg1"/>
            </a:solidFill>
          </a:endParaRPr>
        </a:p>
      </dgm:t>
    </dgm:pt>
    <dgm:pt modelId="{AF18D12F-47BD-4D00-A671-AF13DD2B3D6C}" type="parTrans" cxnId="{AD0606C5-B2AF-414F-91E3-7A377B95E868}">
      <dgm:prSet/>
      <dgm:spPr/>
      <dgm:t>
        <a:bodyPr/>
        <a:lstStyle/>
        <a:p>
          <a:pPr rtl="1"/>
          <a:endParaRPr lang="ar-IQ" sz="2000"/>
        </a:p>
      </dgm:t>
    </dgm:pt>
    <dgm:pt modelId="{AF286B94-6E49-493F-9B47-0CA49E1E9B08}" type="sibTrans" cxnId="{AD0606C5-B2AF-414F-91E3-7A377B95E868}">
      <dgm:prSet/>
      <dgm:spPr/>
      <dgm:t>
        <a:bodyPr/>
        <a:lstStyle/>
        <a:p>
          <a:pPr rtl="1"/>
          <a:endParaRPr lang="ar-IQ" sz="2000"/>
        </a:p>
      </dgm:t>
    </dgm:pt>
    <dgm:pt modelId="{08B47DEE-7311-4C19-BBB3-14314E0F8D10}">
      <dgm:prSet phldrT="[Text]" custT="1"/>
      <dgm:spPr>
        <a:solidFill>
          <a:srgbClr val="00B050">
            <a:alpha val="90000"/>
          </a:srgbClr>
        </a:solidFill>
      </dgm:spPr>
      <dgm:t>
        <a:bodyPr/>
        <a:lstStyle/>
        <a:p>
          <a:pPr rtl="1"/>
          <a:r>
            <a:rPr lang="ar-IQ" sz="2800" b="1" dirty="0" smtClean="0">
              <a:solidFill>
                <a:schemeClr val="bg1"/>
              </a:solidFill>
            </a:rPr>
            <a:t>متى يفترض اطلاق طلبيات الشراء او اوامر الانتاج لتلك الاجزاء و المكونات لتكون متوفرة وقت الحاجة اليها</a:t>
          </a:r>
          <a:endParaRPr lang="ar-IQ" sz="2800" b="1" dirty="0">
            <a:solidFill>
              <a:schemeClr val="bg1"/>
            </a:solidFill>
          </a:endParaRPr>
        </a:p>
      </dgm:t>
    </dgm:pt>
    <dgm:pt modelId="{55E9E22C-D82C-41F6-B692-E414E18D5603}" type="parTrans" cxnId="{4C5F034F-568B-49DC-9B0F-3230752CF169}">
      <dgm:prSet/>
      <dgm:spPr/>
      <dgm:t>
        <a:bodyPr/>
        <a:lstStyle/>
        <a:p>
          <a:pPr rtl="1"/>
          <a:endParaRPr lang="ar-IQ" sz="2000"/>
        </a:p>
      </dgm:t>
    </dgm:pt>
    <dgm:pt modelId="{0A82B2D8-6CD0-499A-AEAF-807CED9C049D}" type="sibTrans" cxnId="{4C5F034F-568B-49DC-9B0F-3230752CF169}">
      <dgm:prSet/>
      <dgm:spPr/>
      <dgm:t>
        <a:bodyPr/>
        <a:lstStyle/>
        <a:p>
          <a:pPr rtl="1"/>
          <a:endParaRPr lang="ar-IQ" sz="2000"/>
        </a:p>
      </dgm:t>
    </dgm:pt>
    <dgm:pt modelId="{B9A94310-82B8-42DA-8670-3AF0327BC033}">
      <dgm:prSet phldrT="[Text]" custT="1"/>
      <dgm:spPr>
        <a:solidFill>
          <a:schemeClr val="accent3">
            <a:lumMod val="50000"/>
          </a:schemeClr>
        </a:solidFill>
      </dgm:spPr>
      <dgm:t>
        <a:bodyPr/>
        <a:lstStyle/>
        <a:p>
          <a:pPr rtl="1"/>
          <a:endParaRPr lang="ar-IQ" sz="2000" dirty="0"/>
        </a:p>
      </dgm:t>
    </dgm:pt>
    <dgm:pt modelId="{E4F3654C-CF88-42D7-817E-F79CAC150FC7}" type="parTrans" cxnId="{7B80926D-D7DD-4F28-9DD6-E122FCBC9401}">
      <dgm:prSet/>
      <dgm:spPr/>
      <dgm:t>
        <a:bodyPr/>
        <a:lstStyle/>
        <a:p>
          <a:endParaRPr lang="en-US" sz="2000"/>
        </a:p>
      </dgm:t>
    </dgm:pt>
    <dgm:pt modelId="{E967D85D-FA9C-46B1-AB59-8781AEDC9970}" type="sibTrans" cxnId="{7B80926D-D7DD-4F28-9DD6-E122FCBC9401}">
      <dgm:prSet/>
      <dgm:spPr/>
      <dgm:t>
        <a:bodyPr/>
        <a:lstStyle/>
        <a:p>
          <a:endParaRPr lang="en-US" sz="2000"/>
        </a:p>
      </dgm:t>
    </dgm:pt>
    <dgm:pt modelId="{37BAC9A8-B63C-4F21-AFC0-21219B784CC4}">
      <dgm:prSet custT="1"/>
      <dgm:spPr>
        <a:solidFill>
          <a:srgbClr val="00B050">
            <a:alpha val="90000"/>
          </a:srgbClr>
        </a:solidFill>
      </dgm:spPr>
      <dgm:t>
        <a:bodyPr/>
        <a:lstStyle/>
        <a:p>
          <a:pPr rtl="1"/>
          <a:r>
            <a:rPr lang="ar-IQ" sz="2800" b="1" dirty="0" smtClean="0">
              <a:solidFill>
                <a:schemeClr val="bg1"/>
              </a:solidFill>
            </a:rPr>
            <a:t>متى تكون هناك حاجة لكل جزء اومكون</a:t>
          </a:r>
          <a:endParaRPr lang="ar-IQ" sz="2800" b="1" dirty="0">
            <a:solidFill>
              <a:schemeClr val="bg1"/>
            </a:solidFill>
          </a:endParaRPr>
        </a:p>
      </dgm:t>
    </dgm:pt>
    <dgm:pt modelId="{73C277A4-1F41-4F6F-8FA4-5C270DE17E9F}" type="parTrans" cxnId="{A20BEA9A-338C-4E06-A1F3-F1BEFB900B89}">
      <dgm:prSet/>
      <dgm:spPr/>
      <dgm:t>
        <a:bodyPr/>
        <a:lstStyle/>
        <a:p>
          <a:endParaRPr lang="en-US" sz="2000"/>
        </a:p>
      </dgm:t>
    </dgm:pt>
    <dgm:pt modelId="{26F23F45-BACB-4163-9CEF-76E4992195E3}" type="sibTrans" cxnId="{A20BEA9A-338C-4E06-A1F3-F1BEFB900B89}">
      <dgm:prSet/>
      <dgm:spPr/>
      <dgm:t>
        <a:bodyPr/>
        <a:lstStyle/>
        <a:p>
          <a:endParaRPr lang="en-US" sz="2000"/>
        </a:p>
      </dgm:t>
    </dgm:pt>
    <dgm:pt modelId="{D45F1916-9143-48D7-8A4C-71FCF8486EB2}" type="pres">
      <dgm:prSet presAssocID="{5F08128B-DA49-4925-ABC8-27531F05E6C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ar-IQ"/>
        </a:p>
      </dgm:t>
    </dgm:pt>
    <dgm:pt modelId="{64C47B52-AA04-411B-B9D9-C6271234D9A6}" type="pres">
      <dgm:prSet presAssocID="{93421C6B-DC71-4A77-9223-DE06E0C723FC}" presName="composite" presStyleCnt="0"/>
      <dgm:spPr/>
    </dgm:pt>
    <dgm:pt modelId="{169CB7BF-FB56-4484-8699-4B5AD517AB5A}" type="pres">
      <dgm:prSet presAssocID="{93421C6B-DC71-4A77-9223-DE06E0C723FC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IQ"/>
        </a:p>
      </dgm:t>
    </dgm:pt>
    <dgm:pt modelId="{81061E1D-AADF-40A2-AAAA-E22AAD83DD0D}" type="pres">
      <dgm:prSet presAssocID="{93421C6B-DC71-4A77-9223-DE06E0C723FC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IQ"/>
        </a:p>
      </dgm:t>
    </dgm:pt>
    <dgm:pt modelId="{C3218216-8B08-45FC-879F-2C12816F2D5A}" type="pres">
      <dgm:prSet presAssocID="{37831553-B221-4672-B9F5-83B95058B6ED}" presName="sp" presStyleCnt="0"/>
      <dgm:spPr/>
    </dgm:pt>
    <dgm:pt modelId="{EDC664DC-A626-4EC9-B2DC-212C9A3897B9}" type="pres">
      <dgm:prSet presAssocID="{D4EF8F96-5BC9-4F1E-AE2E-528D3FBD03E7}" presName="composite" presStyleCnt="0"/>
      <dgm:spPr/>
    </dgm:pt>
    <dgm:pt modelId="{E4452048-DBFD-4670-B32E-CE3FAFE7FEB9}" type="pres">
      <dgm:prSet presAssocID="{D4EF8F96-5BC9-4F1E-AE2E-528D3FBD03E7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IQ"/>
        </a:p>
      </dgm:t>
    </dgm:pt>
    <dgm:pt modelId="{F205E7E6-D361-4A5F-817B-8F2C50808739}" type="pres">
      <dgm:prSet presAssocID="{D4EF8F96-5BC9-4F1E-AE2E-528D3FBD03E7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IQ"/>
        </a:p>
      </dgm:t>
    </dgm:pt>
    <dgm:pt modelId="{A9BB470E-1CB1-44DB-BDF3-6BF7E3B419E3}" type="pres">
      <dgm:prSet presAssocID="{0396CC3D-6692-47DB-B4B4-DF0CA4F33FDD}" presName="sp" presStyleCnt="0"/>
      <dgm:spPr/>
    </dgm:pt>
    <dgm:pt modelId="{9D78584B-FB2F-4D48-B5C5-DB31A0C12041}" type="pres">
      <dgm:prSet presAssocID="{A2A55C12-CC50-4A9A-8179-A54994310DCD}" presName="composite" presStyleCnt="0"/>
      <dgm:spPr/>
    </dgm:pt>
    <dgm:pt modelId="{D456BC14-B951-43C6-9ECF-9255D12419C7}" type="pres">
      <dgm:prSet presAssocID="{A2A55C12-CC50-4A9A-8179-A54994310DCD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IQ"/>
        </a:p>
      </dgm:t>
    </dgm:pt>
    <dgm:pt modelId="{456969C7-C50E-4F70-851F-B8140BF25CA1}" type="pres">
      <dgm:prSet presAssocID="{A2A55C12-CC50-4A9A-8179-A54994310DCD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IQ"/>
        </a:p>
      </dgm:t>
    </dgm:pt>
    <dgm:pt modelId="{CF69880B-4BF3-419B-82E8-6B2FE61365EC}" type="pres">
      <dgm:prSet presAssocID="{A298CEDE-00E4-4820-B749-DE7BE305AAF2}" presName="sp" presStyleCnt="0"/>
      <dgm:spPr/>
    </dgm:pt>
    <dgm:pt modelId="{25B37CF4-0ED9-43A6-9CBE-B7E562D80622}" type="pres">
      <dgm:prSet presAssocID="{B9A94310-82B8-42DA-8670-3AF0327BC033}" presName="composite" presStyleCnt="0"/>
      <dgm:spPr/>
    </dgm:pt>
    <dgm:pt modelId="{17A5673E-AD57-4BDD-BF0A-51325EEF6732}" type="pres">
      <dgm:prSet presAssocID="{B9A94310-82B8-42DA-8670-3AF0327BC033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IQ"/>
        </a:p>
      </dgm:t>
    </dgm:pt>
    <dgm:pt modelId="{CF6009A8-DF07-4435-8711-66C6C52DAE46}" type="pres">
      <dgm:prSet presAssocID="{B9A94310-82B8-42DA-8670-3AF0327BC033}" presName="descendantText" presStyleLbl="alignAcc1" presStyleIdx="3" presStyleCnt="4" custScaleX="102274" custScaleY="170233">
        <dgm:presLayoutVars>
          <dgm:bulletEnabled val="1"/>
        </dgm:presLayoutVars>
      </dgm:prSet>
      <dgm:spPr/>
      <dgm:t>
        <a:bodyPr/>
        <a:lstStyle/>
        <a:p>
          <a:pPr rtl="1"/>
          <a:endParaRPr lang="ar-IQ"/>
        </a:p>
      </dgm:t>
    </dgm:pt>
  </dgm:ptLst>
  <dgm:cxnLst>
    <dgm:cxn modelId="{4C5F034F-568B-49DC-9B0F-3230752CF169}" srcId="{B9A94310-82B8-42DA-8670-3AF0327BC033}" destId="{08B47DEE-7311-4C19-BBB3-14314E0F8D10}" srcOrd="1" destOrd="0" parTransId="{55E9E22C-D82C-41F6-B692-E414E18D5603}" sibTransId="{0A82B2D8-6CD0-499A-AEAF-807CED9C049D}"/>
    <dgm:cxn modelId="{052DC722-7840-46C9-815E-572ABED358CD}" srcId="{5F08128B-DA49-4925-ABC8-27531F05E6C2}" destId="{D4EF8F96-5BC9-4F1E-AE2E-528D3FBD03E7}" srcOrd="1" destOrd="0" parTransId="{46CA112D-FE1F-4022-A5F7-51618E98CE18}" sibTransId="{0396CC3D-6692-47DB-B4B4-DF0CA4F33FDD}"/>
    <dgm:cxn modelId="{E8A6F458-CD02-4150-B1FD-8EC012E4341A}" srcId="{D4EF8F96-5BC9-4F1E-AE2E-528D3FBD03E7}" destId="{01406EA1-7170-4821-B34B-A7F5CFDC5296}" srcOrd="1" destOrd="0" parTransId="{A6242D29-57BF-49F2-8504-EBD4EF8B9922}" sibTransId="{1F42B494-3E3E-48AB-9524-139799463D95}"/>
    <dgm:cxn modelId="{E80BD121-401B-4621-9549-5F3954DDA590}" srcId="{D4EF8F96-5BC9-4F1E-AE2E-528D3FBD03E7}" destId="{10AF67E1-88CE-46DA-828F-4C71F086E00A}" srcOrd="0" destOrd="0" parTransId="{EA739244-AFAE-4BCF-A7BB-498AC42242F0}" sibTransId="{6D0D9485-487B-490C-829E-8F52FFD035E8}"/>
    <dgm:cxn modelId="{EE4B3B00-1673-4CC6-B9A8-84BE762D1D85}" type="presOf" srcId="{10AF67E1-88CE-46DA-828F-4C71F086E00A}" destId="{F205E7E6-D361-4A5F-817B-8F2C50808739}" srcOrd="0" destOrd="0" presId="urn:microsoft.com/office/officeart/2005/8/layout/chevron2"/>
    <dgm:cxn modelId="{019AE681-A78D-4DBD-87A9-31C195829C9F}" srcId="{5F08128B-DA49-4925-ABC8-27531F05E6C2}" destId="{93421C6B-DC71-4A77-9223-DE06E0C723FC}" srcOrd="0" destOrd="0" parTransId="{1AE9F7F5-69D0-45CB-9037-8898DB8C3705}" sibTransId="{37831553-B221-4672-B9F5-83B95058B6ED}"/>
    <dgm:cxn modelId="{C811998F-A9E1-4E2A-8185-3B4A2F421B7E}" type="presOf" srcId="{D4EF8F96-5BC9-4F1E-AE2E-528D3FBD03E7}" destId="{E4452048-DBFD-4670-B32E-CE3FAFE7FEB9}" srcOrd="0" destOrd="0" presId="urn:microsoft.com/office/officeart/2005/8/layout/chevron2"/>
    <dgm:cxn modelId="{E25198B9-DB4B-43F4-A252-61C3C6A03CFD}" type="presOf" srcId="{37BAC9A8-B63C-4F21-AFC0-21219B784CC4}" destId="{456969C7-C50E-4F70-851F-B8140BF25CA1}" srcOrd="0" destOrd="0" presId="urn:microsoft.com/office/officeart/2005/8/layout/chevron2"/>
    <dgm:cxn modelId="{2A377D38-2CA7-477C-8D1A-C0F2E326C7C8}" type="presOf" srcId="{93421C6B-DC71-4A77-9223-DE06E0C723FC}" destId="{169CB7BF-FB56-4484-8699-4B5AD517AB5A}" srcOrd="0" destOrd="0" presId="urn:microsoft.com/office/officeart/2005/8/layout/chevron2"/>
    <dgm:cxn modelId="{AD0606C5-B2AF-414F-91E3-7A377B95E868}" srcId="{B9A94310-82B8-42DA-8670-3AF0327BC033}" destId="{8F047019-1DBF-47A2-B3C1-D8E5CA03F650}" srcOrd="0" destOrd="0" parTransId="{AF18D12F-47BD-4D00-A671-AF13DD2B3D6C}" sibTransId="{AF286B94-6E49-493F-9B47-0CA49E1E9B08}"/>
    <dgm:cxn modelId="{7B80926D-D7DD-4F28-9DD6-E122FCBC9401}" srcId="{5F08128B-DA49-4925-ABC8-27531F05E6C2}" destId="{B9A94310-82B8-42DA-8670-3AF0327BC033}" srcOrd="3" destOrd="0" parTransId="{E4F3654C-CF88-42D7-817E-F79CAC150FC7}" sibTransId="{E967D85D-FA9C-46B1-AB59-8781AEDC9970}"/>
    <dgm:cxn modelId="{92CD2327-61E6-49F0-AC2D-1E8CE01AB036}" srcId="{93421C6B-DC71-4A77-9223-DE06E0C723FC}" destId="{60919AA5-787B-45F8-8200-50F1F1A337B1}" srcOrd="0" destOrd="0" parTransId="{DDEF5117-C392-4ADE-AE80-1CB9894B2603}" sibTransId="{A2E087B1-E16B-474B-97ED-3752F0C2C427}"/>
    <dgm:cxn modelId="{7E232950-664B-4B90-B080-8A64DBBD16DE}" type="presOf" srcId="{60919AA5-787B-45F8-8200-50F1F1A337B1}" destId="{81061E1D-AADF-40A2-AAAA-E22AAD83DD0D}" srcOrd="0" destOrd="0" presId="urn:microsoft.com/office/officeart/2005/8/layout/chevron2"/>
    <dgm:cxn modelId="{AA933D99-D6CB-47E4-A827-49E2E3ED5901}" type="presOf" srcId="{01406EA1-7170-4821-B34B-A7F5CFDC5296}" destId="{F205E7E6-D361-4A5F-817B-8F2C50808739}" srcOrd="0" destOrd="1" presId="urn:microsoft.com/office/officeart/2005/8/layout/chevron2"/>
    <dgm:cxn modelId="{630C4FDC-A287-4C2C-858C-19B590A50B80}" type="presOf" srcId="{08B47DEE-7311-4C19-BBB3-14314E0F8D10}" destId="{CF6009A8-DF07-4435-8711-66C6C52DAE46}" srcOrd="0" destOrd="1" presId="urn:microsoft.com/office/officeart/2005/8/layout/chevron2"/>
    <dgm:cxn modelId="{03B80DDF-FA75-4E1A-84DC-BAD5F9C5AA0B}" type="presOf" srcId="{5F08128B-DA49-4925-ABC8-27531F05E6C2}" destId="{D45F1916-9143-48D7-8A4C-71FCF8486EB2}" srcOrd="0" destOrd="0" presId="urn:microsoft.com/office/officeart/2005/8/layout/chevron2"/>
    <dgm:cxn modelId="{EA9D28BC-A8BD-4322-8CE6-EDC895C32DD2}" srcId="{5F08128B-DA49-4925-ABC8-27531F05E6C2}" destId="{A2A55C12-CC50-4A9A-8179-A54994310DCD}" srcOrd="2" destOrd="0" parTransId="{AA39B515-894C-43FE-AF86-ED9B393370CB}" sibTransId="{A298CEDE-00E4-4820-B749-DE7BE305AAF2}"/>
    <dgm:cxn modelId="{6821B5DD-E393-4EA6-B3A5-0C3D60FF7019}" type="presOf" srcId="{DC5C2A2C-03C3-431D-A76D-0D1A44AD481F}" destId="{81061E1D-AADF-40A2-AAAA-E22AAD83DD0D}" srcOrd="0" destOrd="1" presId="urn:microsoft.com/office/officeart/2005/8/layout/chevron2"/>
    <dgm:cxn modelId="{D25136CC-C895-47C3-B044-6CA0C935F617}" srcId="{93421C6B-DC71-4A77-9223-DE06E0C723FC}" destId="{DC5C2A2C-03C3-431D-A76D-0D1A44AD481F}" srcOrd="1" destOrd="0" parTransId="{398D9C14-81FB-43E3-AD93-8DAF2034842E}" sibTransId="{FDF25926-D16B-4533-99E5-1371B3A5D056}"/>
    <dgm:cxn modelId="{25BDD536-C0B4-4278-897B-D54A6DB21219}" type="presOf" srcId="{8F047019-1DBF-47A2-B3C1-D8E5CA03F650}" destId="{CF6009A8-DF07-4435-8711-66C6C52DAE46}" srcOrd="0" destOrd="0" presId="urn:microsoft.com/office/officeart/2005/8/layout/chevron2"/>
    <dgm:cxn modelId="{A56D29B6-7D40-4C75-8A33-6C2C8ECA2153}" type="presOf" srcId="{B9A94310-82B8-42DA-8670-3AF0327BC033}" destId="{17A5673E-AD57-4BDD-BF0A-51325EEF6732}" srcOrd="0" destOrd="0" presId="urn:microsoft.com/office/officeart/2005/8/layout/chevron2"/>
    <dgm:cxn modelId="{4F7CB187-D7CE-4472-B5B1-5BB31B646F69}" type="presOf" srcId="{A2A55C12-CC50-4A9A-8179-A54994310DCD}" destId="{D456BC14-B951-43C6-9ECF-9255D12419C7}" srcOrd="0" destOrd="0" presId="urn:microsoft.com/office/officeart/2005/8/layout/chevron2"/>
    <dgm:cxn modelId="{A20BEA9A-338C-4E06-A1F3-F1BEFB900B89}" srcId="{A2A55C12-CC50-4A9A-8179-A54994310DCD}" destId="{37BAC9A8-B63C-4F21-AFC0-21219B784CC4}" srcOrd="0" destOrd="0" parTransId="{73C277A4-1F41-4F6F-8FA4-5C270DE17E9F}" sibTransId="{26F23F45-BACB-4163-9CEF-76E4992195E3}"/>
    <dgm:cxn modelId="{49339E1D-6B48-466F-951E-308BA3970A7A}" type="presParOf" srcId="{D45F1916-9143-48D7-8A4C-71FCF8486EB2}" destId="{64C47B52-AA04-411B-B9D9-C6271234D9A6}" srcOrd="0" destOrd="0" presId="urn:microsoft.com/office/officeart/2005/8/layout/chevron2"/>
    <dgm:cxn modelId="{D0DFBE64-F4FE-4A11-ABDA-758936C63C14}" type="presParOf" srcId="{64C47B52-AA04-411B-B9D9-C6271234D9A6}" destId="{169CB7BF-FB56-4484-8699-4B5AD517AB5A}" srcOrd="0" destOrd="0" presId="urn:microsoft.com/office/officeart/2005/8/layout/chevron2"/>
    <dgm:cxn modelId="{238A5B77-EC73-4362-8B40-3D5C0ACF00A3}" type="presParOf" srcId="{64C47B52-AA04-411B-B9D9-C6271234D9A6}" destId="{81061E1D-AADF-40A2-AAAA-E22AAD83DD0D}" srcOrd="1" destOrd="0" presId="urn:microsoft.com/office/officeart/2005/8/layout/chevron2"/>
    <dgm:cxn modelId="{0B92D9BC-7303-4546-BD13-95F81C317E97}" type="presParOf" srcId="{D45F1916-9143-48D7-8A4C-71FCF8486EB2}" destId="{C3218216-8B08-45FC-879F-2C12816F2D5A}" srcOrd="1" destOrd="0" presId="urn:microsoft.com/office/officeart/2005/8/layout/chevron2"/>
    <dgm:cxn modelId="{89300C08-23EC-49D2-99A7-76E01C26C8BD}" type="presParOf" srcId="{D45F1916-9143-48D7-8A4C-71FCF8486EB2}" destId="{EDC664DC-A626-4EC9-B2DC-212C9A3897B9}" srcOrd="2" destOrd="0" presId="urn:microsoft.com/office/officeart/2005/8/layout/chevron2"/>
    <dgm:cxn modelId="{854D712F-B0D2-479C-B04B-2458D2803DDA}" type="presParOf" srcId="{EDC664DC-A626-4EC9-B2DC-212C9A3897B9}" destId="{E4452048-DBFD-4670-B32E-CE3FAFE7FEB9}" srcOrd="0" destOrd="0" presId="urn:microsoft.com/office/officeart/2005/8/layout/chevron2"/>
    <dgm:cxn modelId="{09A6A57E-128D-492D-A1CB-76E421BFD0CC}" type="presParOf" srcId="{EDC664DC-A626-4EC9-B2DC-212C9A3897B9}" destId="{F205E7E6-D361-4A5F-817B-8F2C50808739}" srcOrd="1" destOrd="0" presId="urn:microsoft.com/office/officeart/2005/8/layout/chevron2"/>
    <dgm:cxn modelId="{1655ED30-2ECC-4AB4-8CD4-7A301213A83D}" type="presParOf" srcId="{D45F1916-9143-48D7-8A4C-71FCF8486EB2}" destId="{A9BB470E-1CB1-44DB-BDF3-6BF7E3B419E3}" srcOrd="3" destOrd="0" presId="urn:microsoft.com/office/officeart/2005/8/layout/chevron2"/>
    <dgm:cxn modelId="{9C1F749C-7082-4927-AB96-A3E7DD1E0E3E}" type="presParOf" srcId="{D45F1916-9143-48D7-8A4C-71FCF8486EB2}" destId="{9D78584B-FB2F-4D48-B5C5-DB31A0C12041}" srcOrd="4" destOrd="0" presId="urn:microsoft.com/office/officeart/2005/8/layout/chevron2"/>
    <dgm:cxn modelId="{70270A99-FFC6-4AC6-BBD8-F10CB9240ABA}" type="presParOf" srcId="{9D78584B-FB2F-4D48-B5C5-DB31A0C12041}" destId="{D456BC14-B951-43C6-9ECF-9255D12419C7}" srcOrd="0" destOrd="0" presId="urn:microsoft.com/office/officeart/2005/8/layout/chevron2"/>
    <dgm:cxn modelId="{205D1C5C-E5E7-49ED-9F6C-D19A6458D2AE}" type="presParOf" srcId="{9D78584B-FB2F-4D48-B5C5-DB31A0C12041}" destId="{456969C7-C50E-4F70-851F-B8140BF25CA1}" srcOrd="1" destOrd="0" presId="urn:microsoft.com/office/officeart/2005/8/layout/chevron2"/>
    <dgm:cxn modelId="{1AA99E16-AEEA-40E8-B4CA-16F8577F6DF6}" type="presParOf" srcId="{D45F1916-9143-48D7-8A4C-71FCF8486EB2}" destId="{CF69880B-4BF3-419B-82E8-6B2FE61365EC}" srcOrd="5" destOrd="0" presId="urn:microsoft.com/office/officeart/2005/8/layout/chevron2"/>
    <dgm:cxn modelId="{FC4F060A-F2C1-46A1-9112-245F0AA34C93}" type="presParOf" srcId="{D45F1916-9143-48D7-8A4C-71FCF8486EB2}" destId="{25B37CF4-0ED9-43A6-9CBE-B7E562D80622}" srcOrd="6" destOrd="0" presId="urn:microsoft.com/office/officeart/2005/8/layout/chevron2"/>
    <dgm:cxn modelId="{8DB240F2-CC56-465A-8806-4C3C57F46DF6}" type="presParOf" srcId="{25B37CF4-0ED9-43A6-9CBE-B7E562D80622}" destId="{17A5673E-AD57-4BDD-BF0A-51325EEF6732}" srcOrd="0" destOrd="0" presId="urn:microsoft.com/office/officeart/2005/8/layout/chevron2"/>
    <dgm:cxn modelId="{6855160E-9626-4DA3-96E8-2D111C1D35AC}" type="presParOf" srcId="{25B37CF4-0ED9-43A6-9CBE-B7E562D80622}" destId="{CF6009A8-DF07-4435-8711-66C6C52DAE46}" srcOrd="1" destOrd="0" presId="urn:microsoft.com/office/officeart/2005/8/layout/chevron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4733B2B-06ED-43CF-AC70-D81B70B8F733}" type="doc">
      <dgm:prSet loTypeId="urn:microsoft.com/office/officeart/2005/8/layout/vList4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IQ"/>
        </a:p>
      </dgm:t>
    </dgm:pt>
    <dgm:pt modelId="{370BFA92-406A-4891-A862-A0ADFF578BA0}">
      <dgm:prSet phldrT="[Text]" custT="1"/>
      <dgm:spPr>
        <a:solidFill>
          <a:schemeClr val="tx2">
            <a:lumMod val="75000"/>
          </a:schemeClr>
        </a:solidFill>
      </dgm:spPr>
      <dgm:t>
        <a:bodyPr/>
        <a:lstStyle/>
        <a:p>
          <a:pPr rtl="1"/>
          <a:r>
            <a:rPr lang="ar-IQ" sz="2800" b="1" dirty="0" smtClean="0"/>
            <a:t>1- جدول الانتاج الرئيسي</a:t>
          </a:r>
          <a:endParaRPr lang="ar-IQ" sz="2800" b="1" dirty="0"/>
        </a:p>
      </dgm:t>
    </dgm:pt>
    <dgm:pt modelId="{F590A811-EA76-4121-8026-F4AB2C456B75}" type="parTrans" cxnId="{5B084941-08DD-42C1-9E93-B0646E531727}">
      <dgm:prSet/>
      <dgm:spPr/>
      <dgm:t>
        <a:bodyPr/>
        <a:lstStyle/>
        <a:p>
          <a:pPr rtl="1"/>
          <a:endParaRPr lang="ar-IQ"/>
        </a:p>
      </dgm:t>
    </dgm:pt>
    <dgm:pt modelId="{BC038126-9BE6-45C7-B56F-C57BF3128A5A}" type="sibTrans" cxnId="{5B084941-08DD-42C1-9E93-B0646E531727}">
      <dgm:prSet/>
      <dgm:spPr/>
      <dgm:t>
        <a:bodyPr/>
        <a:lstStyle/>
        <a:p>
          <a:pPr rtl="1"/>
          <a:endParaRPr lang="ar-IQ"/>
        </a:p>
      </dgm:t>
    </dgm:pt>
    <dgm:pt modelId="{473AA065-B587-43EA-B4FF-2CDA579A3194}">
      <dgm:prSet phldrT="[Text]" custT="1"/>
      <dgm:spPr>
        <a:solidFill>
          <a:schemeClr val="tx2">
            <a:lumMod val="75000"/>
          </a:schemeClr>
        </a:solidFill>
      </dgm:spPr>
      <dgm:t>
        <a:bodyPr/>
        <a:lstStyle/>
        <a:p>
          <a:pPr rtl="1"/>
          <a:r>
            <a:rPr lang="ar-IQ" sz="2400" b="1" dirty="0" smtClean="0"/>
            <a:t>4- أوقات الانتظار( التجهيز ) لكل مكون</a:t>
          </a:r>
          <a:endParaRPr lang="ar-IQ" sz="1600" b="1" dirty="0"/>
        </a:p>
      </dgm:t>
    </dgm:pt>
    <dgm:pt modelId="{0C3FDBBB-A886-4ED9-B820-6FEF4AB0B9E8}" type="parTrans" cxnId="{BCE72C96-B344-4D54-AADA-023204D7DA1F}">
      <dgm:prSet/>
      <dgm:spPr/>
      <dgm:t>
        <a:bodyPr/>
        <a:lstStyle/>
        <a:p>
          <a:pPr rtl="1"/>
          <a:endParaRPr lang="ar-IQ"/>
        </a:p>
      </dgm:t>
    </dgm:pt>
    <dgm:pt modelId="{5D67F100-62C5-4EFE-89F8-5F05501F4071}" type="sibTrans" cxnId="{BCE72C96-B344-4D54-AADA-023204D7DA1F}">
      <dgm:prSet/>
      <dgm:spPr/>
      <dgm:t>
        <a:bodyPr/>
        <a:lstStyle/>
        <a:p>
          <a:pPr rtl="1"/>
          <a:endParaRPr lang="ar-IQ"/>
        </a:p>
      </dgm:t>
    </dgm:pt>
    <dgm:pt modelId="{C171658C-0846-4FAF-86AE-8A8B96643489}">
      <dgm:prSet phldrT="[Text]"/>
      <dgm:spPr>
        <a:solidFill>
          <a:schemeClr val="tx2">
            <a:lumMod val="75000"/>
          </a:schemeClr>
        </a:solidFill>
      </dgm:spPr>
      <dgm:t>
        <a:bodyPr/>
        <a:lstStyle/>
        <a:p>
          <a:pPr rtl="1"/>
          <a:r>
            <a:rPr lang="ar-IQ" b="1" dirty="0" smtClean="0"/>
            <a:t>5- المستوى او مرحلة الانتاج التي يتم فيها الحاجة الى كل مكون</a:t>
          </a:r>
          <a:endParaRPr lang="ar-IQ" b="1" dirty="0"/>
        </a:p>
      </dgm:t>
    </dgm:pt>
    <dgm:pt modelId="{BC3E4173-00F7-489E-8EFC-662E1873227C}" type="parTrans" cxnId="{09DA11BF-E076-4EEE-A9EF-4A65ECBC7006}">
      <dgm:prSet/>
      <dgm:spPr/>
      <dgm:t>
        <a:bodyPr/>
        <a:lstStyle/>
        <a:p>
          <a:pPr rtl="1"/>
          <a:endParaRPr lang="ar-IQ"/>
        </a:p>
      </dgm:t>
    </dgm:pt>
    <dgm:pt modelId="{EB2708B1-3B0F-49F8-B783-429E05C00111}" type="sibTrans" cxnId="{09DA11BF-E076-4EEE-A9EF-4A65ECBC7006}">
      <dgm:prSet/>
      <dgm:spPr/>
      <dgm:t>
        <a:bodyPr/>
        <a:lstStyle/>
        <a:p>
          <a:pPr rtl="1"/>
          <a:endParaRPr lang="ar-IQ"/>
        </a:p>
      </dgm:t>
    </dgm:pt>
    <dgm:pt modelId="{D993462E-A8FF-45A6-A776-3311341FB07C}">
      <dgm:prSet phldrT="[Text]" custT="1"/>
      <dgm:spPr>
        <a:solidFill>
          <a:schemeClr val="tx2">
            <a:lumMod val="75000"/>
          </a:schemeClr>
        </a:solidFill>
      </dgm:spPr>
      <dgm:t>
        <a:bodyPr/>
        <a:lstStyle/>
        <a:p>
          <a:pPr rtl="1"/>
          <a:r>
            <a:rPr lang="ar-IQ" sz="2800" b="1" dirty="0" smtClean="0"/>
            <a:t>2- التركيبة الفنية للمنتوج</a:t>
          </a:r>
          <a:endParaRPr lang="ar-IQ" sz="2800" b="1" dirty="0"/>
        </a:p>
      </dgm:t>
    </dgm:pt>
    <dgm:pt modelId="{9A6162B7-3B0E-4107-9453-2BF1C9F3B7AE}" type="parTrans" cxnId="{A24D7B14-94AD-458A-BC6A-240064585934}">
      <dgm:prSet/>
      <dgm:spPr/>
      <dgm:t>
        <a:bodyPr/>
        <a:lstStyle/>
        <a:p>
          <a:endParaRPr lang="en-US"/>
        </a:p>
      </dgm:t>
    </dgm:pt>
    <dgm:pt modelId="{76AAC3DC-3225-4CC1-B9E2-701E683230A0}" type="sibTrans" cxnId="{A24D7B14-94AD-458A-BC6A-240064585934}">
      <dgm:prSet/>
      <dgm:spPr/>
      <dgm:t>
        <a:bodyPr/>
        <a:lstStyle/>
        <a:p>
          <a:endParaRPr lang="en-US"/>
        </a:p>
      </dgm:t>
    </dgm:pt>
    <dgm:pt modelId="{6F9EE606-5477-4857-9E84-37DAE86ECBB3}">
      <dgm:prSet custT="1"/>
      <dgm:spPr>
        <a:solidFill>
          <a:schemeClr val="tx2">
            <a:lumMod val="75000"/>
          </a:schemeClr>
        </a:solidFill>
      </dgm:spPr>
      <dgm:t>
        <a:bodyPr/>
        <a:lstStyle/>
        <a:p>
          <a:pPr rtl="1"/>
          <a:r>
            <a:rPr lang="ar-IQ" sz="2800" b="1" dirty="0" smtClean="0"/>
            <a:t>3- سجلات دقيقة بالمخزون من المنتجات النهائية و مكوناتها</a:t>
          </a:r>
          <a:endParaRPr lang="ar-IQ" sz="2800" b="1" dirty="0"/>
        </a:p>
      </dgm:t>
    </dgm:pt>
    <dgm:pt modelId="{0A4EDCAF-9179-4E19-88FF-E24EC06E1073}" type="parTrans" cxnId="{E2153377-3A9C-4741-A757-6D386099DFFA}">
      <dgm:prSet/>
      <dgm:spPr/>
      <dgm:t>
        <a:bodyPr/>
        <a:lstStyle/>
        <a:p>
          <a:pPr rtl="1"/>
          <a:endParaRPr lang="ar-IQ"/>
        </a:p>
      </dgm:t>
    </dgm:pt>
    <dgm:pt modelId="{9E30364C-45E7-4A45-969A-4B98CA7A5387}" type="sibTrans" cxnId="{E2153377-3A9C-4741-A757-6D386099DFFA}">
      <dgm:prSet/>
      <dgm:spPr/>
      <dgm:t>
        <a:bodyPr/>
        <a:lstStyle/>
        <a:p>
          <a:pPr rtl="1"/>
          <a:endParaRPr lang="ar-IQ"/>
        </a:p>
      </dgm:t>
    </dgm:pt>
    <dgm:pt modelId="{29E3B750-CE31-40B7-BB66-A29EF2CE1273}" type="pres">
      <dgm:prSet presAssocID="{14733B2B-06ED-43CF-AC70-D81B70B8F733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pPr rtl="1"/>
          <a:endParaRPr lang="ar-IQ"/>
        </a:p>
      </dgm:t>
    </dgm:pt>
    <dgm:pt modelId="{69A477F7-09A1-4C56-AB63-D6C7CC88A975}" type="pres">
      <dgm:prSet presAssocID="{370BFA92-406A-4891-A862-A0ADFF578BA0}" presName="comp" presStyleCnt="0"/>
      <dgm:spPr/>
    </dgm:pt>
    <dgm:pt modelId="{28CFC757-91B2-4597-AC35-468DA72B065B}" type="pres">
      <dgm:prSet presAssocID="{370BFA92-406A-4891-A862-A0ADFF578BA0}" presName="box" presStyleLbl="node1" presStyleIdx="0" presStyleCnt="5"/>
      <dgm:spPr/>
      <dgm:t>
        <a:bodyPr/>
        <a:lstStyle/>
        <a:p>
          <a:pPr rtl="1"/>
          <a:endParaRPr lang="ar-IQ"/>
        </a:p>
      </dgm:t>
    </dgm:pt>
    <dgm:pt modelId="{1F89DF83-5B98-4427-81F9-52D43B9A4780}" type="pres">
      <dgm:prSet presAssocID="{370BFA92-406A-4891-A862-A0ADFF578BA0}" presName="img" presStyleLbl="fgImgPlace1" presStyleIdx="0" presStyleCnt="5"/>
      <dgm:spPr/>
    </dgm:pt>
    <dgm:pt modelId="{71AD88BD-E3A5-4418-A9B0-61381DDF66A3}" type="pres">
      <dgm:prSet presAssocID="{370BFA92-406A-4891-A862-A0ADFF578BA0}" presName="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IQ"/>
        </a:p>
      </dgm:t>
    </dgm:pt>
    <dgm:pt modelId="{B567FEB6-AEF7-48B2-9633-EC4E45FD7D57}" type="pres">
      <dgm:prSet presAssocID="{BC038126-9BE6-45C7-B56F-C57BF3128A5A}" presName="spacer" presStyleCnt="0"/>
      <dgm:spPr/>
    </dgm:pt>
    <dgm:pt modelId="{2C588D5E-B7BF-42CD-BEF9-489F76B91162}" type="pres">
      <dgm:prSet presAssocID="{D993462E-A8FF-45A6-A776-3311341FB07C}" presName="comp" presStyleCnt="0"/>
      <dgm:spPr/>
    </dgm:pt>
    <dgm:pt modelId="{F75A5132-1F9D-40DC-8B6E-6061A065DEFA}" type="pres">
      <dgm:prSet presAssocID="{D993462E-A8FF-45A6-A776-3311341FB07C}" presName="box" presStyleLbl="node1" presStyleIdx="1" presStyleCnt="5"/>
      <dgm:spPr/>
      <dgm:t>
        <a:bodyPr/>
        <a:lstStyle/>
        <a:p>
          <a:pPr rtl="1"/>
          <a:endParaRPr lang="ar-IQ"/>
        </a:p>
      </dgm:t>
    </dgm:pt>
    <dgm:pt modelId="{21CC4D7F-D28D-4D7B-A5BB-5CC1F709E3FE}" type="pres">
      <dgm:prSet presAssocID="{D993462E-A8FF-45A6-A776-3311341FB07C}" presName="img" presStyleLbl="fgImgPlace1" presStyleIdx="1" presStyleCnt="5"/>
      <dgm:spPr/>
    </dgm:pt>
    <dgm:pt modelId="{DB5D2DC3-629A-4C74-9884-4ABB9F7C8659}" type="pres">
      <dgm:prSet presAssocID="{D993462E-A8FF-45A6-A776-3311341FB07C}" presName="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IQ"/>
        </a:p>
      </dgm:t>
    </dgm:pt>
    <dgm:pt modelId="{C4E53B90-14FE-455A-9E31-1F43C62E4660}" type="pres">
      <dgm:prSet presAssocID="{76AAC3DC-3225-4CC1-B9E2-701E683230A0}" presName="spacer" presStyleCnt="0"/>
      <dgm:spPr/>
    </dgm:pt>
    <dgm:pt modelId="{FD340731-E85A-4068-9FFE-4C1E37781BE5}" type="pres">
      <dgm:prSet presAssocID="{6F9EE606-5477-4857-9E84-37DAE86ECBB3}" presName="comp" presStyleCnt="0"/>
      <dgm:spPr/>
    </dgm:pt>
    <dgm:pt modelId="{59C38B6B-F7B1-4B17-B374-CD98959DA76F}" type="pres">
      <dgm:prSet presAssocID="{6F9EE606-5477-4857-9E84-37DAE86ECBB3}" presName="box" presStyleLbl="node1" presStyleIdx="2" presStyleCnt="5"/>
      <dgm:spPr/>
      <dgm:t>
        <a:bodyPr/>
        <a:lstStyle/>
        <a:p>
          <a:pPr rtl="1"/>
          <a:endParaRPr lang="ar-IQ"/>
        </a:p>
      </dgm:t>
    </dgm:pt>
    <dgm:pt modelId="{1195E5C7-CF29-494A-82C1-F03B18ECB6A1}" type="pres">
      <dgm:prSet presAssocID="{6F9EE606-5477-4857-9E84-37DAE86ECBB3}" presName="img" presStyleLbl="fgImgPlace1" presStyleIdx="2" presStyleCnt="5"/>
      <dgm:spPr/>
    </dgm:pt>
    <dgm:pt modelId="{CF03FB09-A532-482F-A72A-757A87B70AD4}" type="pres">
      <dgm:prSet presAssocID="{6F9EE606-5477-4857-9E84-37DAE86ECBB3}" presName="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IQ"/>
        </a:p>
      </dgm:t>
    </dgm:pt>
    <dgm:pt modelId="{89061911-17A4-4684-9F35-4A478F3521BB}" type="pres">
      <dgm:prSet presAssocID="{9E30364C-45E7-4A45-969A-4B98CA7A5387}" presName="spacer" presStyleCnt="0"/>
      <dgm:spPr/>
    </dgm:pt>
    <dgm:pt modelId="{102D35BC-55C2-439D-ABCA-2A2C94B55C1C}" type="pres">
      <dgm:prSet presAssocID="{473AA065-B587-43EA-B4FF-2CDA579A3194}" presName="comp" presStyleCnt="0"/>
      <dgm:spPr/>
    </dgm:pt>
    <dgm:pt modelId="{5B751B09-D09B-47E2-BD2B-1AC08869040F}" type="pres">
      <dgm:prSet presAssocID="{473AA065-B587-43EA-B4FF-2CDA579A3194}" presName="box" presStyleLbl="node1" presStyleIdx="3" presStyleCnt="5"/>
      <dgm:spPr/>
      <dgm:t>
        <a:bodyPr/>
        <a:lstStyle/>
        <a:p>
          <a:pPr rtl="1"/>
          <a:endParaRPr lang="ar-IQ"/>
        </a:p>
      </dgm:t>
    </dgm:pt>
    <dgm:pt modelId="{3CF6775F-F15A-49F9-886C-3191D8B6FCDF}" type="pres">
      <dgm:prSet presAssocID="{473AA065-B587-43EA-B4FF-2CDA579A3194}" presName="img" presStyleLbl="fgImgPlace1" presStyleIdx="3" presStyleCnt="5"/>
      <dgm:spPr/>
    </dgm:pt>
    <dgm:pt modelId="{DCC9F530-B07D-4933-A47C-ADCDD0CF01F8}" type="pres">
      <dgm:prSet presAssocID="{473AA065-B587-43EA-B4FF-2CDA579A3194}" presName="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IQ"/>
        </a:p>
      </dgm:t>
    </dgm:pt>
    <dgm:pt modelId="{9DE1FEF9-C005-4C94-B8A5-0422377038F6}" type="pres">
      <dgm:prSet presAssocID="{5D67F100-62C5-4EFE-89F8-5F05501F4071}" presName="spacer" presStyleCnt="0"/>
      <dgm:spPr/>
    </dgm:pt>
    <dgm:pt modelId="{2ED44C16-F1D3-4F97-B154-201A76B47E11}" type="pres">
      <dgm:prSet presAssocID="{C171658C-0846-4FAF-86AE-8A8B96643489}" presName="comp" presStyleCnt="0"/>
      <dgm:spPr/>
    </dgm:pt>
    <dgm:pt modelId="{5F132E5C-9EDA-4EE9-8C52-D9A4C0471930}" type="pres">
      <dgm:prSet presAssocID="{C171658C-0846-4FAF-86AE-8A8B96643489}" presName="box" presStyleLbl="node1" presStyleIdx="4" presStyleCnt="5"/>
      <dgm:spPr/>
      <dgm:t>
        <a:bodyPr/>
        <a:lstStyle/>
        <a:p>
          <a:pPr rtl="1"/>
          <a:endParaRPr lang="ar-IQ"/>
        </a:p>
      </dgm:t>
    </dgm:pt>
    <dgm:pt modelId="{E0CAF62C-6255-4FB2-8370-2C2791ECBA7C}" type="pres">
      <dgm:prSet presAssocID="{C171658C-0846-4FAF-86AE-8A8B96643489}" presName="img" presStyleLbl="fgImgPlace1" presStyleIdx="4" presStyleCnt="5"/>
      <dgm:spPr/>
    </dgm:pt>
    <dgm:pt modelId="{BA8113A4-9A1F-469F-BC61-D2D06C8143F4}" type="pres">
      <dgm:prSet presAssocID="{C171658C-0846-4FAF-86AE-8A8B96643489}" presName="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IQ"/>
        </a:p>
      </dgm:t>
    </dgm:pt>
  </dgm:ptLst>
  <dgm:cxnLst>
    <dgm:cxn modelId="{1A09C404-C63A-4DC6-9517-ABB5C4A7AFC2}" type="presOf" srcId="{6F9EE606-5477-4857-9E84-37DAE86ECBB3}" destId="{59C38B6B-F7B1-4B17-B374-CD98959DA76F}" srcOrd="0" destOrd="0" presId="urn:microsoft.com/office/officeart/2005/8/layout/vList4#1"/>
    <dgm:cxn modelId="{09DA11BF-E076-4EEE-A9EF-4A65ECBC7006}" srcId="{14733B2B-06ED-43CF-AC70-D81B70B8F733}" destId="{C171658C-0846-4FAF-86AE-8A8B96643489}" srcOrd="4" destOrd="0" parTransId="{BC3E4173-00F7-489E-8EFC-662E1873227C}" sibTransId="{EB2708B1-3B0F-49F8-B783-429E05C00111}"/>
    <dgm:cxn modelId="{BCE72C96-B344-4D54-AADA-023204D7DA1F}" srcId="{14733B2B-06ED-43CF-AC70-D81B70B8F733}" destId="{473AA065-B587-43EA-B4FF-2CDA579A3194}" srcOrd="3" destOrd="0" parTransId="{0C3FDBBB-A886-4ED9-B820-6FEF4AB0B9E8}" sibTransId="{5D67F100-62C5-4EFE-89F8-5F05501F4071}"/>
    <dgm:cxn modelId="{16FA86D6-5622-44FE-8E90-15880A45601A}" type="presOf" srcId="{D993462E-A8FF-45A6-A776-3311341FB07C}" destId="{DB5D2DC3-629A-4C74-9884-4ABB9F7C8659}" srcOrd="1" destOrd="0" presId="urn:microsoft.com/office/officeart/2005/8/layout/vList4#1"/>
    <dgm:cxn modelId="{9DCBFCDF-2103-48AD-B0D4-EEFD72C84F48}" type="presOf" srcId="{370BFA92-406A-4891-A862-A0ADFF578BA0}" destId="{28CFC757-91B2-4597-AC35-468DA72B065B}" srcOrd="0" destOrd="0" presId="urn:microsoft.com/office/officeart/2005/8/layout/vList4#1"/>
    <dgm:cxn modelId="{70F08E6D-1101-4CC7-8FC7-F12AC6C2DE37}" type="presOf" srcId="{473AA065-B587-43EA-B4FF-2CDA579A3194}" destId="{5B751B09-D09B-47E2-BD2B-1AC08869040F}" srcOrd="0" destOrd="0" presId="urn:microsoft.com/office/officeart/2005/8/layout/vList4#1"/>
    <dgm:cxn modelId="{5B084941-08DD-42C1-9E93-B0646E531727}" srcId="{14733B2B-06ED-43CF-AC70-D81B70B8F733}" destId="{370BFA92-406A-4891-A862-A0ADFF578BA0}" srcOrd="0" destOrd="0" parTransId="{F590A811-EA76-4121-8026-F4AB2C456B75}" sibTransId="{BC038126-9BE6-45C7-B56F-C57BF3128A5A}"/>
    <dgm:cxn modelId="{A24D7B14-94AD-458A-BC6A-240064585934}" srcId="{14733B2B-06ED-43CF-AC70-D81B70B8F733}" destId="{D993462E-A8FF-45A6-A776-3311341FB07C}" srcOrd="1" destOrd="0" parTransId="{9A6162B7-3B0E-4107-9453-2BF1C9F3B7AE}" sibTransId="{76AAC3DC-3225-4CC1-B9E2-701E683230A0}"/>
    <dgm:cxn modelId="{CA2E8B6A-D4CC-4A05-A96D-2F1B5091F7EE}" type="presOf" srcId="{473AA065-B587-43EA-B4FF-2CDA579A3194}" destId="{DCC9F530-B07D-4933-A47C-ADCDD0CF01F8}" srcOrd="1" destOrd="0" presId="urn:microsoft.com/office/officeart/2005/8/layout/vList4#1"/>
    <dgm:cxn modelId="{69870C3B-6151-471D-88F8-AA94A2168879}" type="presOf" srcId="{6F9EE606-5477-4857-9E84-37DAE86ECBB3}" destId="{CF03FB09-A532-482F-A72A-757A87B70AD4}" srcOrd="1" destOrd="0" presId="urn:microsoft.com/office/officeart/2005/8/layout/vList4#1"/>
    <dgm:cxn modelId="{99E22850-5754-4867-B459-33A6FCF9EF1D}" type="presOf" srcId="{14733B2B-06ED-43CF-AC70-D81B70B8F733}" destId="{29E3B750-CE31-40B7-BB66-A29EF2CE1273}" srcOrd="0" destOrd="0" presId="urn:microsoft.com/office/officeart/2005/8/layout/vList4#1"/>
    <dgm:cxn modelId="{FC8FA10B-8DA8-4595-B2C3-9E90220A2298}" type="presOf" srcId="{D993462E-A8FF-45A6-A776-3311341FB07C}" destId="{F75A5132-1F9D-40DC-8B6E-6061A065DEFA}" srcOrd="0" destOrd="0" presId="urn:microsoft.com/office/officeart/2005/8/layout/vList4#1"/>
    <dgm:cxn modelId="{32A7E085-92EC-4163-BD11-B7F2114AD64D}" type="presOf" srcId="{C171658C-0846-4FAF-86AE-8A8B96643489}" destId="{BA8113A4-9A1F-469F-BC61-D2D06C8143F4}" srcOrd="1" destOrd="0" presId="urn:microsoft.com/office/officeart/2005/8/layout/vList4#1"/>
    <dgm:cxn modelId="{E2153377-3A9C-4741-A757-6D386099DFFA}" srcId="{14733B2B-06ED-43CF-AC70-D81B70B8F733}" destId="{6F9EE606-5477-4857-9E84-37DAE86ECBB3}" srcOrd="2" destOrd="0" parTransId="{0A4EDCAF-9179-4E19-88FF-E24EC06E1073}" sibTransId="{9E30364C-45E7-4A45-969A-4B98CA7A5387}"/>
    <dgm:cxn modelId="{03FF5B12-793B-4EA8-8A31-F99D0C7A3D86}" type="presOf" srcId="{370BFA92-406A-4891-A862-A0ADFF578BA0}" destId="{71AD88BD-E3A5-4418-A9B0-61381DDF66A3}" srcOrd="1" destOrd="0" presId="urn:microsoft.com/office/officeart/2005/8/layout/vList4#1"/>
    <dgm:cxn modelId="{E4CEC721-D28E-4C8B-B3A1-6345390D0688}" type="presOf" srcId="{C171658C-0846-4FAF-86AE-8A8B96643489}" destId="{5F132E5C-9EDA-4EE9-8C52-D9A4C0471930}" srcOrd="0" destOrd="0" presId="urn:microsoft.com/office/officeart/2005/8/layout/vList4#1"/>
    <dgm:cxn modelId="{830AC9FB-4E66-4D1D-B921-92FAC4618DFB}" type="presParOf" srcId="{29E3B750-CE31-40B7-BB66-A29EF2CE1273}" destId="{69A477F7-09A1-4C56-AB63-D6C7CC88A975}" srcOrd="0" destOrd="0" presId="urn:microsoft.com/office/officeart/2005/8/layout/vList4#1"/>
    <dgm:cxn modelId="{B9D01597-0594-43D8-99E1-E7C2B52B9704}" type="presParOf" srcId="{69A477F7-09A1-4C56-AB63-D6C7CC88A975}" destId="{28CFC757-91B2-4597-AC35-468DA72B065B}" srcOrd="0" destOrd="0" presId="urn:microsoft.com/office/officeart/2005/8/layout/vList4#1"/>
    <dgm:cxn modelId="{B22EE83D-CF09-4613-A701-F58E87AEBFFA}" type="presParOf" srcId="{69A477F7-09A1-4C56-AB63-D6C7CC88A975}" destId="{1F89DF83-5B98-4427-81F9-52D43B9A4780}" srcOrd="1" destOrd="0" presId="urn:microsoft.com/office/officeart/2005/8/layout/vList4#1"/>
    <dgm:cxn modelId="{88703AC5-CAF2-42DA-AEEF-443DDB0BCCC6}" type="presParOf" srcId="{69A477F7-09A1-4C56-AB63-D6C7CC88A975}" destId="{71AD88BD-E3A5-4418-A9B0-61381DDF66A3}" srcOrd="2" destOrd="0" presId="urn:microsoft.com/office/officeart/2005/8/layout/vList4#1"/>
    <dgm:cxn modelId="{0A5BCB8E-03DB-42AD-9094-F83CF3DF7378}" type="presParOf" srcId="{29E3B750-CE31-40B7-BB66-A29EF2CE1273}" destId="{B567FEB6-AEF7-48B2-9633-EC4E45FD7D57}" srcOrd="1" destOrd="0" presId="urn:microsoft.com/office/officeart/2005/8/layout/vList4#1"/>
    <dgm:cxn modelId="{91DDD27E-0230-4C0D-87E8-045874927E3F}" type="presParOf" srcId="{29E3B750-CE31-40B7-BB66-A29EF2CE1273}" destId="{2C588D5E-B7BF-42CD-BEF9-489F76B91162}" srcOrd="2" destOrd="0" presId="urn:microsoft.com/office/officeart/2005/8/layout/vList4#1"/>
    <dgm:cxn modelId="{7159AD80-70C7-4D18-8AEC-37218F2657A2}" type="presParOf" srcId="{2C588D5E-B7BF-42CD-BEF9-489F76B91162}" destId="{F75A5132-1F9D-40DC-8B6E-6061A065DEFA}" srcOrd="0" destOrd="0" presId="urn:microsoft.com/office/officeart/2005/8/layout/vList4#1"/>
    <dgm:cxn modelId="{7066FD66-AC6E-4661-85E0-6E92B4CF02EF}" type="presParOf" srcId="{2C588D5E-B7BF-42CD-BEF9-489F76B91162}" destId="{21CC4D7F-D28D-4D7B-A5BB-5CC1F709E3FE}" srcOrd="1" destOrd="0" presId="urn:microsoft.com/office/officeart/2005/8/layout/vList4#1"/>
    <dgm:cxn modelId="{04717D55-4E5C-47D3-B6BC-283105CC0C54}" type="presParOf" srcId="{2C588D5E-B7BF-42CD-BEF9-489F76B91162}" destId="{DB5D2DC3-629A-4C74-9884-4ABB9F7C8659}" srcOrd="2" destOrd="0" presId="urn:microsoft.com/office/officeart/2005/8/layout/vList4#1"/>
    <dgm:cxn modelId="{6667BB5A-F97B-490A-B38C-1CFD7CCECF09}" type="presParOf" srcId="{29E3B750-CE31-40B7-BB66-A29EF2CE1273}" destId="{C4E53B90-14FE-455A-9E31-1F43C62E4660}" srcOrd="3" destOrd="0" presId="urn:microsoft.com/office/officeart/2005/8/layout/vList4#1"/>
    <dgm:cxn modelId="{DFCBC78D-B159-42BF-BEBE-47DE67863484}" type="presParOf" srcId="{29E3B750-CE31-40B7-BB66-A29EF2CE1273}" destId="{FD340731-E85A-4068-9FFE-4C1E37781BE5}" srcOrd="4" destOrd="0" presId="urn:microsoft.com/office/officeart/2005/8/layout/vList4#1"/>
    <dgm:cxn modelId="{13C9E286-5CAE-4521-B718-0C4FDB190DE3}" type="presParOf" srcId="{FD340731-E85A-4068-9FFE-4C1E37781BE5}" destId="{59C38B6B-F7B1-4B17-B374-CD98959DA76F}" srcOrd="0" destOrd="0" presId="urn:microsoft.com/office/officeart/2005/8/layout/vList4#1"/>
    <dgm:cxn modelId="{97309E5B-AE01-4311-8750-819C5609F3E4}" type="presParOf" srcId="{FD340731-E85A-4068-9FFE-4C1E37781BE5}" destId="{1195E5C7-CF29-494A-82C1-F03B18ECB6A1}" srcOrd="1" destOrd="0" presId="urn:microsoft.com/office/officeart/2005/8/layout/vList4#1"/>
    <dgm:cxn modelId="{27BFBD65-83C4-483D-B874-ACA12F100F99}" type="presParOf" srcId="{FD340731-E85A-4068-9FFE-4C1E37781BE5}" destId="{CF03FB09-A532-482F-A72A-757A87B70AD4}" srcOrd="2" destOrd="0" presId="urn:microsoft.com/office/officeart/2005/8/layout/vList4#1"/>
    <dgm:cxn modelId="{5CE8B245-8221-4E79-9CDE-5CB3D8A4DECC}" type="presParOf" srcId="{29E3B750-CE31-40B7-BB66-A29EF2CE1273}" destId="{89061911-17A4-4684-9F35-4A478F3521BB}" srcOrd="5" destOrd="0" presId="urn:microsoft.com/office/officeart/2005/8/layout/vList4#1"/>
    <dgm:cxn modelId="{56F97398-DA11-4970-BF33-E4750B810C64}" type="presParOf" srcId="{29E3B750-CE31-40B7-BB66-A29EF2CE1273}" destId="{102D35BC-55C2-439D-ABCA-2A2C94B55C1C}" srcOrd="6" destOrd="0" presId="urn:microsoft.com/office/officeart/2005/8/layout/vList4#1"/>
    <dgm:cxn modelId="{93666444-2787-4581-B827-70972EC8B807}" type="presParOf" srcId="{102D35BC-55C2-439D-ABCA-2A2C94B55C1C}" destId="{5B751B09-D09B-47E2-BD2B-1AC08869040F}" srcOrd="0" destOrd="0" presId="urn:microsoft.com/office/officeart/2005/8/layout/vList4#1"/>
    <dgm:cxn modelId="{54A99C2F-5D70-4647-AD5A-9342EB25D031}" type="presParOf" srcId="{102D35BC-55C2-439D-ABCA-2A2C94B55C1C}" destId="{3CF6775F-F15A-49F9-886C-3191D8B6FCDF}" srcOrd="1" destOrd="0" presId="urn:microsoft.com/office/officeart/2005/8/layout/vList4#1"/>
    <dgm:cxn modelId="{763C6700-E857-4C09-B397-29BBC1921490}" type="presParOf" srcId="{102D35BC-55C2-439D-ABCA-2A2C94B55C1C}" destId="{DCC9F530-B07D-4933-A47C-ADCDD0CF01F8}" srcOrd="2" destOrd="0" presId="urn:microsoft.com/office/officeart/2005/8/layout/vList4#1"/>
    <dgm:cxn modelId="{91909AB4-4FE7-4F1D-8E07-74DAD5B97132}" type="presParOf" srcId="{29E3B750-CE31-40B7-BB66-A29EF2CE1273}" destId="{9DE1FEF9-C005-4C94-B8A5-0422377038F6}" srcOrd="7" destOrd="0" presId="urn:microsoft.com/office/officeart/2005/8/layout/vList4#1"/>
    <dgm:cxn modelId="{9E8B2A3E-3932-48BB-90D7-23E39730973A}" type="presParOf" srcId="{29E3B750-CE31-40B7-BB66-A29EF2CE1273}" destId="{2ED44C16-F1D3-4F97-B154-201A76B47E11}" srcOrd="8" destOrd="0" presId="urn:microsoft.com/office/officeart/2005/8/layout/vList4#1"/>
    <dgm:cxn modelId="{9584AE11-EC70-4414-91CA-7B3F84C5507A}" type="presParOf" srcId="{2ED44C16-F1D3-4F97-B154-201A76B47E11}" destId="{5F132E5C-9EDA-4EE9-8C52-D9A4C0471930}" srcOrd="0" destOrd="0" presId="urn:microsoft.com/office/officeart/2005/8/layout/vList4#1"/>
    <dgm:cxn modelId="{18D16B20-7169-4368-86E9-7D312333BE02}" type="presParOf" srcId="{2ED44C16-F1D3-4F97-B154-201A76B47E11}" destId="{E0CAF62C-6255-4FB2-8370-2C2791ECBA7C}" srcOrd="1" destOrd="0" presId="urn:microsoft.com/office/officeart/2005/8/layout/vList4#1"/>
    <dgm:cxn modelId="{44311DBE-39A6-4442-BCBF-12E48CDA3F82}" type="presParOf" srcId="{2ED44C16-F1D3-4F97-B154-201A76B47E11}" destId="{BA8113A4-9A1F-469F-BC61-D2D06C8143F4}" srcOrd="2" destOrd="0" presId="urn:microsoft.com/office/officeart/2005/8/layout/vList4#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9CB7BF-FB56-4484-8699-4B5AD517AB5A}">
      <dsp:nvSpPr>
        <dsp:cNvPr id="0" name=""/>
        <dsp:cNvSpPr/>
      </dsp:nvSpPr>
      <dsp:spPr>
        <a:xfrm rot="5400000">
          <a:off x="-217002" y="180331"/>
          <a:ext cx="1165710" cy="815997"/>
        </a:xfrm>
        <a:prstGeom prst="chevron">
          <a:avLst/>
        </a:prstGeom>
        <a:solidFill>
          <a:schemeClr val="accent3">
            <a:lumMod val="5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IQ" sz="2000" kern="1200" dirty="0"/>
        </a:p>
      </dsp:txBody>
      <dsp:txXfrm rot="-5400000">
        <a:off x="-42145" y="413474"/>
        <a:ext cx="815997" cy="349713"/>
      </dsp:txXfrm>
    </dsp:sp>
    <dsp:sp modelId="{81061E1D-AADF-40A2-AAAA-E22AAD83DD0D}">
      <dsp:nvSpPr>
        <dsp:cNvPr id="0" name=""/>
        <dsp:cNvSpPr/>
      </dsp:nvSpPr>
      <dsp:spPr>
        <a:xfrm rot="5400000">
          <a:off x="4101796" y="-3322470"/>
          <a:ext cx="757711" cy="7413602"/>
        </a:xfrm>
        <a:prstGeom prst="round2SameRect">
          <a:avLst/>
        </a:prstGeom>
        <a:solidFill>
          <a:srgbClr val="00B050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IQ" sz="2400" b="1" kern="1200" dirty="0" smtClean="0">
              <a:solidFill>
                <a:schemeClr val="bg1"/>
              </a:solidFill>
            </a:rPr>
            <a:t>ما هي الاجزاء و المكونات المطلوبة للمنتجات المطلوب انتاجها</a:t>
          </a:r>
          <a:endParaRPr lang="ar-IQ" sz="2400" b="1" kern="1200" dirty="0">
            <a:solidFill>
              <a:schemeClr val="bg1"/>
            </a:solidFill>
          </a:endParaRPr>
        </a:p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ar-IQ" sz="2400" b="1" kern="1200" dirty="0">
            <a:solidFill>
              <a:schemeClr val="bg1"/>
            </a:solidFill>
          </a:endParaRPr>
        </a:p>
      </dsp:txBody>
      <dsp:txXfrm rot="-5400000">
        <a:off x="773851" y="42463"/>
        <a:ext cx="7376614" cy="683735"/>
      </dsp:txXfrm>
    </dsp:sp>
    <dsp:sp modelId="{E4452048-DBFD-4670-B32E-CE3FAFE7FEB9}">
      <dsp:nvSpPr>
        <dsp:cNvPr id="0" name=""/>
        <dsp:cNvSpPr/>
      </dsp:nvSpPr>
      <dsp:spPr>
        <a:xfrm rot="5400000">
          <a:off x="-217002" y="1208071"/>
          <a:ext cx="1165710" cy="815997"/>
        </a:xfrm>
        <a:prstGeom prst="chevron">
          <a:avLst/>
        </a:prstGeom>
        <a:solidFill>
          <a:schemeClr val="accent3">
            <a:lumMod val="5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IQ" sz="2000" kern="1200" dirty="0"/>
        </a:p>
      </dsp:txBody>
      <dsp:txXfrm rot="-5400000">
        <a:off x="-42145" y="1441214"/>
        <a:ext cx="815997" cy="349713"/>
      </dsp:txXfrm>
    </dsp:sp>
    <dsp:sp modelId="{F205E7E6-D361-4A5F-817B-8F2C50808739}">
      <dsp:nvSpPr>
        <dsp:cNvPr id="0" name=""/>
        <dsp:cNvSpPr/>
      </dsp:nvSpPr>
      <dsp:spPr>
        <a:xfrm rot="5400000">
          <a:off x="4101796" y="-2294730"/>
          <a:ext cx="757711" cy="7413602"/>
        </a:xfrm>
        <a:prstGeom prst="round2SameRect">
          <a:avLst/>
        </a:prstGeom>
        <a:solidFill>
          <a:srgbClr val="00B050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IQ" sz="2400" b="1" kern="1200" dirty="0" smtClean="0">
              <a:solidFill>
                <a:schemeClr val="bg1"/>
              </a:solidFill>
            </a:rPr>
            <a:t>ما هي الكميات المطلوب شراؤها او انتاجها من كل جزء او مكون </a:t>
          </a:r>
          <a:endParaRPr lang="ar-IQ" sz="2400" b="1" kern="1200" dirty="0">
            <a:solidFill>
              <a:schemeClr val="bg1"/>
            </a:solidFill>
          </a:endParaRPr>
        </a:p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ar-IQ" sz="2400" b="1" kern="1200">
            <a:solidFill>
              <a:schemeClr val="bg1"/>
            </a:solidFill>
          </a:endParaRPr>
        </a:p>
      </dsp:txBody>
      <dsp:txXfrm rot="-5400000">
        <a:off x="773851" y="1070203"/>
        <a:ext cx="7376614" cy="683735"/>
      </dsp:txXfrm>
    </dsp:sp>
    <dsp:sp modelId="{D456BC14-B951-43C6-9ECF-9255D12419C7}">
      <dsp:nvSpPr>
        <dsp:cNvPr id="0" name=""/>
        <dsp:cNvSpPr/>
      </dsp:nvSpPr>
      <dsp:spPr>
        <a:xfrm rot="5400000">
          <a:off x="-217002" y="2235812"/>
          <a:ext cx="1165710" cy="815997"/>
        </a:xfrm>
        <a:prstGeom prst="chevron">
          <a:avLst/>
        </a:prstGeom>
        <a:solidFill>
          <a:schemeClr val="accent3">
            <a:lumMod val="5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IQ" sz="2000" kern="1200" dirty="0"/>
        </a:p>
      </dsp:txBody>
      <dsp:txXfrm rot="-5400000">
        <a:off x="-42145" y="2468955"/>
        <a:ext cx="815997" cy="349713"/>
      </dsp:txXfrm>
    </dsp:sp>
    <dsp:sp modelId="{456969C7-C50E-4F70-851F-B8140BF25CA1}">
      <dsp:nvSpPr>
        <dsp:cNvPr id="0" name=""/>
        <dsp:cNvSpPr/>
      </dsp:nvSpPr>
      <dsp:spPr>
        <a:xfrm rot="5400000">
          <a:off x="4101796" y="-1266990"/>
          <a:ext cx="757711" cy="7413602"/>
        </a:xfrm>
        <a:prstGeom prst="round2SameRect">
          <a:avLst/>
        </a:prstGeom>
        <a:solidFill>
          <a:srgbClr val="00B050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r" defTabSz="12446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IQ" sz="2800" b="1" kern="1200" dirty="0" smtClean="0">
              <a:solidFill>
                <a:schemeClr val="bg1"/>
              </a:solidFill>
            </a:rPr>
            <a:t>متى تكون هناك حاجة لكل جزء اومكون</a:t>
          </a:r>
          <a:endParaRPr lang="ar-IQ" sz="2800" b="1" kern="1200" dirty="0">
            <a:solidFill>
              <a:schemeClr val="bg1"/>
            </a:solidFill>
          </a:endParaRPr>
        </a:p>
      </dsp:txBody>
      <dsp:txXfrm rot="-5400000">
        <a:off x="773851" y="2097943"/>
        <a:ext cx="7376614" cy="683735"/>
      </dsp:txXfrm>
    </dsp:sp>
    <dsp:sp modelId="{17A5673E-AD57-4BDD-BF0A-51325EEF6732}">
      <dsp:nvSpPr>
        <dsp:cNvPr id="0" name=""/>
        <dsp:cNvSpPr/>
      </dsp:nvSpPr>
      <dsp:spPr>
        <a:xfrm rot="5400000">
          <a:off x="-217002" y="3529634"/>
          <a:ext cx="1165710" cy="815997"/>
        </a:xfrm>
        <a:prstGeom prst="chevron">
          <a:avLst/>
        </a:prstGeom>
        <a:solidFill>
          <a:schemeClr val="accent3">
            <a:lumMod val="5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IQ" sz="2000" kern="1200" dirty="0"/>
        </a:p>
      </dsp:txBody>
      <dsp:txXfrm rot="-5400000">
        <a:off x="-42145" y="3762777"/>
        <a:ext cx="815997" cy="349713"/>
      </dsp:txXfrm>
    </dsp:sp>
    <dsp:sp modelId="{CF6009A8-DF07-4435-8711-66C6C52DAE46}">
      <dsp:nvSpPr>
        <dsp:cNvPr id="0" name=""/>
        <dsp:cNvSpPr/>
      </dsp:nvSpPr>
      <dsp:spPr>
        <a:xfrm rot="5400000">
          <a:off x="3835714" y="-57460"/>
          <a:ext cx="1289875" cy="7582188"/>
        </a:xfrm>
        <a:prstGeom prst="round2SameRect">
          <a:avLst/>
        </a:prstGeom>
        <a:solidFill>
          <a:srgbClr val="00B050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r" defTabSz="12446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ar-IQ" sz="2800" b="1" kern="1200" dirty="0">
            <a:solidFill>
              <a:schemeClr val="bg1"/>
            </a:solidFill>
          </a:endParaRPr>
        </a:p>
        <a:p>
          <a:pPr marL="285750" lvl="1" indent="-285750" algn="r" defTabSz="12446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IQ" sz="2800" b="1" kern="1200" dirty="0" smtClean="0">
              <a:solidFill>
                <a:schemeClr val="bg1"/>
              </a:solidFill>
            </a:rPr>
            <a:t>متى يفترض اطلاق طلبيات الشراء او اوامر الانتاج لتلك الاجزاء و المكونات لتكون متوفرة وقت الحاجة اليها</a:t>
          </a:r>
          <a:endParaRPr lang="ar-IQ" sz="2800" b="1" kern="1200" dirty="0">
            <a:solidFill>
              <a:schemeClr val="bg1"/>
            </a:solidFill>
          </a:endParaRPr>
        </a:p>
      </dsp:txBody>
      <dsp:txXfrm rot="-5400000">
        <a:off x="689558" y="3151663"/>
        <a:ext cx="7519221" cy="116394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CFC757-91B2-4597-AC35-468DA72B065B}">
      <dsp:nvSpPr>
        <dsp:cNvPr id="0" name=""/>
        <dsp:cNvSpPr/>
      </dsp:nvSpPr>
      <dsp:spPr>
        <a:xfrm>
          <a:off x="0" y="0"/>
          <a:ext cx="8229600" cy="837568"/>
        </a:xfrm>
        <a:prstGeom prst="roundRect">
          <a:avLst>
            <a:gd name="adj" fmla="val 10000"/>
          </a:avLst>
        </a:prstGeom>
        <a:solidFill>
          <a:schemeClr val="tx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IQ" sz="2800" b="1" kern="1200" dirty="0" smtClean="0"/>
            <a:t>1- جدول الانتاج الرئيسي</a:t>
          </a:r>
          <a:endParaRPr lang="ar-IQ" sz="2800" b="1" kern="1200" dirty="0"/>
        </a:p>
      </dsp:txBody>
      <dsp:txXfrm>
        <a:off x="1729676" y="0"/>
        <a:ext cx="6499923" cy="837568"/>
      </dsp:txXfrm>
    </dsp:sp>
    <dsp:sp modelId="{1F89DF83-5B98-4427-81F9-52D43B9A4780}">
      <dsp:nvSpPr>
        <dsp:cNvPr id="0" name=""/>
        <dsp:cNvSpPr/>
      </dsp:nvSpPr>
      <dsp:spPr>
        <a:xfrm>
          <a:off x="83756" y="83756"/>
          <a:ext cx="1645920" cy="670054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5A5132-1F9D-40DC-8B6E-6061A065DEFA}">
      <dsp:nvSpPr>
        <dsp:cNvPr id="0" name=""/>
        <dsp:cNvSpPr/>
      </dsp:nvSpPr>
      <dsp:spPr>
        <a:xfrm>
          <a:off x="0" y="921325"/>
          <a:ext cx="8229600" cy="837568"/>
        </a:xfrm>
        <a:prstGeom prst="roundRect">
          <a:avLst>
            <a:gd name="adj" fmla="val 10000"/>
          </a:avLst>
        </a:prstGeom>
        <a:solidFill>
          <a:schemeClr val="tx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IQ" sz="2800" b="1" kern="1200" dirty="0" smtClean="0"/>
            <a:t>2- التركيبة الفنية للمنتوج</a:t>
          </a:r>
          <a:endParaRPr lang="ar-IQ" sz="2800" b="1" kern="1200" dirty="0"/>
        </a:p>
      </dsp:txBody>
      <dsp:txXfrm>
        <a:off x="1729676" y="921325"/>
        <a:ext cx="6499923" cy="837568"/>
      </dsp:txXfrm>
    </dsp:sp>
    <dsp:sp modelId="{21CC4D7F-D28D-4D7B-A5BB-5CC1F709E3FE}">
      <dsp:nvSpPr>
        <dsp:cNvPr id="0" name=""/>
        <dsp:cNvSpPr/>
      </dsp:nvSpPr>
      <dsp:spPr>
        <a:xfrm>
          <a:off x="83756" y="1005082"/>
          <a:ext cx="1645920" cy="670054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C38B6B-F7B1-4B17-B374-CD98959DA76F}">
      <dsp:nvSpPr>
        <dsp:cNvPr id="0" name=""/>
        <dsp:cNvSpPr/>
      </dsp:nvSpPr>
      <dsp:spPr>
        <a:xfrm>
          <a:off x="0" y="1842650"/>
          <a:ext cx="8229600" cy="837568"/>
        </a:xfrm>
        <a:prstGeom prst="roundRect">
          <a:avLst>
            <a:gd name="adj" fmla="val 10000"/>
          </a:avLst>
        </a:prstGeom>
        <a:solidFill>
          <a:schemeClr val="tx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IQ" sz="2800" b="1" kern="1200" dirty="0" smtClean="0"/>
            <a:t>3- سجلات دقيقة بالمخزون من المنتجات النهائية و مكوناتها</a:t>
          </a:r>
          <a:endParaRPr lang="ar-IQ" sz="2800" b="1" kern="1200" dirty="0"/>
        </a:p>
      </dsp:txBody>
      <dsp:txXfrm>
        <a:off x="1729676" y="1842650"/>
        <a:ext cx="6499923" cy="837568"/>
      </dsp:txXfrm>
    </dsp:sp>
    <dsp:sp modelId="{1195E5C7-CF29-494A-82C1-F03B18ECB6A1}">
      <dsp:nvSpPr>
        <dsp:cNvPr id="0" name=""/>
        <dsp:cNvSpPr/>
      </dsp:nvSpPr>
      <dsp:spPr>
        <a:xfrm>
          <a:off x="83756" y="1926407"/>
          <a:ext cx="1645920" cy="670054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751B09-D09B-47E2-BD2B-1AC08869040F}">
      <dsp:nvSpPr>
        <dsp:cNvPr id="0" name=""/>
        <dsp:cNvSpPr/>
      </dsp:nvSpPr>
      <dsp:spPr>
        <a:xfrm>
          <a:off x="0" y="2763975"/>
          <a:ext cx="8229600" cy="837568"/>
        </a:xfrm>
        <a:prstGeom prst="roundRect">
          <a:avLst>
            <a:gd name="adj" fmla="val 10000"/>
          </a:avLst>
        </a:prstGeom>
        <a:solidFill>
          <a:schemeClr val="tx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IQ" sz="2400" b="1" kern="1200" dirty="0" smtClean="0"/>
            <a:t>4- أوقات الانتظار( التجهيز ) لكل مكون</a:t>
          </a:r>
          <a:endParaRPr lang="ar-IQ" sz="1600" b="1" kern="1200" dirty="0"/>
        </a:p>
      </dsp:txBody>
      <dsp:txXfrm>
        <a:off x="1729676" y="2763975"/>
        <a:ext cx="6499923" cy="837568"/>
      </dsp:txXfrm>
    </dsp:sp>
    <dsp:sp modelId="{3CF6775F-F15A-49F9-886C-3191D8B6FCDF}">
      <dsp:nvSpPr>
        <dsp:cNvPr id="0" name=""/>
        <dsp:cNvSpPr/>
      </dsp:nvSpPr>
      <dsp:spPr>
        <a:xfrm>
          <a:off x="83756" y="2847732"/>
          <a:ext cx="1645920" cy="670054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132E5C-9EDA-4EE9-8C52-D9A4C0471930}">
      <dsp:nvSpPr>
        <dsp:cNvPr id="0" name=""/>
        <dsp:cNvSpPr/>
      </dsp:nvSpPr>
      <dsp:spPr>
        <a:xfrm>
          <a:off x="0" y="3685300"/>
          <a:ext cx="8229600" cy="837568"/>
        </a:xfrm>
        <a:prstGeom prst="roundRect">
          <a:avLst>
            <a:gd name="adj" fmla="val 10000"/>
          </a:avLst>
        </a:prstGeom>
        <a:solidFill>
          <a:schemeClr val="tx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IQ" sz="2400" b="1" kern="1200" dirty="0" smtClean="0"/>
            <a:t>5- المستوى او مرحلة الانتاج التي يتم فيها الحاجة الى كل مكون</a:t>
          </a:r>
          <a:endParaRPr lang="ar-IQ" sz="2400" b="1" kern="1200" dirty="0"/>
        </a:p>
      </dsp:txBody>
      <dsp:txXfrm>
        <a:off x="1729676" y="3685300"/>
        <a:ext cx="6499923" cy="837568"/>
      </dsp:txXfrm>
    </dsp:sp>
    <dsp:sp modelId="{E0CAF62C-6255-4FB2-8370-2C2791ECBA7C}">
      <dsp:nvSpPr>
        <dsp:cNvPr id="0" name=""/>
        <dsp:cNvSpPr/>
      </dsp:nvSpPr>
      <dsp:spPr>
        <a:xfrm>
          <a:off x="83756" y="3769057"/>
          <a:ext cx="1645920" cy="670054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6063D-E588-45E8-BD2B-0E9804926320}" type="datetimeFigureOut">
              <a:rPr lang="ar-IQ" smtClean="0"/>
              <a:pPr/>
              <a:t>18/07/1435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5BF5D-F349-4BDE-BBCF-75C7D856E11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6063D-E588-45E8-BD2B-0E9804926320}" type="datetimeFigureOut">
              <a:rPr lang="ar-IQ" smtClean="0"/>
              <a:pPr/>
              <a:t>18/07/1435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5BF5D-F349-4BDE-BBCF-75C7D856E11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6063D-E588-45E8-BD2B-0E9804926320}" type="datetimeFigureOut">
              <a:rPr lang="ar-IQ" smtClean="0"/>
              <a:pPr/>
              <a:t>18/07/1435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5BF5D-F349-4BDE-BBCF-75C7D856E11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6063D-E588-45E8-BD2B-0E9804926320}" type="datetimeFigureOut">
              <a:rPr lang="ar-IQ" smtClean="0"/>
              <a:pPr/>
              <a:t>18/07/1435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5BF5D-F349-4BDE-BBCF-75C7D856E11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6063D-E588-45E8-BD2B-0E9804926320}" type="datetimeFigureOut">
              <a:rPr lang="ar-IQ" smtClean="0"/>
              <a:pPr/>
              <a:t>18/07/1435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5BF5D-F349-4BDE-BBCF-75C7D856E11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6063D-E588-45E8-BD2B-0E9804926320}" type="datetimeFigureOut">
              <a:rPr lang="ar-IQ" smtClean="0"/>
              <a:pPr/>
              <a:t>18/07/1435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5BF5D-F349-4BDE-BBCF-75C7D856E11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6063D-E588-45E8-BD2B-0E9804926320}" type="datetimeFigureOut">
              <a:rPr lang="ar-IQ" smtClean="0"/>
              <a:pPr/>
              <a:t>18/07/1435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5BF5D-F349-4BDE-BBCF-75C7D856E11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6063D-E588-45E8-BD2B-0E9804926320}" type="datetimeFigureOut">
              <a:rPr lang="ar-IQ" smtClean="0"/>
              <a:pPr/>
              <a:t>18/07/1435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5BF5D-F349-4BDE-BBCF-75C7D856E11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6063D-E588-45E8-BD2B-0E9804926320}" type="datetimeFigureOut">
              <a:rPr lang="ar-IQ" smtClean="0"/>
              <a:pPr/>
              <a:t>18/07/1435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5BF5D-F349-4BDE-BBCF-75C7D856E11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6063D-E588-45E8-BD2B-0E9804926320}" type="datetimeFigureOut">
              <a:rPr lang="ar-IQ" smtClean="0"/>
              <a:pPr/>
              <a:t>18/07/1435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5BF5D-F349-4BDE-BBCF-75C7D856E11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6063D-E588-45E8-BD2B-0E9804926320}" type="datetimeFigureOut">
              <a:rPr lang="ar-IQ" smtClean="0"/>
              <a:pPr/>
              <a:t>18/07/1435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5BF5D-F349-4BDE-BBCF-75C7D856E11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76063D-E588-45E8-BD2B-0E9804926320}" type="datetimeFigureOut">
              <a:rPr lang="ar-IQ" smtClean="0"/>
              <a:pPr/>
              <a:t>18/07/1435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85BF5D-F349-4BDE-BBCF-75C7D856E117}" type="slidenum">
              <a:rPr lang="ar-IQ" smtClean="0"/>
              <a:pPr/>
              <a:t>‹#›</a:t>
            </a:fld>
            <a:endParaRPr lang="ar-IQ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solidFill>
            <a:schemeClr val="tx2">
              <a:lumMod val="50000"/>
            </a:schemeClr>
          </a:solidFill>
        </p:spPr>
        <p:txBody>
          <a:bodyPr/>
          <a:lstStyle/>
          <a:p>
            <a:endParaRPr lang="ar-IQ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solidFill>
            <a:schemeClr val="accent2">
              <a:lumMod val="75000"/>
            </a:schemeClr>
          </a:solidFill>
        </p:spPr>
        <p:txBody>
          <a:bodyPr/>
          <a:lstStyle/>
          <a:p>
            <a:endParaRPr lang="ar-IQ" dirty="0"/>
          </a:p>
        </p:txBody>
      </p:sp>
      <p:sp>
        <p:nvSpPr>
          <p:cNvPr id="4" name="Rectangle 3"/>
          <p:cNvSpPr/>
          <p:nvPr/>
        </p:nvSpPr>
        <p:spPr>
          <a:xfrm>
            <a:off x="1285852" y="1214422"/>
            <a:ext cx="6357982" cy="3500462"/>
          </a:xfrm>
          <a:prstGeom prst="rect">
            <a:avLst/>
          </a:prstGeom>
          <a:solidFill>
            <a:schemeClr val="tx2"/>
          </a:solidFill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IQ" sz="4000" b="1" smtClean="0"/>
              <a:t>الوحدة </a:t>
            </a:r>
            <a:r>
              <a:rPr lang="ar-IQ" sz="4000" b="1" smtClean="0"/>
              <a:t>الخامسة</a:t>
            </a:r>
            <a:endParaRPr lang="ar-IQ" sz="4000" b="1" smtClean="0"/>
          </a:p>
          <a:p>
            <a:pPr algn="ctr"/>
            <a:r>
              <a:rPr lang="ar-IQ" sz="4000" b="1" dirty="0" smtClean="0"/>
              <a:t>تخطيط الاحتياجات من الموارد</a:t>
            </a:r>
          </a:p>
          <a:p>
            <a:pPr algn="ctr"/>
            <a:r>
              <a:rPr lang="en-US" sz="4000" b="1" dirty="0" smtClean="0"/>
              <a:t>Material Requirement Planning</a:t>
            </a:r>
            <a:endParaRPr lang="ar-IQ" sz="4000" b="1" dirty="0" smtClean="0"/>
          </a:p>
          <a:p>
            <a:pPr algn="ctr"/>
            <a:r>
              <a:rPr lang="en-US" sz="4000" b="1" dirty="0" smtClean="0"/>
              <a:t>MRP</a:t>
            </a:r>
            <a:endParaRPr lang="ar-IQ" sz="40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29600" cy="925513"/>
          </a:xfrm>
        </p:spPr>
        <p:txBody>
          <a:bodyPr/>
          <a:lstStyle/>
          <a:p>
            <a:r>
              <a:rPr lang="en-US" b="1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Bill of material (BOM)</a:t>
            </a: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908050"/>
            <a:ext cx="8229600" cy="5472113"/>
          </a:xfrm>
          <a:solidFill>
            <a:srgbClr val="00B050"/>
          </a:solidFill>
        </p:spPr>
        <p:txBody>
          <a:bodyPr/>
          <a:lstStyle/>
          <a:p>
            <a:pPr algn="l" rtl="0"/>
            <a:endParaRPr lang="en-US" dirty="0"/>
          </a:p>
        </p:txBody>
      </p:sp>
      <p:sp>
        <p:nvSpPr>
          <p:cNvPr id="99332" name="Line 4"/>
          <p:cNvSpPr>
            <a:spLocks noChangeShapeType="1"/>
          </p:cNvSpPr>
          <p:nvPr/>
        </p:nvSpPr>
        <p:spPr bwMode="auto">
          <a:xfrm flipH="1" flipV="1">
            <a:off x="2411413" y="2492375"/>
            <a:ext cx="4248150" cy="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33" name="Line 5"/>
          <p:cNvSpPr>
            <a:spLocks noChangeShapeType="1"/>
          </p:cNvSpPr>
          <p:nvPr/>
        </p:nvSpPr>
        <p:spPr bwMode="auto">
          <a:xfrm>
            <a:off x="2411413" y="2565400"/>
            <a:ext cx="0" cy="287338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34" name="Line 6"/>
          <p:cNvSpPr>
            <a:spLocks noChangeShapeType="1"/>
          </p:cNvSpPr>
          <p:nvPr/>
        </p:nvSpPr>
        <p:spPr bwMode="auto">
          <a:xfrm>
            <a:off x="6659563" y="2565400"/>
            <a:ext cx="0" cy="287338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35" name="Line 7"/>
          <p:cNvSpPr>
            <a:spLocks noChangeShapeType="1"/>
          </p:cNvSpPr>
          <p:nvPr/>
        </p:nvSpPr>
        <p:spPr bwMode="auto">
          <a:xfrm>
            <a:off x="4643438" y="1844675"/>
            <a:ext cx="0" cy="576263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37" name="Rectangle 9"/>
          <p:cNvSpPr>
            <a:spLocks noChangeArrowheads="1"/>
          </p:cNvSpPr>
          <p:nvPr/>
        </p:nvSpPr>
        <p:spPr bwMode="auto">
          <a:xfrm>
            <a:off x="2051050" y="2924175"/>
            <a:ext cx="576263" cy="504825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bg2"/>
                </a:solidFill>
              </a:rPr>
              <a:t>2B</a:t>
            </a:r>
          </a:p>
        </p:txBody>
      </p:sp>
      <p:sp>
        <p:nvSpPr>
          <p:cNvPr id="99338" name="Rectangle 10"/>
          <p:cNvSpPr>
            <a:spLocks noChangeArrowheads="1"/>
          </p:cNvSpPr>
          <p:nvPr/>
        </p:nvSpPr>
        <p:spPr bwMode="auto">
          <a:xfrm>
            <a:off x="6372225" y="2924175"/>
            <a:ext cx="576263" cy="503238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bg2"/>
                </a:solidFill>
              </a:rPr>
              <a:t>3C</a:t>
            </a:r>
          </a:p>
        </p:txBody>
      </p:sp>
      <p:sp>
        <p:nvSpPr>
          <p:cNvPr id="99339" name="Line 11"/>
          <p:cNvSpPr>
            <a:spLocks noChangeShapeType="1"/>
          </p:cNvSpPr>
          <p:nvPr/>
        </p:nvSpPr>
        <p:spPr bwMode="auto">
          <a:xfrm flipH="1">
            <a:off x="1547813" y="3933825"/>
            <a:ext cx="1439862" cy="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0" name="Line 12"/>
          <p:cNvSpPr>
            <a:spLocks noChangeShapeType="1"/>
          </p:cNvSpPr>
          <p:nvPr/>
        </p:nvSpPr>
        <p:spPr bwMode="auto">
          <a:xfrm>
            <a:off x="2268538" y="3500438"/>
            <a:ext cx="0" cy="360362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1" name="Line 13"/>
          <p:cNvSpPr>
            <a:spLocks noChangeShapeType="1"/>
          </p:cNvSpPr>
          <p:nvPr/>
        </p:nvSpPr>
        <p:spPr bwMode="auto">
          <a:xfrm>
            <a:off x="1547813" y="3933825"/>
            <a:ext cx="0" cy="358775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2" name="Line 14"/>
          <p:cNvSpPr>
            <a:spLocks noChangeShapeType="1"/>
          </p:cNvSpPr>
          <p:nvPr/>
        </p:nvSpPr>
        <p:spPr bwMode="auto">
          <a:xfrm>
            <a:off x="2987675" y="4005263"/>
            <a:ext cx="0" cy="287337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3" name="Line 15"/>
          <p:cNvSpPr>
            <a:spLocks noChangeShapeType="1"/>
          </p:cNvSpPr>
          <p:nvPr/>
        </p:nvSpPr>
        <p:spPr bwMode="auto">
          <a:xfrm>
            <a:off x="6659563" y="3429000"/>
            <a:ext cx="0" cy="43180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4" name="Line 16"/>
          <p:cNvSpPr>
            <a:spLocks noChangeShapeType="1"/>
          </p:cNvSpPr>
          <p:nvPr/>
        </p:nvSpPr>
        <p:spPr bwMode="auto">
          <a:xfrm flipH="1">
            <a:off x="5867400" y="4005263"/>
            <a:ext cx="1441450" cy="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5" name="Line 17"/>
          <p:cNvSpPr>
            <a:spLocks noChangeShapeType="1"/>
          </p:cNvSpPr>
          <p:nvPr/>
        </p:nvSpPr>
        <p:spPr bwMode="auto">
          <a:xfrm>
            <a:off x="5867400" y="4076700"/>
            <a:ext cx="0" cy="21590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6" name="Line 18"/>
          <p:cNvSpPr>
            <a:spLocks noChangeShapeType="1"/>
          </p:cNvSpPr>
          <p:nvPr/>
        </p:nvSpPr>
        <p:spPr bwMode="auto">
          <a:xfrm>
            <a:off x="7308850" y="4076700"/>
            <a:ext cx="0" cy="21590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7" name="Rectangle 19"/>
          <p:cNvSpPr>
            <a:spLocks noChangeArrowheads="1"/>
          </p:cNvSpPr>
          <p:nvPr/>
        </p:nvSpPr>
        <p:spPr bwMode="auto">
          <a:xfrm>
            <a:off x="1331913" y="4292600"/>
            <a:ext cx="433387" cy="504825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bg2"/>
                </a:solidFill>
              </a:rPr>
              <a:t>2D</a:t>
            </a:r>
          </a:p>
        </p:txBody>
      </p:sp>
      <p:sp>
        <p:nvSpPr>
          <p:cNvPr id="99348" name="Rectangle 20"/>
          <p:cNvSpPr>
            <a:spLocks noChangeArrowheads="1"/>
          </p:cNvSpPr>
          <p:nvPr/>
        </p:nvSpPr>
        <p:spPr bwMode="auto">
          <a:xfrm>
            <a:off x="2700338" y="4292600"/>
            <a:ext cx="431800" cy="504825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bg2"/>
                </a:solidFill>
              </a:rPr>
              <a:t>2E</a:t>
            </a:r>
          </a:p>
        </p:txBody>
      </p:sp>
      <p:sp>
        <p:nvSpPr>
          <p:cNvPr id="99349" name="Rectangle 21"/>
          <p:cNvSpPr>
            <a:spLocks noChangeArrowheads="1"/>
          </p:cNvSpPr>
          <p:nvPr/>
        </p:nvSpPr>
        <p:spPr bwMode="auto">
          <a:xfrm>
            <a:off x="5580063" y="4365625"/>
            <a:ext cx="431800" cy="431800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bg2"/>
                </a:solidFill>
              </a:rPr>
              <a:t>1F</a:t>
            </a:r>
          </a:p>
        </p:txBody>
      </p:sp>
      <p:sp>
        <p:nvSpPr>
          <p:cNvPr id="99350" name="Rectangle 22"/>
          <p:cNvSpPr>
            <a:spLocks noChangeArrowheads="1"/>
          </p:cNvSpPr>
          <p:nvPr/>
        </p:nvSpPr>
        <p:spPr bwMode="auto">
          <a:xfrm>
            <a:off x="7019925" y="4365625"/>
            <a:ext cx="431800" cy="431800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bg2"/>
                </a:solidFill>
              </a:rPr>
              <a:t>2G</a:t>
            </a:r>
          </a:p>
        </p:txBody>
      </p:sp>
      <p:sp>
        <p:nvSpPr>
          <p:cNvPr id="99351" name="Rectangle 23"/>
          <p:cNvSpPr>
            <a:spLocks noChangeArrowheads="1"/>
          </p:cNvSpPr>
          <p:nvPr/>
        </p:nvSpPr>
        <p:spPr bwMode="auto">
          <a:xfrm>
            <a:off x="3851275" y="1052513"/>
            <a:ext cx="1441450" cy="647700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4000" b="1">
                <a:solidFill>
                  <a:schemeClr val="bg2"/>
                </a:solidFill>
              </a:rPr>
              <a:t>A</a:t>
            </a:r>
          </a:p>
        </p:txBody>
      </p:sp>
      <p:sp>
        <p:nvSpPr>
          <p:cNvPr id="99352" name="Text Box 24"/>
          <p:cNvSpPr txBox="1">
            <a:spLocks noChangeArrowheads="1"/>
          </p:cNvSpPr>
          <p:nvPr/>
        </p:nvSpPr>
        <p:spPr bwMode="auto">
          <a:xfrm>
            <a:off x="539750" y="981075"/>
            <a:ext cx="503238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4800" b="1" u="sng" dirty="0">
              <a:solidFill>
                <a:schemeClr val="bg2"/>
              </a:solidFill>
            </a:endParaRPr>
          </a:p>
        </p:txBody>
      </p:sp>
      <p:sp>
        <p:nvSpPr>
          <p:cNvPr id="99353" name="Text Box 25"/>
          <p:cNvSpPr txBox="1">
            <a:spLocks noChangeArrowheads="1"/>
          </p:cNvSpPr>
          <p:nvPr/>
        </p:nvSpPr>
        <p:spPr bwMode="auto">
          <a:xfrm>
            <a:off x="684213" y="2420938"/>
            <a:ext cx="5032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99354" name="Text Box 26"/>
          <p:cNvSpPr txBox="1">
            <a:spLocks noChangeArrowheads="1"/>
          </p:cNvSpPr>
          <p:nvPr/>
        </p:nvSpPr>
        <p:spPr bwMode="auto">
          <a:xfrm>
            <a:off x="539750" y="2708275"/>
            <a:ext cx="5032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4400" b="1" u="sng" dirty="0">
              <a:solidFill>
                <a:schemeClr val="bg2"/>
              </a:solidFill>
            </a:endParaRPr>
          </a:p>
        </p:txBody>
      </p:sp>
      <p:sp>
        <p:nvSpPr>
          <p:cNvPr id="99355" name="Text Box 27"/>
          <p:cNvSpPr txBox="1">
            <a:spLocks noChangeArrowheads="1"/>
          </p:cNvSpPr>
          <p:nvPr/>
        </p:nvSpPr>
        <p:spPr bwMode="auto">
          <a:xfrm>
            <a:off x="539750" y="3933825"/>
            <a:ext cx="5048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4800" b="1" u="sng" dirty="0">
              <a:solidFill>
                <a:schemeClr val="bg2"/>
              </a:solidFill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 rot="5400000">
            <a:off x="5536413" y="5107793"/>
            <a:ext cx="500066" cy="1588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rot="10800000">
            <a:off x="5000628" y="5429264"/>
            <a:ext cx="1357322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rot="5400000">
            <a:off x="6287306" y="5642784"/>
            <a:ext cx="285752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rot="5400000">
            <a:off x="4822033" y="5607859"/>
            <a:ext cx="35719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rot="5400000">
            <a:off x="5643570" y="5643578"/>
            <a:ext cx="285752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/>
          <p:cNvSpPr/>
          <p:nvPr/>
        </p:nvSpPr>
        <p:spPr>
          <a:xfrm>
            <a:off x="6286512" y="5786454"/>
            <a:ext cx="428628" cy="57150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/>
              <a:t>4x</a:t>
            </a:r>
            <a:endParaRPr lang="ar-IQ" dirty="0"/>
          </a:p>
        </p:txBody>
      </p:sp>
      <p:sp>
        <p:nvSpPr>
          <p:cNvPr id="42" name="Rectangle 41"/>
          <p:cNvSpPr/>
          <p:nvPr/>
        </p:nvSpPr>
        <p:spPr>
          <a:xfrm>
            <a:off x="5572132" y="5857892"/>
            <a:ext cx="428628" cy="50006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/>
              <a:t>3y</a:t>
            </a:r>
            <a:endParaRPr lang="ar-IQ" dirty="0"/>
          </a:p>
        </p:txBody>
      </p:sp>
      <p:sp>
        <p:nvSpPr>
          <p:cNvPr id="43" name="Rectangle 42"/>
          <p:cNvSpPr/>
          <p:nvPr/>
        </p:nvSpPr>
        <p:spPr>
          <a:xfrm>
            <a:off x="4786314" y="5857892"/>
            <a:ext cx="428628" cy="50006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/>
              <a:t>3z</a:t>
            </a:r>
            <a:endParaRPr lang="ar-IQ" dirty="0"/>
          </a:p>
        </p:txBody>
      </p:sp>
      <p:sp>
        <p:nvSpPr>
          <p:cNvPr id="44" name="TextBox 43"/>
          <p:cNvSpPr txBox="1"/>
          <p:nvPr/>
        </p:nvSpPr>
        <p:spPr>
          <a:xfrm>
            <a:off x="642910" y="5500702"/>
            <a:ext cx="428628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IQ" sz="4800" b="1" u="sng" dirty="0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857884" y="928670"/>
            <a:ext cx="1643074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IQ" sz="2000" b="1" dirty="0" smtClean="0">
                <a:solidFill>
                  <a:schemeClr val="bg1"/>
                </a:solidFill>
              </a:rPr>
              <a:t>التركيبة الفنية لمفرغة الهواء</a:t>
            </a:r>
            <a:endParaRPr lang="ar-IQ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C00000"/>
          </a:solidFill>
        </p:spPr>
        <p:txBody>
          <a:bodyPr/>
          <a:lstStyle/>
          <a:p>
            <a:r>
              <a:rPr lang="ar-IQ" dirty="0" smtClean="0">
                <a:solidFill>
                  <a:schemeClr val="bg1"/>
                </a:solidFill>
              </a:rPr>
              <a:t>3- سجلات المخزون</a:t>
            </a:r>
            <a:endParaRPr lang="ar-IQ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ar-IQ" b="1" dirty="0" smtClean="0"/>
              <a:t>لكي ينجح النظام يحتاج الى سجلات مخزون دقيقة تتضمن :</a:t>
            </a:r>
          </a:p>
          <a:p>
            <a:r>
              <a:rPr lang="ar-IQ" b="1" dirty="0" smtClean="0"/>
              <a:t>- كم هي كمية المخزون من المنتجات النهائية.</a:t>
            </a:r>
          </a:p>
          <a:p>
            <a:r>
              <a:rPr lang="ar-IQ" b="1" dirty="0" smtClean="0"/>
              <a:t>- كم هي كمية المخزون من المكونات  و المواد الاولية.</a:t>
            </a:r>
          </a:p>
          <a:p>
            <a:r>
              <a:rPr lang="ar-IQ" b="1" dirty="0" smtClean="0"/>
              <a:t>- طلبات الشراء المجدولة من المكونات والمواد الاولية.</a:t>
            </a:r>
          </a:p>
          <a:p>
            <a:r>
              <a:rPr lang="ar-IQ" b="1" dirty="0" smtClean="0"/>
              <a:t>- مخزون الامان.</a:t>
            </a:r>
            <a:endParaRPr lang="ar-IQ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endParaRPr lang="ar-IQ" sz="4400" b="1" dirty="0" smtClean="0"/>
          </a:p>
          <a:p>
            <a:r>
              <a:rPr lang="ar-IQ" sz="4400" b="1" dirty="0" smtClean="0"/>
              <a:t>و هي المدة بين اطلاق طلبية الشراء و تسلمها من المجهز .</a:t>
            </a:r>
          </a:p>
          <a:p>
            <a:r>
              <a:rPr lang="ar-IQ" sz="4400" b="1" dirty="0" smtClean="0"/>
              <a:t>و تعد المعرفة الدقيقة لهذه التوقيتات عصب نجاح هذا النظام</a:t>
            </a:r>
            <a:endParaRPr lang="ar-IQ" sz="4400" b="1" dirty="0"/>
          </a:p>
        </p:txBody>
      </p:sp>
      <p:sp>
        <p:nvSpPr>
          <p:cNvPr id="4" name="Can 3"/>
          <p:cNvSpPr/>
          <p:nvPr/>
        </p:nvSpPr>
        <p:spPr>
          <a:xfrm>
            <a:off x="2285984" y="214290"/>
            <a:ext cx="4572032" cy="1857388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IQ" sz="3200" b="1" dirty="0" smtClean="0"/>
              <a:t>4- اوقات الانتظار( التجهيز)</a:t>
            </a:r>
            <a:endParaRPr lang="ar-IQ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endParaRPr lang="ar-IQ" b="1" dirty="0" smtClean="0"/>
          </a:p>
          <a:p>
            <a:pPr>
              <a:buNone/>
            </a:pPr>
            <a:r>
              <a:rPr lang="ar-IQ" b="1" dirty="0" smtClean="0"/>
              <a:t> في هذا النظام يتم ترميز مراحل الانتاج بارقام تعبر عن تسلسل كل مستوى ، ليتم تحديد المرحلة الانتاجية التي تظهر فيها الحاجة الى كل مكون </a:t>
            </a:r>
          </a:p>
          <a:p>
            <a:pPr>
              <a:buNone/>
            </a:pPr>
            <a:r>
              <a:rPr lang="ar-IQ" b="1" dirty="0" smtClean="0"/>
              <a:t>و في العادة يحمل المنتوج النهائي رقم ( صفر) و تأتي المستويات بعد هذا المستوى  بالتتابع</a:t>
            </a:r>
          </a:p>
          <a:p>
            <a:pPr>
              <a:buNone/>
            </a:pPr>
            <a:endParaRPr lang="ar-IQ" b="1" dirty="0" smtClean="0"/>
          </a:p>
        </p:txBody>
      </p:sp>
      <p:sp>
        <p:nvSpPr>
          <p:cNvPr id="4" name="Can 3"/>
          <p:cNvSpPr/>
          <p:nvPr/>
        </p:nvSpPr>
        <p:spPr>
          <a:xfrm>
            <a:off x="2285984" y="214290"/>
            <a:ext cx="4572032" cy="1857388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IQ" sz="3200" b="1" dirty="0" smtClean="0"/>
              <a:t>5- مستوى الترميز</a:t>
            </a:r>
            <a:endParaRPr lang="ar-IQ" sz="3200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29600" cy="925513"/>
          </a:xfrm>
        </p:spPr>
        <p:txBody>
          <a:bodyPr/>
          <a:lstStyle/>
          <a:p>
            <a:r>
              <a:rPr lang="en-US" b="1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Bill of material (BOM)</a:t>
            </a: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908050"/>
            <a:ext cx="8229600" cy="5472113"/>
          </a:xfrm>
          <a:solidFill>
            <a:srgbClr val="00B050"/>
          </a:solidFill>
          <a:ln>
            <a:solidFill>
              <a:schemeClr val="accent3"/>
            </a:solidFill>
          </a:ln>
        </p:spPr>
        <p:txBody>
          <a:bodyPr/>
          <a:lstStyle/>
          <a:p>
            <a:pPr algn="l" rtl="0"/>
            <a:endParaRPr lang="en-US" dirty="0"/>
          </a:p>
        </p:txBody>
      </p:sp>
      <p:sp>
        <p:nvSpPr>
          <p:cNvPr id="99332" name="Line 4"/>
          <p:cNvSpPr>
            <a:spLocks noChangeShapeType="1"/>
          </p:cNvSpPr>
          <p:nvPr/>
        </p:nvSpPr>
        <p:spPr bwMode="auto">
          <a:xfrm flipH="1" flipV="1">
            <a:off x="2411413" y="2492375"/>
            <a:ext cx="4248150" cy="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33" name="Line 5"/>
          <p:cNvSpPr>
            <a:spLocks noChangeShapeType="1"/>
          </p:cNvSpPr>
          <p:nvPr/>
        </p:nvSpPr>
        <p:spPr bwMode="auto">
          <a:xfrm>
            <a:off x="2411413" y="2565400"/>
            <a:ext cx="0" cy="287338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34" name="Line 6"/>
          <p:cNvSpPr>
            <a:spLocks noChangeShapeType="1"/>
          </p:cNvSpPr>
          <p:nvPr/>
        </p:nvSpPr>
        <p:spPr bwMode="auto">
          <a:xfrm>
            <a:off x="6659563" y="2565400"/>
            <a:ext cx="0" cy="287338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35" name="Line 7"/>
          <p:cNvSpPr>
            <a:spLocks noChangeShapeType="1"/>
          </p:cNvSpPr>
          <p:nvPr/>
        </p:nvSpPr>
        <p:spPr bwMode="auto">
          <a:xfrm>
            <a:off x="4643438" y="1844675"/>
            <a:ext cx="0" cy="576263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37" name="Rectangle 9"/>
          <p:cNvSpPr>
            <a:spLocks noChangeArrowheads="1"/>
          </p:cNvSpPr>
          <p:nvPr/>
        </p:nvSpPr>
        <p:spPr bwMode="auto">
          <a:xfrm>
            <a:off x="2051050" y="2924175"/>
            <a:ext cx="576263" cy="504825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bg2"/>
                </a:solidFill>
              </a:rPr>
              <a:t>2B</a:t>
            </a:r>
          </a:p>
        </p:txBody>
      </p:sp>
      <p:sp>
        <p:nvSpPr>
          <p:cNvPr id="99338" name="Rectangle 10"/>
          <p:cNvSpPr>
            <a:spLocks noChangeArrowheads="1"/>
          </p:cNvSpPr>
          <p:nvPr/>
        </p:nvSpPr>
        <p:spPr bwMode="auto">
          <a:xfrm>
            <a:off x="6372225" y="2924175"/>
            <a:ext cx="576263" cy="503238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bg2"/>
                </a:solidFill>
              </a:rPr>
              <a:t>3C</a:t>
            </a:r>
          </a:p>
        </p:txBody>
      </p:sp>
      <p:sp>
        <p:nvSpPr>
          <p:cNvPr id="99339" name="Line 11"/>
          <p:cNvSpPr>
            <a:spLocks noChangeShapeType="1"/>
          </p:cNvSpPr>
          <p:nvPr/>
        </p:nvSpPr>
        <p:spPr bwMode="auto">
          <a:xfrm flipH="1">
            <a:off x="1547813" y="3933825"/>
            <a:ext cx="1439862" cy="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0" name="Line 12"/>
          <p:cNvSpPr>
            <a:spLocks noChangeShapeType="1"/>
          </p:cNvSpPr>
          <p:nvPr/>
        </p:nvSpPr>
        <p:spPr bwMode="auto">
          <a:xfrm>
            <a:off x="2268538" y="3500438"/>
            <a:ext cx="0" cy="360362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1" name="Line 13"/>
          <p:cNvSpPr>
            <a:spLocks noChangeShapeType="1"/>
          </p:cNvSpPr>
          <p:nvPr/>
        </p:nvSpPr>
        <p:spPr bwMode="auto">
          <a:xfrm>
            <a:off x="1547813" y="3933825"/>
            <a:ext cx="0" cy="358775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2" name="Line 14"/>
          <p:cNvSpPr>
            <a:spLocks noChangeShapeType="1"/>
          </p:cNvSpPr>
          <p:nvPr/>
        </p:nvSpPr>
        <p:spPr bwMode="auto">
          <a:xfrm>
            <a:off x="2987675" y="4005263"/>
            <a:ext cx="0" cy="287337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3" name="Line 15"/>
          <p:cNvSpPr>
            <a:spLocks noChangeShapeType="1"/>
          </p:cNvSpPr>
          <p:nvPr/>
        </p:nvSpPr>
        <p:spPr bwMode="auto">
          <a:xfrm>
            <a:off x="6659563" y="3429000"/>
            <a:ext cx="0" cy="43180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4" name="Line 16"/>
          <p:cNvSpPr>
            <a:spLocks noChangeShapeType="1"/>
          </p:cNvSpPr>
          <p:nvPr/>
        </p:nvSpPr>
        <p:spPr bwMode="auto">
          <a:xfrm flipH="1">
            <a:off x="5867400" y="4005263"/>
            <a:ext cx="1441450" cy="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5" name="Line 17"/>
          <p:cNvSpPr>
            <a:spLocks noChangeShapeType="1"/>
          </p:cNvSpPr>
          <p:nvPr/>
        </p:nvSpPr>
        <p:spPr bwMode="auto">
          <a:xfrm>
            <a:off x="5867400" y="4076700"/>
            <a:ext cx="0" cy="21590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6" name="Line 18"/>
          <p:cNvSpPr>
            <a:spLocks noChangeShapeType="1"/>
          </p:cNvSpPr>
          <p:nvPr/>
        </p:nvSpPr>
        <p:spPr bwMode="auto">
          <a:xfrm>
            <a:off x="7308850" y="4076700"/>
            <a:ext cx="0" cy="21590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7" name="Rectangle 19"/>
          <p:cNvSpPr>
            <a:spLocks noChangeArrowheads="1"/>
          </p:cNvSpPr>
          <p:nvPr/>
        </p:nvSpPr>
        <p:spPr bwMode="auto">
          <a:xfrm>
            <a:off x="1331913" y="4292600"/>
            <a:ext cx="433387" cy="504825"/>
          </a:xfrm>
          <a:prstGeom prst="rect">
            <a:avLst/>
          </a:prstGeom>
          <a:solidFill>
            <a:schemeClr val="accent3">
              <a:lumMod val="50000"/>
            </a:schemeClr>
          </a:solidFill>
          <a:ln w="57150">
            <a:solidFill>
              <a:schemeClr val="accent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bg2"/>
                </a:solidFill>
              </a:rPr>
              <a:t>2D</a:t>
            </a:r>
          </a:p>
        </p:txBody>
      </p:sp>
      <p:sp>
        <p:nvSpPr>
          <p:cNvPr id="99348" name="Rectangle 20"/>
          <p:cNvSpPr>
            <a:spLocks noChangeArrowheads="1"/>
          </p:cNvSpPr>
          <p:nvPr/>
        </p:nvSpPr>
        <p:spPr bwMode="auto">
          <a:xfrm>
            <a:off x="2700338" y="4292600"/>
            <a:ext cx="431800" cy="504825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bg2"/>
                </a:solidFill>
              </a:rPr>
              <a:t>2E</a:t>
            </a:r>
          </a:p>
        </p:txBody>
      </p:sp>
      <p:sp>
        <p:nvSpPr>
          <p:cNvPr id="99349" name="Rectangle 21"/>
          <p:cNvSpPr>
            <a:spLocks noChangeArrowheads="1"/>
          </p:cNvSpPr>
          <p:nvPr/>
        </p:nvSpPr>
        <p:spPr bwMode="auto">
          <a:xfrm>
            <a:off x="5580063" y="4365625"/>
            <a:ext cx="431800" cy="431800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bg2"/>
                </a:solidFill>
              </a:rPr>
              <a:t>1F</a:t>
            </a:r>
          </a:p>
        </p:txBody>
      </p:sp>
      <p:sp>
        <p:nvSpPr>
          <p:cNvPr id="99350" name="Rectangle 22"/>
          <p:cNvSpPr>
            <a:spLocks noChangeArrowheads="1"/>
          </p:cNvSpPr>
          <p:nvPr/>
        </p:nvSpPr>
        <p:spPr bwMode="auto">
          <a:xfrm>
            <a:off x="7019925" y="4365625"/>
            <a:ext cx="431800" cy="431800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bg2"/>
                </a:solidFill>
              </a:rPr>
              <a:t>2G</a:t>
            </a:r>
          </a:p>
        </p:txBody>
      </p:sp>
      <p:sp>
        <p:nvSpPr>
          <p:cNvPr id="99351" name="Rectangle 23"/>
          <p:cNvSpPr>
            <a:spLocks noChangeArrowheads="1"/>
          </p:cNvSpPr>
          <p:nvPr/>
        </p:nvSpPr>
        <p:spPr bwMode="auto">
          <a:xfrm>
            <a:off x="3851275" y="1052513"/>
            <a:ext cx="1441450" cy="647700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4000" b="1">
                <a:solidFill>
                  <a:schemeClr val="bg2"/>
                </a:solidFill>
              </a:rPr>
              <a:t>A</a:t>
            </a:r>
          </a:p>
        </p:txBody>
      </p:sp>
      <p:sp>
        <p:nvSpPr>
          <p:cNvPr id="99352" name="Text Box 24"/>
          <p:cNvSpPr txBox="1">
            <a:spLocks noChangeArrowheads="1"/>
          </p:cNvSpPr>
          <p:nvPr/>
        </p:nvSpPr>
        <p:spPr bwMode="auto">
          <a:xfrm>
            <a:off x="539750" y="981075"/>
            <a:ext cx="503238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1" u="sng" dirty="0" smtClean="0">
                <a:solidFill>
                  <a:schemeClr val="bg2"/>
                </a:solidFill>
              </a:rPr>
              <a:t>0</a:t>
            </a:r>
            <a:endParaRPr lang="en-US" sz="4800" b="1" u="sng" dirty="0">
              <a:solidFill>
                <a:schemeClr val="bg2"/>
              </a:solidFill>
            </a:endParaRPr>
          </a:p>
        </p:txBody>
      </p:sp>
      <p:sp>
        <p:nvSpPr>
          <p:cNvPr id="99353" name="Text Box 25"/>
          <p:cNvSpPr txBox="1">
            <a:spLocks noChangeArrowheads="1"/>
          </p:cNvSpPr>
          <p:nvPr/>
        </p:nvSpPr>
        <p:spPr bwMode="auto">
          <a:xfrm>
            <a:off x="684213" y="2420938"/>
            <a:ext cx="5032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99354" name="Text Box 26"/>
          <p:cNvSpPr txBox="1">
            <a:spLocks noChangeArrowheads="1"/>
          </p:cNvSpPr>
          <p:nvPr/>
        </p:nvSpPr>
        <p:spPr bwMode="auto">
          <a:xfrm>
            <a:off x="539750" y="2708275"/>
            <a:ext cx="5032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b="1" u="sng" dirty="0" smtClean="0">
                <a:solidFill>
                  <a:schemeClr val="bg2"/>
                </a:solidFill>
              </a:rPr>
              <a:t>1</a:t>
            </a:r>
            <a:endParaRPr lang="en-US" sz="4400" b="1" u="sng" dirty="0">
              <a:solidFill>
                <a:schemeClr val="bg2"/>
              </a:solidFill>
            </a:endParaRPr>
          </a:p>
        </p:txBody>
      </p:sp>
      <p:sp>
        <p:nvSpPr>
          <p:cNvPr id="99355" name="Text Box 27"/>
          <p:cNvSpPr txBox="1">
            <a:spLocks noChangeArrowheads="1"/>
          </p:cNvSpPr>
          <p:nvPr/>
        </p:nvSpPr>
        <p:spPr bwMode="auto">
          <a:xfrm>
            <a:off x="539750" y="3933825"/>
            <a:ext cx="5048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1" u="sng" dirty="0" smtClean="0">
                <a:solidFill>
                  <a:schemeClr val="bg2"/>
                </a:solidFill>
              </a:rPr>
              <a:t>2</a:t>
            </a:r>
            <a:endParaRPr lang="en-US" sz="4800" b="1" u="sng" dirty="0">
              <a:solidFill>
                <a:schemeClr val="bg2"/>
              </a:solidFill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 rot="5400000">
            <a:off x="5536413" y="5107793"/>
            <a:ext cx="500066" cy="1588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rot="10800000">
            <a:off x="5000628" y="5429264"/>
            <a:ext cx="1357322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rot="5400000">
            <a:off x="6287306" y="5642784"/>
            <a:ext cx="285752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rot="5400000">
            <a:off x="4822033" y="5607859"/>
            <a:ext cx="35719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rot="5400000">
            <a:off x="5643570" y="5643578"/>
            <a:ext cx="285752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/>
          <p:cNvSpPr/>
          <p:nvPr/>
        </p:nvSpPr>
        <p:spPr>
          <a:xfrm>
            <a:off x="6286512" y="5786454"/>
            <a:ext cx="428628" cy="57150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/>
              <a:t>4x</a:t>
            </a:r>
            <a:endParaRPr lang="ar-IQ" dirty="0"/>
          </a:p>
        </p:txBody>
      </p:sp>
      <p:sp>
        <p:nvSpPr>
          <p:cNvPr id="42" name="Rectangle 41"/>
          <p:cNvSpPr/>
          <p:nvPr/>
        </p:nvSpPr>
        <p:spPr>
          <a:xfrm>
            <a:off x="5572132" y="5857892"/>
            <a:ext cx="428628" cy="50006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/>
              <a:t>3y</a:t>
            </a:r>
            <a:endParaRPr lang="ar-IQ" dirty="0"/>
          </a:p>
        </p:txBody>
      </p:sp>
      <p:sp>
        <p:nvSpPr>
          <p:cNvPr id="43" name="Rectangle 42"/>
          <p:cNvSpPr/>
          <p:nvPr/>
        </p:nvSpPr>
        <p:spPr>
          <a:xfrm>
            <a:off x="4572000" y="5857892"/>
            <a:ext cx="642942" cy="500066"/>
          </a:xfrm>
          <a:prstGeom prst="rect">
            <a:avLst/>
          </a:prstGeom>
          <a:solidFill>
            <a:schemeClr val="accent3">
              <a:lumMod val="50000"/>
            </a:schemeClr>
          </a:solidFill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b="1" dirty="0" smtClean="0"/>
              <a:t>3D</a:t>
            </a:r>
            <a:endParaRPr lang="ar-IQ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642910" y="5500702"/>
            <a:ext cx="428628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4800" b="1" u="sng" dirty="0" smtClean="0">
                <a:solidFill>
                  <a:schemeClr val="bg1"/>
                </a:solidFill>
              </a:rPr>
              <a:t>3</a:t>
            </a:r>
            <a:endParaRPr lang="ar-IQ" sz="4800" b="1" u="sn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ar-IQ" sz="3600" b="1" dirty="0" smtClean="0"/>
              <a:t>و تبرز الفائدة من التعرف على هذه المستويات في :</a:t>
            </a:r>
          </a:p>
          <a:p>
            <a:pPr>
              <a:buNone/>
            </a:pPr>
            <a:r>
              <a:rPr lang="ar-IQ" sz="3600" b="1" dirty="0" smtClean="0"/>
              <a:t>1- تحديد التوقيت الذي يتم فيه اطلاق طلبية الشراء لكل مكون</a:t>
            </a:r>
          </a:p>
          <a:p>
            <a:pPr>
              <a:buNone/>
            </a:pPr>
            <a:r>
              <a:rPr lang="ar-IQ" sz="3600" b="1" dirty="0" smtClean="0"/>
              <a:t>2- بعض المكونات توجد حاجة لها في اكثر من  مرحلة انتاجية و نحتاج الى  ان نعرف في اي مرحلة  يتم اطلاق طلبيات شرائها</a:t>
            </a:r>
            <a:endParaRPr lang="ar-IQ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IQ" dirty="0" smtClean="0"/>
              <a:t>قواعد تخطيط الاحتياجات من الموارد</a:t>
            </a:r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ar-IQ" sz="3600" b="1" dirty="0" smtClean="0"/>
              <a:t>1- قاعدة الدفعة مقابل الدفعة</a:t>
            </a:r>
          </a:p>
          <a:p>
            <a:pPr>
              <a:buNone/>
            </a:pPr>
            <a:r>
              <a:rPr lang="ar-IQ" sz="3600" b="1" dirty="0" smtClean="0"/>
              <a:t>2- قاعدة الدفعة الثابتة </a:t>
            </a:r>
            <a:r>
              <a:rPr lang="en-US" sz="3600" b="1" dirty="0" smtClean="0"/>
              <a:t>(EOQ)</a:t>
            </a:r>
            <a:endParaRPr lang="ar-IQ" sz="3600" b="1" dirty="0" smtClean="0"/>
          </a:p>
          <a:p>
            <a:pPr>
              <a:buNone/>
            </a:pPr>
            <a:r>
              <a:rPr lang="ar-IQ" sz="3600" b="1" dirty="0" smtClean="0"/>
              <a:t>3- قاعدة الطلب الدوري</a:t>
            </a:r>
            <a:endParaRPr lang="ar-IQ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  <a:solidFill>
            <a:schemeClr val="accent3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5" name="Flowchart: Direct Access Storage 4"/>
          <p:cNvSpPr/>
          <p:nvPr/>
        </p:nvSpPr>
        <p:spPr>
          <a:xfrm>
            <a:off x="1428728" y="1785926"/>
            <a:ext cx="5929354" cy="2786082"/>
          </a:xfrm>
          <a:prstGeom prst="flowChartMagneticDrum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IQ" sz="4000" b="1" dirty="0" smtClean="0"/>
              <a:t>1- قاعدة دفعة مقابل دفعة</a:t>
            </a:r>
            <a:endParaRPr lang="ar-IQ" sz="4000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75000"/>
            </a:schemeClr>
          </a:solidFill>
        </p:spPr>
        <p:txBody>
          <a:bodyPr/>
          <a:lstStyle/>
          <a:p>
            <a:endParaRPr lang="ar-IQ" dirty="0"/>
          </a:p>
        </p:txBody>
      </p:sp>
      <p:sp>
        <p:nvSpPr>
          <p:cNvPr id="4" name="Flowchart: Direct Access Storage 3"/>
          <p:cNvSpPr/>
          <p:nvPr/>
        </p:nvSpPr>
        <p:spPr>
          <a:xfrm>
            <a:off x="1000100" y="1785926"/>
            <a:ext cx="6858048" cy="2928958"/>
          </a:xfrm>
          <a:prstGeom prst="flowChartMagneticDrum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IQ" sz="8000" b="1" dirty="0" smtClean="0">
                <a:solidFill>
                  <a:schemeClr val="tx1"/>
                </a:solidFill>
              </a:rPr>
              <a:t>مثال 1</a:t>
            </a:r>
            <a:endParaRPr lang="ar-IQ" sz="8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29600" cy="925513"/>
          </a:xfrm>
        </p:spPr>
        <p:txBody>
          <a:bodyPr>
            <a:normAutofit/>
          </a:bodyPr>
          <a:lstStyle/>
          <a:p>
            <a:r>
              <a:rPr lang="ar-IQ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توضح التركيبة الفنية التالية مكونات منتوج </a:t>
            </a:r>
            <a:r>
              <a:rPr lang="en-US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(A)</a:t>
            </a:r>
            <a:r>
              <a:rPr lang="ar-IQ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احدى الشركات</a:t>
            </a:r>
            <a:endParaRPr lang="en-US" sz="28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908050"/>
            <a:ext cx="8229600" cy="5472113"/>
          </a:xfrm>
          <a:solidFill>
            <a:srgbClr val="00B050"/>
          </a:solidFill>
        </p:spPr>
        <p:txBody>
          <a:bodyPr/>
          <a:lstStyle/>
          <a:p>
            <a:pPr algn="l" rtl="0"/>
            <a:endParaRPr lang="en-US" dirty="0"/>
          </a:p>
        </p:txBody>
      </p:sp>
      <p:sp>
        <p:nvSpPr>
          <p:cNvPr id="99332" name="Line 4"/>
          <p:cNvSpPr>
            <a:spLocks noChangeShapeType="1"/>
          </p:cNvSpPr>
          <p:nvPr/>
        </p:nvSpPr>
        <p:spPr bwMode="auto">
          <a:xfrm flipH="1" flipV="1">
            <a:off x="2411413" y="2492375"/>
            <a:ext cx="4248150" cy="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33" name="Line 5"/>
          <p:cNvSpPr>
            <a:spLocks noChangeShapeType="1"/>
          </p:cNvSpPr>
          <p:nvPr/>
        </p:nvSpPr>
        <p:spPr bwMode="auto">
          <a:xfrm>
            <a:off x="2411413" y="2565400"/>
            <a:ext cx="0" cy="287338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34" name="Line 6"/>
          <p:cNvSpPr>
            <a:spLocks noChangeShapeType="1"/>
          </p:cNvSpPr>
          <p:nvPr/>
        </p:nvSpPr>
        <p:spPr bwMode="auto">
          <a:xfrm>
            <a:off x="6659563" y="2565400"/>
            <a:ext cx="0" cy="287338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35" name="Line 7"/>
          <p:cNvSpPr>
            <a:spLocks noChangeShapeType="1"/>
          </p:cNvSpPr>
          <p:nvPr/>
        </p:nvSpPr>
        <p:spPr bwMode="auto">
          <a:xfrm>
            <a:off x="4643438" y="1844675"/>
            <a:ext cx="0" cy="576263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37" name="Rectangle 9"/>
          <p:cNvSpPr>
            <a:spLocks noChangeArrowheads="1"/>
          </p:cNvSpPr>
          <p:nvPr/>
        </p:nvSpPr>
        <p:spPr bwMode="auto">
          <a:xfrm>
            <a:off x="2051050" y="2924175"/>
            <a:ext cx="576263" cy="504825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bg2"/>
                </a:solidFill>
              </a:rPr>
              <a:t>2B</a:t>
            </a:r>
          </a:p>
        </p:txBody>
      </p:sp>
      <p:sp>
        <p:nvSpPr>
          <p:cNvPr id="99338" name="Rectangle 10"/>
          <p:cNvSpPr>
            <a:spLocks noChangeArrowheads="1"/>
          </p:cNvSpPr>
          <p:nvPr/>
        </p:nvSpPr>
        <p:spPr bwMode="auto">
          <a:xfrm>
            <a:off x="6372225" y="2924175"/>
            <a:ext cx="576263" cy="503238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bg2"/>
                </a:solidFill>
              </a:rPr>
              <a:t>3C</a:t>
            </a:r>
          </a:p>
        </p:txBody>
      </p:sp>
      <p:sp>
        <p:nvSpPr>
          <p:cNvPr id="99351" name="Rectangle 23"/>
          <p:cNvSpPr>
            <a:spLocks noChangeArrowheads="1"/>
          </p:cNvSpPr>
          <p:nvPr/>
        </p:nvSpPr>
        <p:spPr bwMode="auto">
          <a:xfrm>
            <a:off x="3851275" y="1052513"/>
            <a:ext cx="1441450" cy="647700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4000" b="1">
                <a:solidFill>
                  <a:schemeClr val="bg2"/>
                </a:solidFill>
              </a:rPr>
              <a:t>A</a:t>
            </a:r>
          </a:p>
        </p:txBody>
      </p:sp>
      <p:sp>
        <p:nvSpPr>
          <p:cNvPr id="99353" name="Text Box 25"/>
          <p:cNvSpPr txBox="1">
            <a:spLocks noChangeArrowheads="1"/>
          </p:cNvSpPr>
          <p:nvPr/>
        </p:nvSpPr>
        <p:spPr bwMode="auto">
          <a:xfrm>
            <a:off x="684213" y="2420938"/>
            <a:ext cx="5032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96276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solidFill>
            <a:schemeClr val="tx2">
              <a:lumMod val="50000"/>
            </a:schemeClr>
          </a:solidFill>
        </p:spPr>
        <p:txBody>
          <a:bodyPr/>
          <a:lstStyle/>
          <a:p>
            <a:endParaRPr lang="ar-IQ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solidFill>
            <a:schemeClr val="accent2">
              <a:lumMod val="75000"/>
            </a:schemeClr>
          </a:solidFill>
        </p:spPr>
        <p:txBody>
          <a:bodyPr/>
          <a:lstStyle/>
          <a:p>
            <a:endParaRPr lang="ar-IQ" dirty="0"/>
          </a:p>
        </p:txBody>
      </p:sp>
      <p:sp>
        <p:nvSpPr>
          <p:cNvPr id="4" name="Rectangle 3"/>
          <p:cNvSpPr/>
          <p:nvPr/>
        </p:nvSpPr>
        <p:spPr>
          <a:xfrm>
            <a:off x="1285852" y="1214422"/>
            <a:ext cx="6357982" cy="3500462"/>
          </a:xfrm>
          <a:prstGeom prst="rect">
            <a:avLst/>
          </a:prstGeom>
          <a:solidFill>
            <a:schemeClr val="tx2"/>
          </a:solidFill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IQ" sz="4000" b="1" dirty="0" smtClean="0"/>
              <a:t> التخطيط للطلب المشتق</a:t>
            </a:r>
          </a:p>
          <a:p>
            <a:pPr algn="ctr"/>
            <a:r>
              <a:rPr lang="ar-IQ" sz="4000" b="1" dirty="0" smtClean="0"/>
              <a:t>(المعتمد)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IQ" b="1" dirty="0" smtClean="0"/>
              <a:t> يوضح الجدول ادناة اوقات انتظار التجهيز لكل مكون :</a:t>
            </a:r>
            <a:endParaRPr lang="ar-IQ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160717704"/>
              </p:ext>
            </p:extLst>
          </p:nvPr>
        </p:nvGraphicFramePr>
        <p:xfrm>
          <a:off x="2339752" y="1772816"/>
          <a:ext cx="4114800" cy="2471742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028700"/>
                <a:gridCol w="1028700"/>
                <a:gridCol w="1028700"/>
                <a:gridCol w="1028700"/>
              </a:tblGrid>
              <a:tr h="1235871"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C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B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A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IQ" sz="2000" b="1" dirty="0" smtClean="0"/>
                        <a:t>المكونات</a:t>
                      </a:r>
                      <a:endParaRPr lang="ar-IQ" sz="2000" b="1" dirty="0"/>
                    </a:p>
                  </a:txBody>
                  <a:tcPr/>
                </a:tc>
              </a:tr>
              <a:tr h="1235871"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1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2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1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IQ" sz="2000" b="1" dirty="0" smtClean="0"/>
                        <a:t>اوقات الاتنظار</a:t>
                      </a:r>
                    </a:p>
                    <a:p>
                      <a:pPr algn="ctr" rtl="1"/>
                      <a:r>
                        <a:rPr lang="ar-IQ" sz="2000" b="1" dirty="0" smtClean="0"/>
                        <a:t>(التجهيز)</a:t>
                      </a:r>
                      <a:endParaRPr lang="ar-IQ" sz="20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7599705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ar-IQ" b="1" dirty="0" smtClean="0"/>
              <a:t>اذا كانت الكمية المطلوبة من هذا المنتوج</a:t>
            </a:r>
            <a:r>
              <a:rPr lang="en-US" b="1" dirty="0" smtClean="0"/>
              <a:t>(A) </a:t>
            </a:r>
            <a:r>
              <a:rPr lang="ar-IQ" b="1" dirty="0" smtClean="0"/>
              <a:t>هي </a:t>
            </a:r>
            <a:r>
              <a:rPr lang="en-US" b="1" dirty="0" smtClean="0"/>
              <a:t>(50)</a:t>
            </a:r>
            <a:r>
              <a:rPr lang="ar-IQ" b="1" dirty="0" smtClean="0"/>
              <a:t>وحدة ... </a:t>
            </a:r>
          </a:p>
          <a:p>
            <a:r>
              <a:rPr lang="ar-IQ" b="1" dirty="0" smtClean="0"/>
              <a:t>و ترغب الشركة في تطبيق نظام </a:t>
            </a:r>
            <a:r>
              <a:rPr lang="en-US" b="1" dirty="0" smtClean="0"/>
              <a:t>MRP</a:t>
            </a:r>
            <a:r>
              <a:rPr lang="ar-IQ" b="1" dirty="0" smtClean="0"/>
              <a:t>  في ادارة خزينها من مكونات هذا المنتوج </a:t>
            </a:r>
          </a:p>
          <a:p>
            <a:pPr>
              <a:buNone/>
            </a:pPr>
            <a:r>
              <a:rPr lang="ar-IQ" b="1" dirty="0" smtClean="0"/>
              <a:t>كيف سنقوم بمساعدة الشركة؟؟</a:t>
            </a:r>
          </a:p>
        </p:txBody>
      </p:sp>
    </p:spTree>
    <p:extLst>
      <p:ext uri="{BB962C8B-B14F-4D97-AF65-F5344CB8AC3E}">
        <p14:creationId xmlns="" xmlns:p14="http://schemas.microsoft.com/office/powerpoint/2010/main" val="34161021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50000"/>
            </a:schemeClr>
          </a:solidFill>
        </p:spPr>
        <p:txBody>
          <a:bodyPr/>
          <a:lstStyle/>
          <a:p>
            <a:r>
              <a:rPr lang="ar-IQ" dirty="0" smtClean="0">
                <a:solidFill>
                  <a:schemeClr val="bg1"/>
                </a:solidFill>
              </a:rPr>
              <a:t>حل المثال</a:t>
            </a:r>
            <a:endParaRPr lang="ar-IQ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r>
              <a:rPr lang="ar-IQ" dirty="0" smtClean="0"/>
              <a:t>تم تطبيق النظام على وفق ثلاثة خطوات رئيسية:</a:t>
            </a:r>
          </a:p>
          <a:p>
            <a:endParaRPr lang="ar-IQ" dirty="0"/>
          </a:p>
        </p:txBody>
      </p:sp>
      <p:sp>
        <p:nvSpPr>
          <p:cNvPr id="4" name="Rounded Rectangle 3"/>
          <p:cNvSpPr/>
          <p:nvPr/>
        </p:nvSpPr>
        <p:spPr>
          <a:xfrm>
            <a:off x="285720" y="2357406"/>
            <a:ext cx="7786742" cy="4500594"/>
          </a:xfrm>
          <a:prstGeom prst="roundRect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IQ" sz="2800" b="1" dirty="0" smtClean="0"/>
              <a:t>1-  استخراج الكمية المطلوبة من كل مكون حسب قائمة المواد</a:t>
            </a:r>
          </a:p>
          <a:p>
            <a:pPr algn="ctr"/>
            <a:endParaRPr lang="ar-IQ" sz="2800" b="1" dirty="0" smtClean="0"/>
          </a:p>
          <a:p>
            <a:pPr algn="ctr"/>
            <a:r>
              <a:rPr lang="ar-IQ" sz="2800" b="1" dirty="0" smtClean="0"/>
              <a:t>2- تنظيم هيكل الزمن الكلي لانتاج المنتوج النهائي</a:t>
            </a:r>
          </a:p>
          <a:p>
            <a:pPr algn="ctr"/>
            <a:endParaRPr lang="ar-IQ" sz="2800" b="1" dirty="0" smtClean="0"/>
          </a:p>
          <a:p>
            <a:pPr algn="ctr"/>
            <a:r>
              <a:rPr lang="ar-IQ" sz="2800" b="1" dirty="0" smtClean="0"/>
              <a:t>3- اعداد جدول بالمتطلبات النهائية لمكونات المنتوج وتوقيتات اطلاق الطلبيات لكل مكون</a:t>
            </a:r>
          </a:p>
          <a:p>
            <a:pPr algn="ctr"/>
            <a:endParaRPr lang="ar-IQ" sz="2800" b="1" dirty="0"/>
          </a:p>
        </p:txBody>
      </p:sp>
    </p:spTree>
    <p:extLst>
      <p:ext uri="{BB962C8B-B14F-4D97-AF65-F5344CB8AC3E}">
        <p14:creationId xmlns="" xmlns:p14="http://schemas.microsoft.com/office/powerpoint/2010/main" val="259427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18"/>
          </a:xfrm>
        </p:spPr>
        <p:txBody>
          <a:bodyPr>
            <a:normAutofit fontScale="90000"/>
          </a:bodyPr>
          <a:lstStyle/>
          <a:p>
            <a:endParaRPr lang="ar-IQ" dirty="0"/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05382825"/>
              </p:ext>
            </p:extLst>
          </p:nvPr>
        </p:nvGraphicFramePr>
        <p:xfrm>
          <a:off x="395536" y="548680"/>
          <a:ext cx="8229600" cy="5958114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72008"/>
                <a:gridCol w="497994"/>
                <a:gridCol w="467836"/>
                <a:gridCol w="614108"/>
                <a:gridCol w="556050"/>
                <a:gridCol w="2329764"/>
                <a:gridCol w="822960"/>
                <a:gridCol w="822960"/>
                <a:gridCol w="822960"/>
                <a:gridCol w="822960"/>
              </a:tblGrid>
              <a:tr h="740892">
                <a:tc>
                  <a:txBody>
                    <a:bodyPr/>
                    <a:lstStyle/>
                    <a:p>
                      <a:pPr rtl="1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IQ" b="1" dirty="0" smtClean="0">
                          <a:solidFill>
                            <a:schemeClr val="tx1"/>
                          </a:solidFill>
                        </a:rPr>
                        <a:t>المكون</a:t>
                      </a:r>
                    </a:p>
                    <a:p>
                      <a:pPr rtl="1"/>
                      <a:r>
                        <a:rPr lang="ar-IQ" b="1" dirty="0" smtClean="0">
                          <a:solidFill>
                            <a:schemeClr val="tx1"/>
                          </a:solidFill>
                        </a:rPr>
                        <a:t>او</a:t>
                      </a:r>
                    </a:p>
                    <a:p>
                      <a:pPr rtl="1"/>
                      <a:r>
                        <a:rPr lang="ar-IQ" b="1" dirty="0" smtClean="0">
                          <a:solidFill>
                            <a:schemeClr val="tx1"/>
                          </a:solidFill>
                        </a:rPr>
                        <a:t>المادة</a:t>
                      </a:r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IQ" b="1" dirty="0" smtClean="0">
                          <a:solidFill>
                            <a:schemeClr val="tx1"/>
                          </a:solidFill>
                        </a:rPr>
                        <a:t>مستوى الترميز</a:t>
                      </a:r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IQ" b="1" dirty="0" smtClean="0">
                          <a:solidFill>
                            <a:schemeClr val="tx1"/>
                          </a:solidFill>
                        </a:rPr>
                        <a:t>مخزون تحت اليد</a:t>
                      </a:r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IQ" b="1" dirty="0" smtClean="0">
                          <a:solidFill>
                            <a:schemeClr val="tx1"/>
                          </a:solidFill>
                        </a:rPr>
                        <a:t>وقت الانتظار</a:t>
                      </a:r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27259"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IQ" b="1" dirty="0" smtClean="0">
                          <a:solidFill>
                            <a:schemeClr val="tx1"/>
                          </a:solidFill>
                        </a:rPr>
                        <a:t>المتطلبات الاجمالية من المادة او المكون</a:t>
                      </a:r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27259"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IQ" b="1" dirty="0" smtClean="0">
                          <a:solidFill>
                            <a:schemeClr val="tx1"/>
                          </a:solidFill>
                        </a:rPr>
                        <a:t>خزين تحت اليد</a:t>
                      </a:r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27259"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IQ" b="1" dirty="0" smtClean="0">
                          <a:solidFill>
                            <a:schemeClr val="tx1"/>
                          </a:solidFill>
                        </a:rPr>
                        <a:t>صافي المتطلبات</a:t>
                      </a:r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27259"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IQ" b="1" dirty="0" smtClean="0">
                          <a:solidFill>
                            <a:schemeClr val="tx1"/>
                          </a:solidFill>
                        </a:rPr>
                        <a:t>تاريخ اطلاق الطلبية</a:t>
                      </a:r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27259"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IQ" b="1" dirty="0" smtClean="0">
                          <a:solidFill>
                            <a:schemeClr val="tx1"/>
                          </a:solidFill>
                        </a:rPr>
                        <a:t>المتطلبات الاجمالية من المادة او المكون</a:t>
                      </a:r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B</a:t>
                      </a:r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627259"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IQ" b="1" dirty="0" smtClean="0">
                          <a:solidFill>
                            <a:schemeClr val="tx1"/>
                          </a:solidFill>
                        </a:rPr>
                        <a:t>خزين تحت اليد</a:t>
                      </a:r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627259"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IQ" b="1" dirty="0" smtClean="0">
                          <a:solidFill>
                            <a:schemeClr val="tx1"/>
                          </a:solidFill>
                        </a:rPr>
                        <a:t>صافي المتطلبات</a:t>
                      </a:r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627259"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IQ" b="1" dirty="0" smtClean="0">
                          <a:solidFill>
                            <a:schemeClr val="tx1"/>
                          </a:solidFill>
                        </a:rPr>
                        <a:t>تاريخ اطلاق الطلبية</a:t>
                      </a:r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7475249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endParaRPr lang="ar-IQ" dirty="0"/>
          </a:p>
        </p:txBody>
      </p:sp>
      <p:sp>
        <p:nvSpPr>
          <p:cNvPr id="4" name="مخطط انسيابي: تخزين بالوصول المباشر 3"/>
          <p:cNvSpPr/>
          <p:nvPr/>
        </p:nvSpPr>
        <p:spPr>
          <a:xfrm>
            <a:off x="1763688" y="2204864"/>
            <a:ext cx="5472608" cy="3096344"/>
          </a:xfrm>
          <a:prstGeom prst="flowChartMagneticDrum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IQ" sz="8000" b="1" dirty="0" smtClean="0"/>
              <a:t>تمرين</a:t>
            </a:r>
            <a:endParaRPr lang="ar-IQ" sz="8000" b="1" dirty="0"/>
          </a:p>
        </p:txBody>
      </p:sp>
    </p:spTree>
    <p:extLst>
      <p:ext uri="{BB962C8B-B14F-4D97-AF65-F5344CB8AC3E}">
        <p14:creationId xmlns="" xmlns:p14="http://schemas.microsoft.com/office/powerpoint/2010/main" val="16186151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endParaRPr lang="ar-IQ" dirty="0"/>
          </a:p>
        </p:txBody>
      </p:sp>
      <p:sp>
        <p:nvSpPr>
          <p:cNvPr id="4" name="مخطط انسيابي: تخزين بالوصول المباشر 3"/>
          <p:cNvSpPr/>
          <p:nvPr/>
        </p:nvSpPr>
        <p:spPr>
          <a:xfrm>
            <a:off x="1763688" y="2204864"/>
            <a:ext cx="5472608" cy="3096344"/>
          </a:xfrm>
          <a:prstGeom prst="flowChartMagneticDrum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IQ" sz="4000" b="1" dirty="0" smtClean="0"/>
              <a:t>لنقم بتوسيع الهيكل السابق وكالتالي:</a:t>
            </a:r>
            <a:endParaRPr lang="ar-IQ" sz="4000" b="1" dirty="0"/>
          </a:p>
        </p:txBody>
      </p:sp>
    </p:spTree>
    <p:extLst>
      <p:ext uri="{BB962C8B-B14F-4D97-AF65-F5344CB8AC3E}">
        <p14:creationId xmlns="" xmlns:p14="http://schemas.microsoft.com/office/powerpoint/2010/main" val="27359544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29600" cy="925513"/>
          </a:xfrm>
        </p:spPr>
        <p:txBody>
          <a:bodyPr>
            <a:normAutofit/>
          </a:bodyPr>
          <a:lstStyle/>
          <a:p>
            <a:r>
              <a:rPr lang="ar-IQ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توضح التركيبة الفنية التالية مكونات منتوج </a:t>
            </a:r>
            <a:r>
              <a:rPr lang="en-US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(A)</a:t>
            </a:r>
            <a:r>
              <a:rPr lang="ar-IQ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احدى الشركات</a:t>
            </a:r>
            <a:endParaRPr lang="en-US" sz="28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908050"/>
            <a:ext cx="8229600" cy="5472113"/>
          </a:xfrm>
          <a:solidFill>
            <a:srgbClr val="00B050"/>
          </a:solidFill>
        </p:spPr>
        <p:txBody>
          <a:bodyPr/>
          <a:lstStyle/>
          <a:p>
            <a:pPr algn="l" rtl="0"/>
            <a:endParaRPr lang="en-US" dirty="0"/>
          </a:p>
        </p:txBody>
      </p:sp>
      <p:sp>
        <p:nvSpPr>
          <p:cNvPr id="99332" name="Line 4"/>
          <p:cNvSpPr>
            <a:spLocks noChangeShapeType="1"/>
          </p:cNvSpPr>
          <p:nvPr/>
        </p:nvSpPr>
        <p:spPr bwMode="auto">
          <a:xfrm flipH="1" flipV="1">
            <a:off x="2411413" y="2492375"/>
            <a:ext cx="4248150" cy="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33" name="Line 5"/>
          <p:cNvSpPr>
            <a:spLocks noChangeShapeType="1"/>
          </p:cNvSpPr>
          <p:nvPr/>
        </p:nvSpPr>
        <p:spPr bwMode="auto">
          <a:xfrm>
            <a:off x="2411413" y="2565400"/>
            <a:ext cx="0" cy="287338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34" name="Line 6"/>
          <p:cNvSpPr>
            <a:spLocks noChangeShapeType="1"/>
          </p:cNvSpPr>
          <p:nvPr/>
        </p:nvSpPr>
        <p:spPr bwMode="auto">
          <a:xfrm>
            <a:off x="6659563" y="2565400"/>
            <a:ext cx="0" cy="287338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35" name="Line 7"/>
          <p:cNvSpPr>
            <a:spLocks noChangeShapeType="1"/>
          </p:cNvSpPr>
          <p:nvPr/>
        </p:nvSpPr>
        <p:spPr bwMode="auto">
          <a:xfrm>
            <a:off x="4643438" y="1844675"/>
            <a:ext cx="0" cy="576263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37" name="Rectangle 9"/>
          <p:cNvSpPr>
            <a:spLocks noChangeArrowheads="1"/>
          </p:cNvSpPr>
          <p:nvPr/>
        </p:nvSpPr>
        <p:spPr bwMode="auto">
          <a:xfrm>
            <a:off x="2051050" y="2924175"/>
            <a:ext cx="576263" cy="504825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bg2"/>
                </a:solidFill>
              </a:rPr>
              <a:t>2B</a:t>
            </a:r>
          </a:p>
        </p:txBody>
      </p:sp>
      <p:sp>
        <p:nvSpPr>
          <p:cNvPr id="99338" name="Rectangle 10"/>
          <p:cNvSpPr>
            <a:spLocks noChangeArrowheads="1"/>
          </p:cNvSpPr>
          <p:nvPr/>
        </p:nvSpPr>
        <p:spPr bwMode="auto">
          <a:xfrm>
            <a:off x="6372225" y="2924175"/>
            <a:ext cx="576263" cy="503238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bg2"/>
                </a:solidFill>
              </a:rPr>
              <a:t>3C</a:t>
            </a:r>
          </a:p>
        </p:txBody>
      </p:sp>
      <p:sp>
        <p:nvSpPr>
          <p:cNvPr id="99339" name="Line 11"/>
          <p:cNvSpPr>
            <a:spLocks noChangeShapeType="1"/>
          </p:cNvSpPr>
          <p:nvPr/>
        </p:nvSpPr>
        <p:spPr bwMode="auto">
          <a:xfrm flipH="1">
            <a:off x="1547813" y="3933825"/>
            <a:ext cx="1439862" cy="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0" name="Line 12"/>
          <p:cNvSpPr>
            <a:spLocks noChangeShapeType="1"/>
          </p:cNvSpPr>
          <p:nvPr/>
        </p:nvSpPr>
        <p:spPr bwMode="auto">
          <a:xfrm>
            <a:off x="2268538" y="3500438"/>
            <a:ext cx="0" cy="360362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1" name="Line 13"/>
          <p:cNvSpPr>
            <a:spLocks noChangeShapeType="1"/>
          </p:cNvSpPr>
          <p:nvPr/>
        </p:nvSpPr>
        <p:spPr bwMode="auto">
          <a:xfrm>
            <a:off x="1547813" y="3933825"/>
            <a:ext cx="0" cy="358775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2" name="Line 14"/>
          <p:cNvSpPr>
            <a:spLocks noChangeShapeType="1"/>
          </p:cNvSpPr>
          <p:nvPr/>
        </p:nvSpPr>
        <p:spPr bwMode="auto">
          <a:xfrm>
            <a:off x="2987675" y="4005263"/>
            <a:ext cx="0" cy="287337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3" name="Line 15"/>
          <p:cNvSpPr>
            <a:spLocks noChangeShapeType="1"/>
          </p:cNvSpPr>
          <p:nvPr/>
        </p:nvSpPr>
        <p:spPr bwMode="auto">
          <a:xfrm>
            <a:off x="6659563" y="3429000"/>
            <a:ext cx="0" cy="43180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4" name="Line 16"/>
          <p:cNvSpPr>
            <a:spLocks noChangeShapeType="1"/>
          </p:cNvSpPr>
          <p:nvPr/>
        </p:nvSpPr>
        <p:spPr bwMode="auto">
          <a:xfrm flipH="1">
            <a:off x="5867400" y="4005263"/>
            <a:ext cx="1441450" cy="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5" name="Line 17"/>
          <p:cNvSpPr>
            <a:spLocks noChangeShapeType="1"/>
          </p:cNvSpPr>
          <p:nvPr/>
        </p:nvSpPr>
        <p:spPr bwMode="auto">
          <a:xfrm>
            <a:off x="5867400" y="4076700"/>
            <a:ext cx="0" cy="21590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6" name="Line 18"/>
          <p:cNvSpPr>
            <a:spLocks noChangeShapeType="1"/>
          </p:cNvSpPr>
          <p:nvPr/>
        </p:nvSpPr>
        <p:spPr bwMode="auto">
          <a:xfrm>
            <a:off x="7308850" y="4076700"/>
            <a:ext cx="0" cy="21590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7" name="Rectangle 19"/>
          <p:cNvSpPr>
            <a:spLocks noChangeArrowheads="1"/>
          </p:cNvSpPr>
          <p:nvPr/>
        </p:nvSpPr>
        <p:spPr bwMode="auto">
          <a:xfrm>
            <a:off x="1331913" y="4292600"/>
            <a:ext cx="433387" cy="504825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bg2"/>
                </a:solidFill>
              </a:rPr>
              <a:t>2D</a:t>
            </a:r>
          </a:p>
        </p:txBody>
      </p:sp>
      <p:sp>
        <p:nvSpPr>
          <p:cNvPr id="99348" name="Rectangle 20"/>
          <p:cNvSpPr>
            <a:spLocks noChangeArrowheads="1"/>
          </p:cNvSpPr>
          <p:nvPr/>
        </p:nvSpPr>
        <p:spPr bwMode="auto">
          <a:xfrm>
            <a:off x="2700338" y="4292600"/>
            <a:ext cx="431800" cy="504825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bg2"/>
                </a:solidFill>
              </a:rPr>
              <a:t>2E</a:t>
            </a:r>
          </a:p>
        </p:txBody>
      </p:sp>
      <p:sp>
        <p:nvSpPr>
          <p:cNvPr id="99349" name="Rectangle 21"/>
          <p:cNvSpPr>
            <a:spLocks noChangeArrowheads="1"/>
          </p:cNvSpPr>
          <p:nvPr/>
        </p:nvSpPr>
        <p:spPr bwMode="auto">
          <a:xfrm>
            <a:off x="5580063" y="4365625"/>
            <a:ext cx="431800" cy="431800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bg2"/>
                </a:solidFill>
              </a:rPr>
              <a:t>1F</a:t>
            </a:r>
          </a:p>
        </p:txBody>
      </p:sp>
      <p:sp>
        <p:nvSpPr>
          <p:cNvPr id="99350" name="Rectangle 22"/>
          <p:cNvSpPr>
            <a:spLocks noChangeArrowheads="1"/>
          </p:cNvSpPr>
          <p:nvPr/>
        </p:nvSpPr>
        <p:spPr bwMode="auto">
          <a:xfrm>
            <a:off x="7019925" y="4365625"/>
            <a:ext cx="431800" cy="431800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bg2"/>
                </a:solidFill>
              </a:rPr>
              <a:t>2G</a:t>
            </a:r>
          </a:p>
        </p:txBody>
      </p:sp>
      <p:sp>
        <p:nvSpPr>
          <p:cNvPr id="99351" name="Rectangle 23"/>
          <p:cNvSpPr>
            <a:spLocks noChangeArrowheads="1"/>
          </p:cNvSpPr>
          <p:nvPr/>
        </p:nvSpPr>
        <p:spPr bwMode="auto">
          <a:xfrm>
            <a:off x="3851275" y="1052513"/>
            <a:ext cx="1441450" cy="647700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4000" b="1">
                <a:solidFill>
                  <a:schemeClr val="bg2"/>
                </a:solidFill>
              </a:rPr>
              <a:t>A</a:t>
            </a:r>
          </a:p>
        </p:txBody>
      </p:sp>
      <p:sp>
        <p:nvSpPr>
          <p:cNvPr id="99353" name="Text Box 25"/>
          <p:cNvSpPr txBox="1">
            <a:spLocks noChangeArrowheads="1"/>
          </p:cNvSpPr>
          <p:nvPr/>
        </p:nvSpPr>
        <p:spPr bwMode="auto">
          <a:xfrm>
            <a:off x="684213" y="2420938"/>
            <a:ext cx="5032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IQ" b="1" dirty="0" smtClean="0"/>
              <a:t> يوضح الجدول ادناة اوقات انتظار التجهيز لكل مكون :</a:t>
            </a:r>
            <a:endParaRPr lang="ar-IQ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57158" y="1643050"/>
          <a:ext cx="8229600" cy="2471742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</a:tblGrid>
              <a:tr h="1235871"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G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F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E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D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C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B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A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IQ" sz="2000" b="1" dirty="0" smtClean="0"/>
                        <a:t>المكونات</a:t>
                      </a:r>
                      <a:endParaRPr lang="ar-IQ" sz="2000" b="1" dirty="0"/>
                    </a:p>
                  </a:txBody>
                  <a:tcPr/>
                </a:tc>
              </a:tr>
              <a:tr h="1235871"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2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3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2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1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1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2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1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IQ" sz="2000" b="1" dirty="0" smtClean="0"/>
                        <a:t>اوقات الاتنظار</a:t>
                      </a:r>
                    </a:p>
                    <a:p>
                      <a:pPr algn="ctr" rtl="1"/>
                      <a:r>
                        <a:rPr lang="ar-IQ" sz="2000" b="1" dirty="0" smtClean="0"/>
                        <a:t>(التجهيز)</a:t>
                      </a:r>
                      <a:endParaRPr lang="ar-IQ" sz="20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18"/>
          </a:xfrm>
        </p:spPr>
        <p:txBody>
          <a:bodyPr>
            <a:normAutofit fontScale="90000"/>
          </a:bodyPr>
          <a:lstStyle/>
          <a:p>
            <a:endParaRPr lang="ar-IQ" dirty="0"/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593542184"/>
              </p:ext>
            </p:extLst>
          </p:nvPr>
        </p:nvGraphicFramePr>
        <p:xfrm>
          <a:off x="395536" y="548680"/>
          <a:ext cx="8229600" cy="5958114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72008"/>
                <a:gridCol w="497994"/>
                <a:gridCol w="467836"/>
                <a:gridCol w="614108"/>
                <a:gridCol w="556050"/>
                <a:gridCol w="2329764"/>
                <a:gridCol w="822960"/>
                <a:gridCol w="822960"/>
                <a:gridCol w="822960"/>
                <a:gridCol w="822960"/>
              </a:tblGrid>
              <a:tr h="740892">
                <a:tc>
                  <a:txBody>
                    <a:bodyPr/>
                    <a:lstStyle/>
                    <a:p>
                      <a:pPr rtl="1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IQ" b="1" dirty="0" smtClean="0">
                          <a:solidFill>
                            <a:schemeClr val="tx1"/>
                          </a:solidFill>
                        </a:rPr>
                        <a:t>المكون</a:t>
                      </a:r>
                    </a:p>
                    <a:p>
                      <a:pPr rtl="1"/>
                      <a:r>
                        <a:rPr lang="ar-IQ" b="1" dirty="0" smtClean="0">
                          <a:solidFill>
                            <a:schemeClr val="tx1"/>
                          </a:solidFill>
                        </a:rPr>
                        <a:t>او</a:t>
                      </a:r>
                    </a:p>
                    <a:p>
                      <a:pPr rtl="1"/>
                      <a:r>
                        <a:rPr lang="ar-IQ" b="1" dirty="0" smtClean="0">
                          <a:solidFill>
                            <a:schemeClr val="tx1"/>
                          </a:solidFill>
                        </a:rPr>
                        <a:t>المادة</a:t>
                      </a:r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IQ" b="1" dirty="0" smtClean="0">
                          <a:solidFill>
                            <a:schemeClr val="tx1"/>
                          </a:solidFill>
                        </a:rPr>
                        <a:t>مستوى الترميز</a:t>
                      </a:r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IQ" b="1" dirty="0" smtClean="0">
                          <a:solidFill>
                            <a:schemeClr val="tx1"/>
                          </a:solidFill>
                        </a:rPr>
                        <a:t>مخزون تحت اليد</a:t>
                      </a:r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IQ" b="1" dirty="0" smtClean="0">
                          <a:solidFill>
                            <a:schemeClr val="tx1"/>
                          </a:solidFill>
                        </a:rPr>
                        <a:t>وقت الانتظار</a:t>
                      </a:r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27259"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IQ" b="1" dirty="0" smtClean="0">
                          <a:solidFill>
                            <a:schemeClr val="tx1"/>
                          </a:solidFill>
                        </a:rPr>
                        <a:t>المتطلبات الاجمالية من المادة او المكون</a:t>
                      </a:r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27259"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IQ" b="1" dirty="0" smtClean="0">
                          <a:solidFill>
                            <a:schemeClr val="tx1"/>
                          </a:solidFill>
                        </a:rPr>
                        <a:t>خزين تحت اليد</a:t>
                      </a:r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27259"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IQ" b="1" dirty="0" smtClean="0">
                          <a:solidFill>
                            <a:schemeClr val="tx1"/>
                          </a:solidFill>
                        </a:rPr>
                        <a:t>صافي المتطلبات</a:t>
                      </a:r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27259"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IQ" b="1" dirty="0" smtClean="0">
                          <a:solidFill>
                            <a:schemeClr val="tx1"/>
                          </a:solidFill>
                        </a:rPr>
                        <a:t>تاريخ اطلاق الطلبية</a:t>
                      </a:r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27259"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IQ" b="1" dirty="0" smtClean="0">
                          <a:solidFill>
                            <a:schemeClr val="tx1"/>
                          </a:solidFill>
                        </a:rPr>
                        <a:t>المتطلبات الاجمالية من المادة او المكون</a:t>
                      </a:r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B</a:t>
                      </a:r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627259"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IQ" b="1" dirty="0" smtClean="0">
                          <a:solidFill>
                            <a:schemeClr val="tx1"/>
                          </a:solidFill>
                        </a:rPr>
                        <a:t>خزين تحت اليد</a:t>
                      </a:r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627259"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IQ" b="1" dirty="0" smtClean="0">
                          <a:solidFill>
                            <a:schemeClr val="tx1"/>
                          </a:solidFill>
                        </a:rPr>
                        <a:t>صافي المتطلبات</a:t>
                      </a:r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627259"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IQ" b="1" dirty="0" smtClean="0">
                          <a:solidFill>
                            <a:schemeClr val="tx1"/>
                          </a:solidFill>
                        </a:rPr>
                        <a:t>تاريخ اطلاق الطلبية</a:t>
                      </a:r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9226699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ar-IQ" b="1" dirty="0" smtClean="0"/>
              <a:t>اذا كانت الكمية المطلوبة من هذا المنتوج</a:t>
            </a:r>
            <a:r>
              <a:rPr lang="en-US" b="1" dirty="0" smtClean="0"/>
              <a:t>(A) </a:t>
            </a:r>
            <a:r>
              <a:rPr lang="ar-IQ" b="1" dirty="0" smtClean="0"/>
              <a:t>هي </a:t>
            </a:r>
            <a:r>
              <a:rPr lang="en-US" b="1" dirty="0" smtClean="0"/>
              <a:t>(50)</a:t>
            </a:r>
            <a:r>
              <a:rPr lang="ar-IQ" b="1" dirty="0" smtClean="0"/>
              <a:t>وحدة ... </a:t>
            </a:r>
          </a:p>
          <a:p>
            <a:r>
              <a:rPr lang="ar-IQ" b="1" dirty="0" smtClean="0"/>
              <a:t>و ترغب الشركة في تطبيق نظام </a:t>
            </a:r>
            <a:r>
              <a:rPr lang="en-US" b="1" dirty="0" smtClean="0"/>
              <a:t>MRP</a:t>
            </a:r>
            <a:r>
              <a:rPr lang="ar-IQ" b="1" dirty="0" smtClean="0"/>
              <a:t>  في ادارة خزينها من مكونات هذا المنتوج </a:t>
            </a:r>
          </a:p>
          <a:p>
            <a:pPr>
              <a:buNone/>
            </a:pPr>
            <a:r>
              <a:rPr lang="ar-IQ" b="1" dirty="0" smtClean="0"/>
              <a:t>كيف سنقوم بمساعدة الشركة؟؟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2"/>
          </a:solidFill>
        </p:spPr>
        <p:txBody>
          <a:bodyPr/>
          <a:lstStyle/>
          <a:p>
            <a:r>
              <a:rPr lang="ar-IQ" dirty="0" smtClean="0"/>
              <a:t>ما هو التخطيط للاحتياجات من الموارد</a:t>
            </a:r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ar-IQ" b="1" dirty="0" smtClean="0"/>
              <a:t>هو نظام معلومات يسهم في ادارة مخزون الطلب التابع ( المشتق) و جدولة الطلبيات  من هذا المخزون في الوقت المناسب..والطلب المشتق هو الطلب على</a:t>
            </a:r>
            <a:r>
              <a:rPr lang="ar-IQ" b="1" u="sng" dirty="0" smtClean="0">
                <a:solidFill>
                  <a:srgbClr val="FF0000"/>
                </a:solidFill>
              </a:rPr>
              <a:t> الاجزاء والمواد الاولية</a:t>
            </a:r>
          </a:p>
          <a:p>
            <a:r>
              <a:rPr lang="ar-IQ" b="1" dirty="0" smtClean="0"/>
              <a:t>ويعرف بانه اسلوب لتحديد :</a:t>
            </a:r>
          </a:p>
          <a:p>
            <a:pPr>
              <a:buFontTx/>
              <a:buChar char="-"/>
            </a:pPr>
            <a:r>
              <a:rPr lang="ar-IQ" b="1" dirty="0" smtClean="0"/>
              <a:t>الكميات المطلوب التجهيز بها من الطلبيات التابعة</a:t>
            </a:r>
          </a:p>
          <a:p>
            <a:pPr>
              <a:buFontTx/>
              <a:buChar char="-"/>
            </a:pPr>
            <a:r>
              <a:rPr lang="ar-IQ" b="1" dirty="0" smtClean="0"/>
              <a:t>و توقيت هذا التجهيز</a:t>
            </a:r>
          </a:p>
          <a:p>
            <a:endParaRPr lang="ar-IQ" b="1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2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4" name="Cube 3"/>
          <p:cNvSpPr/>
          <p:nvPr/>
        </p:nvSpPr>
        <p:spPr>
          <a:xfrm>
            <a:off x="1600200" y="2362200"/>
            <a:ext cx="5181600" cy="25146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IQ" sz="4400" b="1" dirty="0" smtClean="0"/>
              <a:t>مثال 2</a:t>
            </a:r>
            <a:endParaRPr lang="en-US" sz="4400" b="1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ar-IQ" sz="4000" b="1" dirty="0" smtClean="0"/>
              <a:t>وردت لاحدى الشركات طلبية على البرادات بمقدار 50 وحدة</a:t>
            </a:r>
          </a:p>
          <a:p>
            <a:r>
              <a:rPr lang="ar-IQ" sz="4000" b="1" dirty="0" smtClean="0"/>
              <a:t>ويوضح الشكل التالي التركيبة الفنية للاجزاء التي يتكون منها البراد الواحد :</a:t>
            </a:r>
            <a:endParaRPr lang="en-US" sz="4000" b="1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29600" cy="925513"/>
          </a:xfrm>
        </p:spPr>
        <p:txBody>
          <a:bodyPr>
            <a:normAutofit/>
          </a:bodyPr>
          <a:lstStyle/>
          <a:p>
            <a:r>
              <a:rPr lang="ar-IQ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اذا كانت  التركيبة الفنية  لمنتوج </a:t>
            </a:r>
            <a:r>
              <a:rPr lang="en-US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(A)</a:t>
            </a:r>
            <a:r>
              <a:rPr lang="ar-IQ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كالتالي:</a:t>
            </a:r>
            <a:endParaRPr lang="en-US" sz="28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908050"/>
            <a:ext cx="8229600" cy="5472113"/>
          </a:xfrm>
          <a:solidFill>
            <a:srgbClr val="00B050"/>
          </a:solidFill>
        </p:spPr>
        <p:txBody>
          <a:bodyPr/>
          <a:lstStyle/>
          <a:p>
            <a:pPr algn="l" rtl="0"/>
            <a:endParaRPr lang="en-US" dirty="0"/>
          </a:p>
        </p:txBody>
      </p:sp>
      <p:sp>
        <p:nvSpPr>
          <p:cNvPr id="99332" name="Line 4"/>
          <p:cNvSpPr>
            <a:spLocks noChangeShapeType="1"/>
          </p:cNvSpPr>
          <p:nvPr/>
        </p:nvSpPr>
        <p:spPr bwMode="auto">
          <a:xfrm flipH="1" flipV="1">
            <a:off x="2411413" y="2492375"/>
            <a:ext cx="4248150" cy="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33" name="Line 5"/>
          <p:cNvSpPr>
            <a:spLocks noChangeShapeType="1"/>
          </p:cNvSpPr>
          <p:nvPr/>
        </p:nvSpPr>
        <p:spPr bwMode="auto">
          <a:xfrm>
            <a:off x="2411413" y="2565400"/>
            <a:ext cx="0" cy="287338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34" name="Line 6"/>
          <p:cNvSpPr>
            <a:spLocks noChangeShapeType="1"/>
          </p:cNvSpPr>
          <p:nvPr/>
        </p:nvSpPr>
        <p:spPr bwMode="auto">
          <a:xfrm>
            <a:off x="6659563" y="2565400"/>
            <a:ext cx="0" cy="287338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35" name="Line 7"/>
          <p:cNvSpPr>
            <a:spLocks noChangeShapeType="1"/>
          </p:cNvSpPr>
          <p:nvPr/>
        </p:nvSpPr>
        <p:spPr bwMode="auto">
          <a:xfrm>
            <a:off x="4643438" y="1844675"/>
            <a:ext cx="0" cy="576263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37" name="Rectangle 9"/>
          <p:cNvSpPr>
            <a:spLocks noChangeArrowheads="1"/>
          </p:cNvSpPr>
          <p:nvPr/>
        </p:nvSpPr>
        <p:spPr bwMode="auto">
          <a:xfrm>
            <a:off x="2051050" y="2924175"/>
            <a:ext cx="576263" cy="504825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bg2"/>
                </a:solidFill>
              </a:rPr>
              <a:t>2B</a:t>
            </a:r>
          </a:p>
        </p:txBody>
      </p:sp>
      <p:sp>
        <p:nvSpPr>
          <p:cNvPr id="99338" name="Rectangle 10"/>
          <p:cNvSpPr>
            <a:spLocks noChangeArrowheads="1"/>
          </p:cNvSpPr>
          <p:nvPr/>
        </p:nvSpPr>
        <p:spPr bwMode="auto">
          <a:xfrm>
            <a:off x="6372225" y="2924175"/>
            <a:ext cx="576263" cy="503238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bg2"/>
                </a:solidFill>
              </a:rPr>
              <a:t>3C</a:t>
            </a:r>
          </a:p>
        </p:txBody>
      </p:sp>
      <p:sp>
        <p:nvSpPr>
          <p:cNvPr id="99339" name="Line 11"/>
          <p:cNvSpPr>
            <a:spLocks noChangeShapeType="1"/>
          </p:cNvSpPr>
          <p:nvPr/>
        </p:nvSpPr>
        <p:spPr bwMode="auto">
          <a:xfrm flipH="1">
            <a:off x="1547813" y="3933825"/>
            <a:ext cx="1439862" cy="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0" name="Line 12"/>
          <p:cNvSpPr>
            <a:spLocks noChangeShapeType="1"/>
          </p:cNvSpPr>
          <p:nvPr/>
        </p:nvSpPr>
        <p:spPr bwMode="auto">
          <a:xfrm>
            <a:off x="2268538" y="3500438"/>
            <a:ext cx="0" cy="360362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1" name="Line 13"/>
          <p:cNvSpPr>
            <a:spLocks noChangeShapeType="1"/>
          </p:cNvSpPr>
          <p:nvPr/>
        </p:nvSpPr>
        <p:spPr bwMode="auto">
          <a:xfrm>
            <a:off x="1547813" y="3933825"/>
            <a:ext cx="0" cy="1475395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2" name="Line 14"/>
          <p:cNvSpPr>
            <a:spLocks noChangeShapeType="1"/>
          </p:cNvSpPr>
          <p:nvPr/>
        </p:nvSpPr>
        <p:spPr bwMode="auto">
          <a:xfrm>
            <a:off x="2987675" y="4005263"/>
            <a:ext cx="0" cy="287337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3" name="Line 15"/>
          <p:cNvSpPr>
            <a:spLocks noChangeShapeType="1"/>
          </p:cNvSpPr>
          <p:nvPr/>
        </p:nvSpPr>
        <p:spPr bwMode="auto">
          <a:xfrm>
            <a:off x="6659563" y="3429000"/>
            <a:ext cx="0" cy="43180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4" name="Line 16"/>
          <p:cNvSpPr>
            <a:spLocks noChangeShapeType="1"/>
          </p:cNvSpPr>
          <p:nvPr/>
        </p:nvSpPr>
        <p:spPr bwMode="auto">
          <a:xfrm flipH="1">
            <a:off x="5867400" y="4005263"/>
            <a:ext cx="1441450" cy="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5" name="Line 17"/>
          <p:cNvSpPr>
            <a:spLocks noChangeShapeType="1"/>
          </p:cNvSpPr>
          <p:nvPr/>
        </p:nvSpPr>
        <p:spPr bwMode="auto">
          <a:xfrm>
            <a:off x="5867400" y="4076700"/>
            <a:ext cx="0" cy="21590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6" name="Line 18"/>
          <p:cNvSpPr>
            <a:spLocks noChangeShapeType="1"/>
          </p:cNvSpPr>
          <p:nvPr/>
        </p:nvSpPr>
        <p:spPr bwMode="auto">
          <a:xfrm>
            <a:off x="7308850" y="4076700"/>
            <a:ext cx="0" cy="21590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7" name="Rectangle 19"/>
          <p:cNvSpPr>
            <a:spLocks noChangeArrowheads="1"/>
          </p:cNvSpPr>
          <p:nvPr/>
        </p:nvSpPr>
        <p:spPr bwMode="auto">
          <a:xfrm>
            <a:off x="1331119" y="5352403"/>
            <a:ext cx="433387" cy="504825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 dirty="0">
                <a:solidFill>
                  <a:schemeClr val="bg2"/>
                </a:solidFill>
              </a:rPr>
              <a:t>2D</a:t>
            </a:r>
          </a:p>
        </p:txBody>
      </p:sp>
      <p:sp>
        <p:nvSpPr>
          <p:cNvPr id="99348" name="Rectangle 20"/>
          <p:cNvSpPr>
            <a:spLocks noChangeArrowheads="1"/>
          </p:cNvSpPr>
          <p:nvPr/>
        </p:nvSpPr>
        <p:spPr bwMode="auto">
          <a:xfrm>
            <a:off x="2700338" y="4292600"/>
            <a:ext cx="431800" cy="504825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bg2"/>
                </a:solidFill>
              </a:rPr>
              <a:t>2E</a:t>
            </a:r>
          </a:p>
        </p:txBody>
      </p:sp>
      <p:sp>
        <p:nvSpPr>
          <p:cNvPr id="99349" name="Rectangle 21"/>
          <p:cNvSpPr>
            <a:spLocks noChangeArrowheads="1"/>
          </p:cNvSpPr>
          <p:nvPr/>
        </p:nvSpPr>
        <p:spPr bwMode="auto">
          <a:xfrm>
            <a:off x="5580063" y="4365625"/>
            <a:ext cx="431800" cy="431800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 dirty="0" smtClean="0">
                <a:solidFill>
                  <a:schemeClr val="bg2"/>
                </a:solidFill>
              </a:rPr>
              <a:t>2E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99350" name="Rectangle 22"/>
          <p:cNvSpPr>
            <a:spLocks noChangeArrowheads="1"/>
          </p:cNvSpPr>
          <p:nvPr/>
        </p:nvSpPr>
        <p:spPr bwMode="auto">
          <a:xfrm>
            <a:off x="7019925" y="4365625"/>
            <a:ext cx="431800" cy="431800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 dirty="0" smtClean="0">
                <a:solidFill>
                  <a:schemeClr val="bg2"/>
                </a:solidFill>
              </a:rPr>
              <a:t>2F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99351" name="Rectangle 23"/>
          <p:cNvSpPr>
            <a:spLocks noChangeArrowheads="1"/>
          </p:cNvSpPr>
          <p:nvPr/>
        </p:nvSpPr>
        <p:spPr bwMode="auto">
          <a:xfrm>
            <a:off x="3851275" y="1052513"/>
            <a:ext cx="1441450" cy="647700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4000" b="1">
                <a:solidFill>
                  <a:schemeClr val="bg2"/>
                </a:solidFill>
              </a:rPr>
              <a:t>A</a:t>
            </a:r>
          </a:p>
        </p:txBody>
      </p:sp>
      <p:sp>
        <p:nvSpPr>
          <p:cNvPr id="99353" name="Text Box 25"/>
          <p:cNvSpPr txBox="1">
            <a:spLocks noChangeArrowheads="1"/>
          </p:cNvSpPr>
          <p:nvPr/>
        </p:nvSpPr>
        <p:spPr bwMode="auto">
          <a:xfrm>
            <a:off x="684213" y="2420938"/>
            <a:ext cx="5032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cxnSp>
        <p:nvCxnSpPr>
          <p:cNvPr id="3" name="رابط مستقيم 2"/>
          <p:cNvCxnSpPr/>
          <p:nvPr/>
        </p:nvCxnSpPr>
        <p:spPr>
          <a:xfrm>
            <a:off x="7308850" y="4941168"/>
            <a:ext cx="0" cy="28803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رابط مستقيم 4"/>
          <p:cNvCxnSpPr/>
          <p:nvPr/>
        </p:nvCxnSpPr>
        <p:spPr>
          <a:xfrm flipH="1">
            <a:off x="6948488" y="5229200"/>
            <a:ext cx="79186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رابط مستقيم 6"/>
          <p:cNvCxnSpPr/>
          <p:nvPr/>
        </p:nvCxnSpPr>
        <p:spPr>
          <a:xfrm>
            <a:off x="7740352" y="5229200"/>
            <a:ext cx="0" cy="3600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رابط مستقيم 8"/>
          <p:cNvCxnSpPr/>
          <p:nvPr/>
        </p:nvCxnSpPr>
        <p:spPr>
          <a:xfrm>
            <a:off x="6948488" y="5229200"/>
            <a:ext cx="0" cy="3600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مستطيل 9"/>
          <p:cNvSpPr/>
          <p:nvPr/>
        </p:nvSpPr>
        <p:spPr>
          <a:xfrm>
            <a:off x="7451725" y="5589240"/>
            <a:ext cx="648667" cy="432048"/>
          </a:xfrm>
          <a:prstGeom prst="rect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b="1" dirty="0" smtClean="0"/>
              <a:t>2D</a:t>
            </a:r>
            <a:endParaRPr lang="ar-IQ" b="1" dirty="0"/>
          </a:p>
        </p:txBody>
      </p:sp>
      <p:sp>
        <p:nvSpPr>
          <p:cNvPr id="11" name="مستطيل 10"/>
          <p:cNvSpPr/>
          <p:nvPr/>
        </p:nvSpPr>
        <p:spPr>
          <a:xfrm>
            <a:off x="6660356" y="5589240"/>
            <a:ext cx="575469" cy="432048"/>
          </a:xfrm>
          <a:prstGeom prst="rect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r>
              <a:rPr lang="en-US" dirty="0" smtClean="0"/>
              <a:t>1G</a:t>
            </a:r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r>
              <a:rPr lang="en-US" dirty="0"/>
              <a:t>1</a:t>
            </a:r>
            <a:endParaRPr lang="ar-IQ" dirty="0"/>
          </a:p>
        </p:txBody>
      </p:sp>
    </p:spTree>
    <p:extLst>
      <p:ext uri="{BB962C8B-B14F-4D97-AF65-F5344CB8AC3E}">
        <p14:creationId xmlns="" xmlns:p14="http://schemas.microsoft.com/office/powerpoint/2010/main" val="582740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IQ" b="1" dirty="0" smtClean="0"/>
              <a:t> اوقات انتظار التجهيز بالاسابيع :</a:t>
            </a:r>
            <a:endParaRPr lang="ar-IQ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57158" y="1643050"/>
          <a:ext cx="8229600" cy="2471742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</a:tblGrid>
              <a:tr h="1235871"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G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F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E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D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C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B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A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IQ" sz="2000" b="1" dirty="0" smtClean="0"/>
                        <a:t>المكونات</a:t>
                      </a:r>
                      <a:endParaRPr lang="ar-IQ" sz="2000" b="1" dirty="0"/>
                    </a:p>
                  </a:txBody>
                  <a:tcPr/>
                </a:tc>
              </a:tr>
              <a:tr h="1235871"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2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3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2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1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1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2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1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IQ" sz="2000" b="1" dirty="0" smtClean="0"/>
                        <a:t>اوقات الاتنظار</a:t>
                      </a:r>
                    </a:p>
                    <a:p>
                      <a:pPr algn="ctr" rtl="1"/>
                      <a:r>
                        <a:rPr lang="ar-IQ" sz="2000" b="1" dirty="0" smtClean="0"/>
                        <a:t>(التجهيز)</a:t>
                      </a:r>
                      <a:endParaRPr lang="ar-IQ" sz="20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62000" y="4419600"/>
            <a:ext cx="8077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IQ" sz="3200" b="1" dirty="0" smtClean="0"/>
              <a:t>كيف ستقوم بتطبيق نظام </a:t>
            </a:r>
            <a:r>
              <a:rPr lang="en-US" sz="3200" b="1" dirty="0" smtClean="0"/>
              <a:t>MRP </a:t>
            </a:r>
            <a:r>
              <a:rPr lang="ar-IQ" sz="3200" b="1" dirty="0" smtClean="0"/>
              <a:t> للتجهيز بأجزاء هذه الطلبية من البرادات </a:t>
            </a:r>
            <a:endParaRPr lang="en-US" sz="3200" b="1" dirty="0"/>
          </a:p>
        </p:txBody>
      </p:sp>
    </p:spTree>
    <p:extLst>
      <p:ext uri="{BB962C8B-B14F-4D97-AF65-F5344CB8AC3E}">
        <p14:creationId xmlns="" xmlns:p14="http://schemas.microsoft.com/office/powerpoint/2010/main" val="322515721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solidFill>
            <a:schemeClr val="accent2"/>
          </a:solidFill>
        </p:spPr>
        <p:txBody>
          <a:bodyPr/>
          <a:lstStyle/>
          <a:p>
            <a:endParaRPr lang="ar-IQ" dirty="0"/>
          </a:p>
        </p:txBody>
      </p:sp>
      <p:sp>
        <p:nvSpPr>
          <p:cNvPr id="4" name="مستطيل 3"/>
          <p:cNvSpPr/>
          <p:nvPr/>
        </p:nvSpPr>
        <p:spPr>
          <a:xfrm>
            <a:off x="467544" y="2060848"/>
            <a:ext cx="7128792" cy="3528392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IQ" sz="4000" b="1" dirty="0" smtClean="0"/>
              <a:t>كيف يمكن تطبيق نظام </a:t>
            </a:r>
            <a:r>
              <a:rPr lang="en-US" sz="4000" b="1" dirty="0" smtClean="0"/>
              <a:t>MRP </a:t>
            </a:r>
            <a:r>
              <a:rPr lang="ar-IQ" sz="4000" b="1" dirty="0" smtClean="0"/>
              <a:t>في حالة وجود خزين امان ( تحت اليد)؟؟؟</a:t>
            </a:r>
            <a:endParaRPr lang="ar-IQ" sz="4000" b="1" dirty="0"/>
          </a:p>
        </p:txBody>
      </p:sp>
    </p:spTree>
    <p:extLst>
      <p:ext uri="{BB962C8B-B14F-4D97-AF65-F5344CB8AC3E}">
        <p14:creationId xmlns="" xmlns:p14="http://schemas.microsoft.com/office/powerpoint/2010/main" val="214768475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2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4" name="Cube 3"/>
          <p:cNvSpPr/>
          <p:nvPr/>
        </p:nvSpPr>
        <p:spPr>
          <a:xfrm>
            <a:off x="1600200" y="2362200"/>
            <a:ext cx="5181600" cy="25146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IQ" sz="4400" b="1" dirty="0" smtClean="0"/>
              <a:t>مثال 3</a:t>
            </a:r>
            <a:endParaRPr lang="en-US" sz="4400" b="1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29600" cy="925513"/>
          </a:xfrm>
        </p:spPr>
        <p:txBody>
          <a:bodyPr>
            <a:normAutofit/>
          </a:bodyPr>
          <a:lstStyle/>
          <a:p>
            <a:r>
              <a:rPr lang="ar-IQ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توضح التركيبة الفنية التالية مكونات منتوج </a:t>
            </a:r>
            <a:r>
              <a:rPr lang="en-US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(A)</a:t>
            </a:r>
            <a:r>
              <a:rPr lang="ar-IQ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احدى الشركات</a:t>
            </a:r>
            <a:endParaRPr lang="en-US" sz="28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908050"/>
            <a:ext cx="8229600" cy="5472113"/>
          </a:xfrm>
          <a:solidFill>
            <a:srgbClr val="00B050"/>
          </a:solidFill>
        </p:spPr>
        <p:txBody>
          <a:bodyPr/>
          <a:lstStyle/>
          <a:p>
            <a:pPr algn="l" rtl="0"/>
            <a:endParaRPr lang="en-US" dirty="0"/>
          </a:p>
        </p:txBody>
      </p:sp>
      <p:sp>
        <p:nvSpPr>
          <p:cNvPr id="99332" name="Line 4"/>
          <p:cNvSpPr>
            <a:spLocks noChangeShapeType="1"/>
          </p:cNvSpPr>
          <p:nvPr/>
        </p:nvSpPr>
        <p:spPr bwMode="auto">
          <a:xfrm flipH="1" flipV="1">
            <a:off x="2411413" y="2492375"/>
            <a:ext cx="4248150" cy="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33" name="Line 5"/>
          <p:cNvSpPr>
            <a:spLocks noChangeShapeType="1"/>
          </p:cNvSpPr>
          <p:nvPr/>
        </p:nvSpPr>
        <p:spPr bwMode="auto">
          <a:xfrm>
            <a:off x="2411413" y="2565400"/>
            <a:ext cx="0" cy="287338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34" name="Line 6"/>
          <p:cNvSpPr>
            <a:spLocks noChangeShapeType="1"/>
          </p:cNvSpPr>
          <p:nvPr/>
        </p:nvSpPr>
        <p:spPr bwMode="auto">
          <a:xfrm>
            <a:off x="6659563" y="2565400"/>
            <a:ext cx="0" cy="287338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35" name="Line 7"/>
          <p:cNvSpPr>
            <a:spLocks noChangeShapeType="1"/>
          </p:cNvSpPr>
          <p:nvPr/>
        </p:nvSpPr>
        <p:spPr bwMode="auto">
          <a:xfrm>
            <a:off x="4643438" y="1844675"/>
            <a:ext cx="0" cy="576263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37" name="Rectangle 9"/>
          <p:cNvSpPr>
            <a:spLocks noChangeArrowheads="1"/>
          </p:cNvSpPr>
          <p:nvPr/>
        </p:nvSpPr>
        <p:spPr bwMode="auto">
          <a:xfrm>
            <a:off x="2051050" y="2924175"/>
            <a:ext cx="576263" cy="504825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bg2"/>
                </a:solidFill>
              </a:rPr>
              <a:t>2B</a:t>
            </a:r>
          </a:p>
        </p:txBody>
      </p:sp>
      <p:sp>
        <p:nvSpPr>
          <p:cNvPr id="99338" name="Rectangle 10"/>
          <p:cNvSpPr>
            <a:spLocks noChangeArrowheads="1"/>
          </p:cNvSpPr>
          <p:nvPr/>
        </p:nvSpPr>
        <p:spPr bwMode="auto">
          <a:xfrm>
            <a:off x="6372225" y="2924175"/>
            <a:ext cx="576263" cy="503238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bg2"/>
                </a:solidFill>
              </a:rPr>
              <a:t>3C</a:t>
            </a:r>
          </a:p>
        </p:txBody>
      </p:sp>
      <p:sp>
        <p:nvSpPr>
          <p:cNvPr id="99339" name="Line 11"/>
          <p:cNvSpPr>
            <a:spLocks noChangeShapeType="1"/>
          </p:cNvSpPr>
          <p:nvPr/>
        </p:nvSpPr>
        <p:spPr bwMode="auto">
          <a:xfrm flipH="1">
            <a:off x="1547813" y="3933825"/>
            <a:ext cx="1439862" cy="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0" name="Line 12"/>
          <p:cNvSpPr>
            <a:spLocks noChangeShapeType="1"/>
          </p:cNvSpPr>
          <p:nvPr/>
        </p:nvSpPr>
        <p:spPr bwMode="auto">
          <a:xfrm>
            <a:off x="2268538" y="3500438"/>
            <a:ext cx="0" cy="360362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1" name="Line 13"/>
          <p:cNvSpPr>
            <a:spLocks noChangeShapeType="1"/>
          </p:cNvSpPr>
          <p:nvPr/>
        </p:nvSpPr>
        <p:spPr bwMode="auto">
          <a:xfrm>
            <a:off x="1547813" y="3933825"/>
            <a:ext cx="0" cy="358775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2" name="Line 14"/>
          <p:cNvSpPr>
            <a:spLocks noChangeShapeType="1"/>
          </p:cNvSpPr>
          <p:nvPr/>
        </p:nvSpPr>
        <p:spPr bwMode="auto">
          <a:xfrm>
            <a:off x="2987675" y="4005263"/>
            <a:ext cx="0" cy="287337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3" name="Line 15"/>
          <p:cNvSpPr>
            <a:spLocks noChangeShapeType="1"/>
          </p:cNvSpPr>
          <p:nvPr/>
        </p:nvSpPr>
        <p:spPr bwMode="auto">
          <a:xfrm>
            <a:off x="6659563" y="3429000"/>
            <a:ext cx="0" cy="43180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4" name="Line 16"/>
          <p:cNvSpPr>
            <a:spLocks noChangeShapeType="1"/>
          </p:cNvSpPr>
          <p:nvPr/>
        </p:nvSpPr>
        <p:spPr bwMode="auto">
          <a:xfrm flipH="1">
            <a:off x="5867400" y="4005263"/>
            <a:ext cx="1441450" cy="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5" name="Line 17"/>
          <p:cNvSpPr>
            <a:spLocks noChangeShapeType="1"/>
          </p:cNvSpPr>
          <p:nvPr/>
        </p:nvSpPr>
        <p:spPr bwMode="auto">
          <a:xfrm>
            <a:off x="5867400" y="4076700"/>
            <a:ext cx="0" cy="21590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6" name="Line 18"/>
          <p:cNvSpPr>
            <a:spLocks noChangeShapeType="1"/>
          </p:cNvSpPr>
          <p:nvPr/>
        </p:nvSpPr>
        <p:spPr bwMode="auto">
          <a:xfrm>
            <a:off x="7308850" y="4076700"/>
            <a:ext cx="0" cy="21590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7" name="Rectangle 19"/>
          <p:cNvSpPr>
            <a:spLocks noChangeArrowheads="1"/>
          </p:cNvSpPr>
          <p:nvPr/>
        </p:nvSpPr>
        <p:spPr bwMode="auto">
          <a:xfrm>
            <a:off x="1331913" y="4292600"/>
            <a:ext cx="433387" cy="504825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bg2"/>
                </a:solidFill>
              </a:rPr>
              <a:t>2D</a:t>
            </a:r>
          </a:p>
        </p:txBody>
      </p:sp>
      <p:sp>
        <p:nvSpPr>
          <p:cNvPr id="99348" name="Rectangle 20"/>
          <p:cNvSpPr>
            <a:spLocks noChangeArrowheads="1"/>
          </p:cNvSpPr>
          <p:nvPr/>
        </p:nvSpPr>
        <p:spPr bwMode="auto">
          <a:xfrm>
            <a:off x="2700338" y="4292600"/>
            <a:ext cx="431800" cy="504825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bg2"/>
                </a:solidFill>
              </a:rPr>
              <a:t>2E</a:t>
            </a:r>
          </a:p>
        </p:txBody>
      </p:sp>
      <p:sp>
        <p:nvSpPr>
          <p:cNvPr id="99349" name="Rectangle 21"/>
          <p:cNvSpPr>
            <a:spLocks noChangeArrowheads="1"/>
          </p:cNvSpPr>
          <p:nvPr/>
        </p:nvSpPr>
        <p:spPr bwMode="auto">
          <a:xfrm>
            <a:off x="5580063" y="4365625"/>
            <a:ext cx="431800" cy="431800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bg2"/>
                </a:solidFill>
              </a:rPr>
              <a:t>1F</a:t>
            </a:r>
          </a:p>
        </p:txBody>
      </p:sp>
      <p:sp>
        <p:nvSpPr>
          <p:cNvPr id="99350" name="Rectangle 22"/>
          <p:cNvSpPr>
            <a:spLocks noChangeArrowheads="1"/>
          </p:cNvSpPr>
          <p:nvPr/>
        </p:nvSpPr>
        <p:spPr bwMode="auto">
          <a:xfrm>
            <a:off x="7019925" y="4365625"/>
            <a:ext cx="431800" cy="431800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bg2"/>
                </a:solidFill>
              </a:rPr>
              <a:t>2G</a:t>
            </a:r>
          </a:p>
        </p:txBody>
      </p:sp>
      <p:sp>
        <p:nvSpPr>
          <p:cNvPr id="99351" name="Rectangle 23"/>
          <p:cNvSpPr>
            <a:spLocks noChangeArrowheads="1"/>
          </p:cNvSpPr>
          <p:nvPr/>
        </p:nvSpPr>
        <p:spPr bwMode="auto">
          <a:xfrm>
            <a:off x="3851275" y="1052513"/>
            <a:ext cx="1441450" cy="647700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4000" b="1">
                <a:solidFill>
                  <a:schemeClr val="bg2"/>
                </a:solidFill>
              </a:rPr>
              <a:t>A</a:t>
            </a:r>
          </a:p>
        </p:txBody>
      </p:sp>
      <p:sp>
        <p:nvSpPr>
          <p:cNvPr id="99353" name="Text Box 25"/>
          <p:cNvSpPr txBox="1">
            <a:spLocks noChangeArrowheads="1"/>
          </p:cNvSpPr>
          <p:nvPr/>
        </p:nvSpPr>
        <p:spPr bwMode="auto">
          <a:xfrm>
            <a:off x="684213" y="2420938"/>
            <a:ext cx="5032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IQ" b="1" dirty="0" smtClean="0"/>
              <a:t> يوضح الجدول ادناة اوقات انتظار التجهيز و خزين الامان  لكل مكون :</a:t>
            </a:r>
            <a:endParaRPr lang="ar-IQ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57158" y="1643050"/>
          <a:ext cx="8229600" cy="3707613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</a:tblGrid>
              <a:tr h="1235871"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G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F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E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D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C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B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A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IQ" sz="2000" b="1" dirty="0" smtClean="0"/>
                        <a:t>المكونات</a:t>
                      </a:r>
                      <a:endParaRPr lang="ar-IQ" sz="2000" b="1" dirty="0"/>
                    </a:p>
                  </a:txBody>
                  <a:tcPr/>
                </a:tc>
              </a:tr>
              <a:tr h="1235871"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2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3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2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1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1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2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1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IQ" sz="2000" b="1" dirty="0" smtClean="0"/>
                        <a:t>اوقات الاتنظار</a:t>
                      </a:r>
                    </a:p>
                    <a:p>
                      <a:pPr algn="ctr" rtl="1"/>
                      <a:r>
                        <a:rPr lang="ar-IQ" sz="2000" b="1" dirty="0" smtClean="0"/>
                        <a:t>(التجهيز)</a:t>
                      </a:r>
                      <a:endParaRPr lang="ar-IQ" sz="2000" b="1" dirty="0"/>
                    </a:p>
                  </a:txBody>
                  <a:tcPr/>
                </a:tc>
              </a:tr>
              <a:tr h="1235871">
                <a:tc>
                  <a:txBody>
                    <a:bodyPr/>
                    <a:lstStyle/>
                    <a:p>
                      <a:pPr algn="ctr" rtl="1"/>
                      <a:r>
                        <a:rPr lang="ar-IQ" sz="2400" b="1" dirty="0" smtClean="0"/>
                        <a:t>0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IQ" sz="2400" b="1" dirty="0" smtClean="0"/>
                        <a:t>5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IQ" sz="2400" b="1" dirty="0" smtClean="0"/>
                        <a:t>10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IQ" sz="2400" b="1" dirty="0" smtClean="0"/>
                        <a:t>10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IQ" sz="2400" b="1" dirty="0" smtClean="0"/>
                        <a:t>20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IQ" sz="2400" b="1" dirty="0" smtClean="0"/>
                        <a:t>15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IQ" sz="2400" b="1" dirty="0" smtClean="0"/>
                        <a:t>10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IQ" sz="2000" b="1" dirty="0" smtClean="0"/>
                        <a:t>خزين تحت اليد</a:t>
                      </a:r>
                      <a:endParaRPr lang="ar-IQ" sz="20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2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4" name="Cube 3"/>
          <p:cNvSpPr/>
          <p:nvPr/>
        </p:nvSpPr>
        <p:spPr>
          <a:xfrm>
            <a:off x="1600200" y="2362200"/>
            <a:ext cx="5181600" cy="25146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IQ" sz="4400" b="1" dirty="0" smtClean="0"/>
              <a:t>مثال 4</a:t>
            </a:r>
            <a:endParaRPr lang="en-US" sz="4400" b="1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29600" cy="925513"/>
          </a:xfrm>
        </p:spPr>
        <p:txBody>
          <a:bodyPr>
            <a:normAutofit/>
          </a:bodyPr>
          <a:lstStyle/>
          <a:p>
            <a:r>
              <a:rPr lang="ar-IQ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اذا كانت  التركيبة الفنية  لمنتوج </a:t>
            </a:r>
            <a:r>
              <a:rPr lang="en-US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(A)</a:t>
            </a:r>
            <a:r>
              <a:rPr lang="ar-IQ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كالتالي:</a:t>
            </a:r>
            <a:endParaRPr lang="en-US" sz="28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908050"/>
            <a:ext cx="8229600" cy="5472113"/>
          </a:xfrm>
          <a:solidFill>
            <a:srgbClr val="00B050"/>
          </a:solidFill>
        </p:spPr>
        <p:txBody>
          <a:bodyPr/>
          <a:lstStyle/>
          <a:p>
            <a:pPr algn="l" rtl="0"/>
            <a:endParaRPr lang="en-US" dirty="0"/>
          </a:p>
        </p:txBody>
      </p:sp>
      <p:sp>
        <p:nvSpPr>
          <p:cNvPr id="99332" name="Line 4"/>
          <p:cNvSpPr>
            <a:spLocks noChangeShapeType="1"/>
          </p:cNvSpPr>
          <p:nvPr/>
        </p:nvSpPr>
        <p:spPr bwMode="auto">
          <a:xfrm flipH="1" flipV="1">
            <a:off x="2411413" y="2492375"/>
            <a:ext cx="4248150" cy="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33" name="Line 5"/>
          <p:cNvSpPr>
            <a:spLocks noChangeShapeType="1"/>
          </p:cNvSpPr>
          <p:nvPr/>
        </p:nvSpPr>
        <p:spPr bwMode="auto">
          <a:xfrm>
            <a:off x="2411413" y="2565400"/>
            <a:ext cx="0" cy="287338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34" name="Line 6"/>
          <p:cNvSpPr>
            <a:spLocks noChangeShapeType="1"/>
          </p:cNvSpPr>
          <p:nvPr/>
        </p:nvSpPr>
        <p:spPr bwMode="auto">
          <a:xfrm>
            <a:off x="6659563" y="2565400"/>
            <a:ext cx="0" cy="287338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35" name="Line 7"/>
          <p:cNvSpPr>
            <a:spLocks noChangeShapeType="1"/>
          </p:cNvSpPr>
          <p:nvPr/>
        </p:nvSpPr>
        <p:spPr bwMode="auto">
          <a:xfrm>
            <a:off x="4643438" y="1844675"/>
            <a:ext cx="0" cy="576263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37" name="Rectangle 9"/>
          <p:cNvSpPr>
            <a:spLocks noChangeArrowheads="1"/>
          </p:cNvSpPr>
          <p:nvPr/>
        </p:nvSpPr>
        <p:spPr bwMode="auto">
          <a:xfrm>
            <a:off x="2051050" y="2924175"/>
            <a:ext cx="576263" cy="504825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bg2"/>
                </a:solidFill>
              </a:rPr>
              <a:t>2B</a:t>
            </a:r>
          </a:p>
        </p:txBody>
      </p:sp>
      <p:sp>
        <p:nvSpPr>
          <p:cNvPr id="99338" name="Rectangle 10"/>
          <p:cNvSpPr>
            <a:spLocks noChangeArrowheads="1"/>
          </p:cNvSpPr>
          <p:nvPr/>
        </p:nvSpPr>
        <p:spPr bwMode="auto">
          <a:xfrm>
            <a:off x="6372225" y="2924175"/>
            <a:ext cx="576263" cy="503238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bg2"/>
                </a:solidFill>
              </a:rPr>
              <a:t>3C</a:t>
            </a:r>
          </a:p>
        </p:txBody>
      </p:sp>
      <p:sp>
        <p:nvSpPr>
          <p:cNvPr id="99339" name="Line 11"/>
          <p:cNvSpPr>
            <a:spLocks noChangeShapeType="1"/>
          </p:cNvSpPr>
          <p:nvPr/>
        </p:nvSpPr>
        <p:spPr bwMode="auto">
          <a:xfrm flipH="1">
            <a:off x="1547813" y="3933825"/>
            <a:ext cx="1439862" cy="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0" name="Line 12"/>
          <p:cNvSpPr>
            <a:spLocks noChangeShapeType="1"/>
          </p:cNvSpPr>
          <p:nvPr/>
        </p:nvSpPr>
        <p:spPr bwMode="auto">
          <a:xfrm>
            <a:off x="2268538" y="3500438"/>
            <a:ext cx="0" cy="360362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1" name="Line 13"/>
          <p:cNvSpPr>
            <a:spLocks noChangeShapeType="1"/>
          </p:cNvSpPr>
          <p:nvPr/>
        </p:nvSpPr>
        <p:spPr bwMode="auto">
          <a:xfrm>
            <a:off x="1547813" y="3933825"/>
            <a:ext cx="0" cy="1475395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2" name="Line 14"/>
          <p:cNvSpPr>
            <a:spLocks noChangeShapeType="1"/>
          </p:cNvSpPr>
          <p:nvPr/>
        </p:nvSpPr>
        <p:spPr bwMode="auto">
          <a:xfrm>
            <a:off x="2987675" y="4005263"/>
            <a:ext cx="0" cy="287337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3" name="Line 15"/>
          <p:cNvSpPr>
            <a:spLocks noChangeShapeType="1"/>
          </p:cNvSpPr>
          <p:nvPr/>
        </p:nvSpPr>
        <p:spPr bwMode="auto">
          <a:xfrm>
            <a:off x="6659563" y="3429000"/>
            <a:ext cx="0" cy="43180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4" name="Line 16"/>
          <p:cNvSpPr>
            <a:spLocks noChangeShapeType="1"/>
          </p:cNvSpPr>
          <p:nvPr/>
        </p:nvSpPr>
        <p:spPr bwMode="auto">
          <a:xfrm flipH="1">
            <a:off x="5867400" y="4005263"/>
            <a:ext cx="1441450" cy="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5" name="Line 17"/>
          <p:cNvSpPr>
            <a:spLocks noChangeShapeType="1"/>
          </p:cNvSpPr>
          <p:nvPr/>
        </p:nvSpPr>
        <p:spPr bwMode="auto">
          <a:xfrm>
            <a:off x="5867400" y="4076700"/>
            <a:ext cx="0" cy="21590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6" name="Line 18"/>
          <p:cNvSpPr>
            <a:spLocks noChangeShapeType="1"/>
          </p:cNvSpPr>
          <p:nvPr/>
        </p:nvSpPr>
        <p:spPr bwMode="auto">
          <a:xfrm>
            <a:off x="7308850" y="4076700"/>
            <a:ext cx="0" cy="21590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7" name="Rectangle 19"/>
          <p:cNvSpPr>
            <a:spLocks noChangeArrowheads="1"/>
          </p:cNvSpPr>
          <p:nvPr/>
        </p:nvSpPr>
        <p:spPr bwMode="auto">
          <a:xfrm>
            <a:off x="1331119" y="5352403"/>
            <a:ext cx="433387" cy="504825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 dirty="0">
                <a:solidFill>
                  <a:schemeClr val="bg2"/>
                </a:solidFill>
              </a:rPr>
              <a:t>2D</a:t>
            </a:r>
          </a:p>
        </p:txBody>
      </p:sp>
      <p:sp>
        <p:nvSpPr>
          <p:cNvPr id="99348" name="Rectangle 20"/>
          <p:cNvSpPr>
            <a:spLocks noChangeArrowheads="1"/>
          </p:cNvSpPr>
          <p:nvPr/>
        </p:nvSpPr>
        <p:spPr bwMode="auto">
          <a:xfrm>
            <a:off x="2700338" y="4292600"/>
            <a:ext cx="431800" cy="504825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bg2"/>
                </a:solidFill>
              </a:rPr>
              <a:t>2E</a:t>
            </a:r>
          </a:p>
        </p:txBody>
      </p:sp>
      <p:sp>
        <p:nvSpPr>
          <p:cNvPr id="99349" name="Rectangle 21"/>
          <p:cNvSpPr>
            <a:spLocks noChangeArrowheads="1"/>
          </p:cNvSpPr>
          <p:nvPr/>
        </p:nvSpPr>
        <p:spPr bwMode="auto">
          <a:xfrm>
            <a:off x="5580063" y="4365625"/>
            <a:ext cx="431800" cy="431800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 dirty="0" smtClean="0">
                <a:solidFill>
                  <a:schemeClr val="bg2"/>
                </a:solidFill>
              </a:rPr>
              <a:t>2E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99350" name="Rectangle 22"/>
          <p:cNvSpPr>
            <a:spLocks noChangeArrowheads="1"/>
          </p:cNvSpPr>
          <p:nvPr/>
        </p:nvSpPr>
        <p:spPr bwMode="auto">
          <a:xfrm>
            <a:off x="7019925" y="4365625"/>
            <a:ext cx="431800" cy="431800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 dirty="0" smtClean="0">
                <a:solidFill>
                  <a:schemeClr val="bg2"/>
                </a:solidFill>
              </a:rPr>
              <a:t>2F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99351" name="Rectangle 23"/>
          <p:cNvSpPr>
            <a:spLocks noChangeArrowheads="1"/>
          </p:cNvSpPr>
          <p:nvPr/>
        </p:nvSpPr>
        <p:spPr bwMode="auto">
          <a:xfrm>
            <a:off x="3851275" y="1052513"/>
            <a:ext cx="1441450" cy="647700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4000" b="1">
                <a:solidFill>
                  <a:schemeClr val="bg2"/>
                </a:solidFill>
              </a:rPr>
              <a:t>A</a:t>
            </a:r>
          </a:p>
        </p:txBody>
      </p:sp>
      <p:sp>
        <p:nvSpPr>
          <p:cNvPr id="99353" name="Text Box 25"/>
          <p:cNvSpPr txBox="1">
            <a:spLocks noChangeArrowheads="1"/>
          </p:cNvSpPr>
          <p:nvPr/>
        </p:nvSpPr>
        <p:spPr bwMode="auto">
          <a:xfrm>
            <a:off x="684213" y="2420938"/>
            <a:ext cx="5032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cxnSp>
        <p:nvCxnSpPr>
          <p:cNvPr id="3" name="رابط مستقيم 2"/>
          <p:cNvCxnSpPr/>
          <p:nvPr/>
        </p:nvCxnSpPr>
        <p:spPr>
          <a:xfrm>
            <a:off x="7308850" y="4941168"/>
            <a:ext cx="0" cy="28803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رابط مستقيم 4"/>
          <p:cNvCxnSpPr/>
          <p:nvPr/>
        </p:nvCxnSpPr>
        <p:spPr>
          <a:xfrm flipH="1">
            <a:off x="6948488" y="5229200"/>
            <a:ext cx="79186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رابط مستقيم 6"/>
          <p:cNvCxnSpPr/>
          <p:nvPr/>
        </p:nvCxnSpPr>
        <p:spPr>
          <a:xfrm>
            <a:off x="7740352" y="5229200"/>
            <a:ext cx="0" cy="3600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رابط مستقيم 8"/>
          <p:cNvCxnSpPr/>
          <p:nvPr/>
        </p:nvCxnSpPr>
        <p:spPr>
          <a:xfrm>
            <a:off x="6948488" y="5229200"/>
            <a:ext cx="0" cy="3600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مستطيل 9"/>
          <p:cNvSpPr/>
          <p:nvPr/>
        </p:nvSpPr>
        <p:spPr>
          <a:xfrm>
            <a:off x="7451725" y="5589240"/>
            <a:ext cx="648667" cy="432048"/>
          </a:xfrm>
          <a:prstGeom prst="rect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b="1" dirty="0" smtClean="0"/>
              <a:t>2D</a:t>
            </a:r>
            <a:endParaRPr lang="ar-IQ" b="1" dirty="0"/>
          </a:p>
        </p:txBody>
      </p:sp>
      <p:sp>
        <p:nvSpPr>
          <p:cNvPr id="11" name="مستطيل 10"/>
          <p:cNvSpPr/>
          <p:nvPr/>
        </p:nvSpPr>
        <p:spPr>
          <a:xfrm>
            <a:off x="6660356" y="5589240"/>
            <a:ext cx="575469" cy="432048"/>
          </a:xfrm>
          <a:prstGeom prst="rect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r>
              <a:rPr lang="en-US" dirty="0" smtClean="0"/>
              <a:t>1G</a:t>
            </a:r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r>
              <a:rPr lang="en-US" dirty="0"/>
              <a:t>1</a:t>
            </a:r>
            <a:endParaRPr lang="ar-IQ" dirty="0"/>
          </a:p>
        </p:txBody>
      </p:sp>
    </p:spTree>
    <p:extLst>
      <p:ext uri="{BB962C8B-B14F-4D97-AF65-F5344CB8AC3E}">
        <p14:creationId xmlns="" xmlns:p14="http://schemas.microsoft.com/office/powerpoint/2010/main" val="582740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solidFill>
            <a:schemeClr val="tx2">
              <a:lumMod val="50000"/>
            </a:schemeClr>
          </a:solidFill>
        </p:spPr>
        <p:txBody>
          <a:bodyPr/>
          <a:lstStyle/>
          <a:p>
            <a:endParaRPr lang="ar-IQ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solidFill>
            <a:schemeClr val="accent2">
              <a:lumMod val="75000"/>
            </a:schemeClr>
          </a:solidFill>
        </p:spPr>
        <p:txBody>
          <a:bodyPr/>
          <a:lstStyle/>
          <a:p>
            <a:endParaRPr lang="ar-IQ" dirty="0"/>
          </a:p>
        </p:txBody>
      </p:sp>
      <p:sp>
        <p:nvSpPr>
          <p:cNvPr id="4" name="Rectangle 3"/>
          <p:cNvSpPr/>
          <p:nvPr/>
        </p:nvSpPr>
        <p:spPr>
          <a:xfrm>
            <a:off x="1285852" y="1214422"/>
            <a:ext cx="6357982" cy="3500462"/>
          </a:xfrm>
          <a:prstGeom prst="rect">
            <a:avLst/>
          </a:prstGeom>
          <a:solidFill>
            <a:schemeClr val="tx2"/>
          </a:solidFill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IQ" sz="4000" b="1" dirty="0" smtClean="0"/>
              <a:t>ماهي المعلومات التي نحتاجها؟؟؟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IQ" b="1" dirty="0" smtClean="0"/>
              <a:t> يوضح الجدول ادناة اوقات انتظار التجهيز و خزين الامان  لكل مكون :</a:t>
            </a:r>
            <a:endParaRPr lang="ar-IQ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57158" y="1643050"/>
          <a:ext cx="8229600" cy="3707613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</a:tblGrid>
              <a:tr h="1235871"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G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F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E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D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C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B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A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IQ" sz="2000" b="1" dirty="0" smtClean="0"/>
                        <a:t>المكونات</a:t>
                      </a:r>
                      <a:endParaRPr lang="ar-IQ" sz="2000" b="1" dirty="0"/>
                    </a:p>
                  </a:txBody>
                  <a:tcPr/>
                </a:tc>
              </a:tr>
              <a:tr h="1235871"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2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3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2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1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1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2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1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IQ" sz="2000" b="1" dirty="0" smtClean="0"/>
                        <a:t>اوقات الاتنظار</a:t>
                      </a:r>
                    </a:p>
                    <a:p>
                      <a:pPr algn="ctr" rtl="1"/>
                      <a:r>
                        <a:rPr lang="ar-IQ" sz="2000" b="1" dirty="0" smtClean="0"/>
                        <a:t>(التجهيز)</a:t>
                      </a:r>
                      <a:endParaRPr lang="ar-IQ" sz="2000" b="1" dirty="0"/>
                    </a:p>
                  </a:txBody>
                  <a:tcPr/>
                </a:tc>
              </a:tr>
              <a:tr h="1235871">
                <a:tc>
                  <a:txBody>
                    <a:bodyPr/>
                    <a:lstStyle/>
                    <a:p>
                      <a:pPr algn="ctr" rtl="1"/>
                      <a:r>
                        <a:rPr lang="ar-IQ" sz="2400" b="1" dirty="0" smtClean="0"/>
                        <a:t>0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IQ" sz="2400" b="1" dirty="0" smtClean="0"/>
                        <a:t>5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IQ" sz="2400" b="1" dirty="0" smtClean="0"/>
                        <a:t>10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IQ" sz="2400" b="1" dirty="0" smtClean="0"/>
                        <a:t>10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IQ" sz="2400" b="1" dirty="0" smtClean="0"/>
                        <a:t>20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IQ" sz="2400" b="1" dirty="0" smtClean="0"/>
                        <a:t>15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IQ" sz="2400" b="1" dirty="0" smtClean="0"/>
                        <a:t>10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IQ" sz="2000" b="1" dirty="0" smtClean="0"/>
                        <a:t>خزين تحت اليد</a:t>
                      </a:r>
                      <a:endParaRPr lang="ar-IQ" sz="20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2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4" name="Cube 3"/>
          <p:cNvSpPr/>
          <p:nvPr/>
        </p:nvSpPr>
        <p:spPr>
          <a:xfrm>
            <a:off x="1600200" y="2362200"/>
            <a:ext cx="5181600" cy="25146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IQ" sz="4400" b="1" dirty="0" smtClean="0"/>
              <a:t>ثانيا- قانون كمية الطلب الاقتصادية</a:t>
            </a:r>
            <a:endParaRPr lang="en-US" sz="4400" b="1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IQ" dirty="0" smtClean="0"/>
              <a:t>يوضح المثال التالي كيف يتم تطبيق </a:t>
            </a:r>
            <a:r>
              <a:rPr lang="en-US" dirty="0" smtClean="0"/>
              <a:t>MRP </a:t>
            </a:r>
            <a:r>
              <a:rPr lang="ar-IQ" dirty="0" smtClean="0"/>
              <a:t>مع كمية الطلب الاقتصادية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7397258" cy="3032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1200"/>
                <a:gridCol w="633046"/>
                <a:gridCol w="562708"/>
                <a:gridCol w="633046"/>
                <a:gridCol w="492369"/>
                <a:gridCol w="562708"/>
                <a:gridCol w="562708"/>
                <a:gridCol w="492369"/>
                <a:gridCol w="562708"/>
                <a:gridCol w="457200"/>
                <a:gridCol w="457196"/>
              </a:tblGrid>
              <a:tr h="370840">
                <a:tc>
                  <a:txBody>
                    <a:bodyPr/>
                    <a:lstStyle/>
                    <a:p>
                      <a:r>
                        <a:rPr lang="ar-IQ" b="1" dirty="0" smtClean="0"/>
                        <a:t>الاسابيع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1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2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3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4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5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6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7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8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9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10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IQ" b="1" dirty="0" smtClean="0"/>
                        <a:t>اجمالي</a:t>
                      </a:r>
                      <a:r>
                        <a:rPr lang="ar-IQ" b="1" baseline="0" dirty="0" smtClean="0"/>
                        <a:t> المطلوب من المواد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35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30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40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10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40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30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30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55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IQ" b="1" dirty="0" smtClean="0"/>
                        <a:t>خزين تحت اليد=35 وحدة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IQ" b="1" dirty="0" smtClean="0"/>
                        <a:t>صافي المطلوب</a:t>
                      </a:r>
                      <a:r>
                        <a:rPr lang="ar-IQ" b="1" baseline="0" dirty="0" smtClean="0"/>
                        <a:t> من المواد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IQ" b="1" dirty="0" smtClean="0"/>
                        <a:t>حجم الطلبية من المواد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IQ" b="1" dirty="0" smtClean="0"/>
                        <a:t>توقيت اطلاق</a:t>
                      </a:r>
                      <a:r>
                        <a:rPr lang="ar-IQ" b="1" baseline="0" dirty="0" smtClean="0"/>
                        <a:t> الطلبية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33400" y="4800600"/>
            <a:ext cx="7543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IQ" sz="2400" b="1" dirty="0" smtClean="0"/>
              <a:t>الطلب السنوي المتوقع = 1400 وحدة</a:t>
            </a:r>
          </a:p>
          <a:p>
            <a:r>
              <a:rPr lang="ar-IQ" sz="2400" b="1" dirty="0" smtClean="0"/>
              <a:t>كلفة الطلبية = 100$</a:t>
            </a:r>
          </a:p>
          <a:p>
            <a:r>
              <a:rPr lang="ar-IQ" sz="2400" b="1" dirty="0" smtClean="0"/>
              <a:t>كلفة الخزين للوحدة الواحدة = 50$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596" cy="3032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1200"/>
                <a:gridCol w="832338"/>
                <a:gridCol w="633046"/>
                <a:gridCol w="562708"/>
                <a:gridCol w="633046"/>
                <a:gridCol w="492369"/>
                <a:gridCol w="562708"/>
                <a:gridCol w="562708"/>
                <a:gridCol w="492369"/>
                <a:gridCol w="562708"/>
                <a:gridCol w="457200"/>
                <a:gridCol w="457196"/>
              </a:tblGrid>
              <a:tr h="370840">
                <a:tc>
                  <a:txBody>
                    <a:bodyPr/>
                    <a:lstStyle/>
                    <a:p>
                      <a:r>
                        <a:rPr lang="ar-IQ" b="1" dirty="0" smtClean="0"/>
                        <a:t>الاسابيع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المخزون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1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2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3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4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5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6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7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8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9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10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IQ" b="1" dirty="0" smtClean="0"/>
                        <a:t>اجمالي</a:t>
                      </a:r>
                      <a:r>
                        <a:rPr lang="ar-IQ" b="1" baseline="0" dirty="0" smtClean="0"/>
                        <a:t> المطلوب من المواد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35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35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30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40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10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40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30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30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55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IQ" b="1" dirty="0" smtClean="0"/>
                        <a:t>خزين تحت اليد= 35وحدة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35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35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43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3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3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66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26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69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69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39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IQ" b="1" dirty="0" smtClean="0"/>
                        <a:t>صافي المطلوب</a:t>
                      </a:r>
                      <a:r>
                        <a:rPr lang="ar-IQ" b="1" baseline="0" dirty="0" smtClean="0"/>
                        <a:t> من المواد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30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7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4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16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IQ" b="1" dirty="0" smtClean="0"/>
                        <a:t>حجم الطلبية من المواد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73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73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73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73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IQ" b="1" dirty="0" smtClean="0"/>
                        <a:t>توقيت اطلاق</a:t>
                      </a:r>
                      <a:r>
                        <a:rPr lang="ar-IQ" b="1" baseline="0" dirty="0" smtClean="0"/>
                        <a:t> الطلبية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73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73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73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73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IQ" dirty="0" smtClean="0"/>
              <a:t>مثال 2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7323817" cy="276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1200"/>
                <a:gridCol w="633046"/>
                <a:gridCol w="562708"/>
                <a:gridCol w="633046"/>
                <a:gridCol w="492369"/>
                <a:gridCol w="489267"/>
                <a:gridCol w="562708"/>
                <a:gridCol w="492369"/>
                <a:gridCol w="562708"/>
                <a:gridCol w="457200"/>
                <a:gridCol w="457196"/>
              </a:tblGrid>
              <a:tr h="370840">
                <a:tc>
                  <a:txBody>
                    <a:bodyPr/>
                    <a:lstStyle/>
                    <a:p>
                      <a:r>
                        <a:rPr lang="ar-IQ" b="1" dirty="0" smtClean="0"/>
                        <a:t>الاسابيع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1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2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3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4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5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6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7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8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9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10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IQ" b="1" dirty="0" smtClean="0"/>
                        <a:t>اجمالي</a:t>
                      </a:r>
                      <a:r>
                        <a:rPr lang="ar-IQ" b="1" baseline="0" dirty="0" smtClean="0"/>
                        <a:t> المطلوب من المواد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35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30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45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10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40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30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IQ" b="1" dirty="0" smtClean="0"/>
                        <a:t>55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IQ" b="1" dirty="0" smtClean="0"/>
                        <a:t>خزين تحت اليد</a:t>
                      </a:r>
                      <a:r>
                        <a:rPr lang="en-US" b="1" baseline="0" smtClean="0"/>
                        <a:t> 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IQ" b="1" dirty="0" smtClean="0"/>
                        <a:t>صافي المطلوب</a:t>
                      </a:r>
                      <a:r>
                        <a:rPr lang="ar-IQ" b="1" baseline="0" dirty="0" smtClean="0"/>
                        <a:t> من المواد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IQ" b="1" dirty="0" smtClean="0"/>
                        <a:t>حجم الطلبية من المواد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IQ" b="1" dirty="0" smtClean="0"/>
                        <a:t>توقيت اطلاق</a:t>
                      </a:r>
                      <a:r>
                        <a:rPr lang="ar-IQ" b="1" baseline="0" dirty="0" smtClean="0"/>
                        <a:t> الطلبية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IQ" dirty="0" smtClean="0"/>
              <a:t>مثال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ar-IQ" b="1" dirty="0" smtClean="0"/>
          </a:p>
          <a:p>
            <a:r>
              <a:rPr lang="ar-IQ" b="1" dirty="0" smtClean="0"/>
              <a:t>اذا كانت كلفة الاحتفاظ بالخزين  </a:t>
            </a:r>
            <a:r>
              <a:rPr lang="en-US" b="1" dirty="0" smtClean="0"/>
              <a:t>$25</a:t>
            </a:r>
          </a:p>
          <a:p>
            <a:r>
              <a:rPr lang="ar-IQ" b="1" dirty="0" smtClean="0"/>
              <a:t>كلفة اعداد الطلبية </a:t>
            </a:r>
            <a:r>
              <a:rPr lang="en-US" b="1" dirty="0" smtClean="0"/>
              <a:t>$50</a:t>
            </a:r>
          </a:p>
          <a:p>
            <a:r>
              <a:rPr lang="ar-IQ" b="1" dirty="0" smtClean="0"/>
              <a:t>كيف ستقوم بتطبيق </a:t>
            </a:r>
            <a:r>
              <a:rPr lang="en-US" b="1" dirty="0" smtClean="0"/>
              <a:t>MRP  </a:t>
            </a:r>
            <a:r>
              <a:rPr lang="ar-IQ" b="1" dirty="0" smtClean="0"/>
              <a:t>باستخدام كمية الطلب الاقتصاديه</a:t>
            </a:r>
          </a:p>
          <a:p>
            <a:r>
              <a:rPr lang="ar-IQ" b="1" dirty="0" smtClean="0"/>
              <a:t>اذا كان زمن التجهيز اسبوع واحد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2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4" name="Cube 3"/>
          <p:cNvSpPr/>
          <p:nvPr/>
        </p:nvSpPr>
        <p:spPr>
          <a:xfrm>
            <a:off x="1600200" y="2362200"/>
            <a:ext cx="5181600" cy="25146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IQ" sz="4400" b="1" dirty="0" smtClean="0"/>
              <a:t>تمارين</a:t>
            </a:r>
            <a:endParaRPr lang="en-US" sz="4400" b="1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29600" cy="925513"/>
          </a:xfrm>
        </p:spPr>
        <p:txBody>
          <a:bodyPr>
            <a:normAutofit/>
          </a:bodyPr>
          <a:lstStyle/>
          <a:p>
            <a:r>
              <a:rPr lang="ar-IQ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اذا كانت  التركيبة الفنية  لمنتوج المكيفات كالتالي:</a:t>
            </a:r>
            <a:endParaRPr lang="en-US" sz="28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908050"/>
            <a:ext cx="8229600" cy="5472113"/>
          </a:xfrm>
          <a:solidFill>
            <a:srgbClr val="00B050"/>
          </a:solidFill>
        </p:spPr>
        <p:txBody>
          <a:bodyPr/>
          <a:lstStyle/>
          <a:p>
            <a:pPr algn="l" rtl="0"/>
            <a:endParaRPr lang="en-US" dirty="0"/>
          </a:p>
        </p:txBody>
      </p:sp>
      <p:sp>
        <p:nvSpPr>
          <p:cNvPr id="99332" name="Line 4"/>
          <p:cNvSpPr>
            <a:spLocks noChangeShapeType="1"/>
          </p:cNvSpPr>
          <p:nvPr/>
        </p:nvSpPr>
        <p:spPr bwMode="auto">
          <a:xfrm flipH="1" flipV="1">
            <a:off x="2411413" y="2492375"/>
            <a:ext cx="4248150" cy="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33" name="Line 5"/>
          <p:cNvSpPr>
            <a:spLocks noChangeShapeType="1"/>
          </p:cNvSpPr>
          <p:nvPr/>
        </p:nvSpPr>
        <p:spPr bwMode="auto">
          <a:xfrm>
            <a:off x="2411413" y="2565400"/>
            <a:ext cx="0" cy="287338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34" name="Line 6"/>
          <p:cNvSpPr>
            <a:spLocks noChangeShapeType="1"/>
          </p:cNvSpPr>
          <p:nvPr/>
        </p:nvSpPr>
        <p:spPr bwMode="auto">
          <a:xfrm>
            <a:off x="6659563" y="2565400"/>
            <a:ext cx="0" cy="287338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35" name="Line 7"/>
          <p:cNvSpPr>
            <a:spLocks noChangeShapeType="1"/>
          </p:cNvSpPr>
          <p:nvPr/>
        </p:nvSpPr>
        <p:spPr bwMode="auto">
          <a:xfrm>
            <a:off x="4643438" y="1844675"/>
            <a:ext cx="0" cy="576263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37" name="Rectangle 9"/>
          <p:cNvSpPr>
            <a:spLocks noChangeArrowheads="1"/>
          </p:cNvSpPr>
          <p:nvPr/>
        </p:nvSpPr>
        <p:spPr bwMode="auto">
          <a:xfrm>
            <a:off x="2051050" y="2924175"/>
            <a:ext cx="576263" cy="504825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 dirty="0" smtClean="0">
                <a:solidFill>
                  <a:schemeClr val="bg2"/>
                </a:solidFill>
              </a:rPr>
              <a:t>1B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99338" name="Rectangle 10"/>
          <p:cNvSpPr>
            <a:spLocks noChangeArrowheads="1"/>
          </p:cNvSpPr>
          <p:nvPr/>
        </p:nvSpPr>
        <p:spPr bwMode="auto">
          <a:xfrm>
            <a:off x="6372225" y="2924175"/>
            <a:ext cx="576263" cy="503238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 dirty="0" smtClean="0">
                <a:solidFill>
                  <a:schemeClr val="bg2"/>
                </a:solidFill>
              </a:rPr>
              <a:t>3C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99339" name="Line 11"/>
          <p:cNvSpPr>
            <a:spLocks noChangeShapeType="1"/>
          </p:cNvSpPr>
          <p:nvPr/>
        </p:nvSpPr>
        <p:spPr bwMode="auto">
          <a:xfrm flipH="1">
            <a:off x="1547813" y="3933825"/>
            <a:ext cx="1439862" cy="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0" name="Line 12"/>
          <p:cNvSpPr>
            <a:spLocks noChangeShapeType="1"/>
          </p:cNvSpPr>
          <p:nvPr/>
        </p:nvSpPr>
        <p:spPr bwMode="auto">
          <a:xfrm>
            <a:off x="2268538" y="3500438"/>
            <a:ext cx="0" cy="360362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1" name="Line 13"/>
          <p:cNvSpPr>
            <a:spLocks noChangeShapeType="1"/>
          </p:cNvSpPr>
          <p:nvPr/>
        </p:nvSpPr>
        <p:spPr bwMode="auto">
          <a:xfrm>
            <a:off x="1645915" y="3962400"/>
            <a:ext cx="45719" cy="30480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2" name="Line 14"/>
          <p:cNvSpPr>
            <a:spLocks noChangeShapeType="1"/>
          </p:cNvSpPr>
          <p:nvPr/>
        </p:nvSpPr>
        <p:spPr bwMode="auto">
          <a:xfrm>
            <a:off x="2987675" y="4005263"/>
            <a:ext cx="0" cy="287337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3" name="Line 15"/>
          <p:cNvSpPr>
            <a:spLocks noChangeShapeType="1"/>
          </p:cNvSpPr>
          <p:nvPr/>
        </p:nvSpPr>
        <p:spPr bwMode="auto">
          <a:xfrm>
            <a:off x="6659563" y="3429000"/>
            <a:ext cx="0" cy="43180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4" name="Line 16"/>
          <p:cNvSpPr>
            <a:spLocks noChangeShapeType="1"/>
          </p:cNvSpPr>
          <p:nvPr/>
        </p:nvSpPr>
        <p:spPr bwMode="auto">
          <a:xfrm flipH="1">
            <a:off x="5867400" y="4005263"/>
            <a:ext cx="1441450" cy="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5" name="Line 17"/>
          <p:cNvSpPr>
            <a:spLocks noChangeShapeType="1"/>
          </p:cNvSpPr>
          <p:nvPr/>
        </p:nvSpPr>
        <p:spPr bwMode="auto">
          <a:xfrm>
            <a:off x="5867400" y="4076700"/>
            <a:ext cx="0" cy="21590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6" name="Line 18"/>
          <p:cNvSpPr>
            <a:spLocks noChangeShapeType="1"/>
          </p:cNvSpPr>
          <p:nvPr/>
        </p:nvSpPr>
        <p:spPr bwMode="auto">
          <a:xfrm>
            <a:off x="7308850" y="4076700"/>
            <a:ext cx="0" cy="21590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7" name="Rectangle 19"/>
          <p:cNvSpPr>
            <a:spLocks noChangeArrowheads="1"/>
          </p:cNvSpPr>
          <p:nvPr/>
        </p:nvSpPr>
        <p:spPr bwMode="auto">
          <a:xfrm>
            <a:off x="1447800" y="4343400"/>
            <a:ext cx="433387" cy="504825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 dirty="0">
                <a:solidFill>
                  <a:schemeClr val="bg2"/>
                </a:solidFill>
              </a:rPr>
              <a:t>2D</a:t>
            </a:r>
          </a:p>
        </p:txBody>
      </p:sp>
      <p:sp>
        <p:nvSpPr>
          <p:cNvPr id="99348" name="Rectangle 20"/>
          <p:cNvSpPr>
            <a:spLocks noChangeArrowheads="1"/>
          </p:cNvSpPr>
          <p:nvPr/>
        </p:nvSpPr>
        <p:spPr bwMode="auto">
          <a:xfrm>
            <a:off x="2700338" y="4292600"/>
            <a:ext cx="431800" cy="504825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 dirty="0" smtClean="0">
                <a:solidFill>
                  <a:schemeClr val="bg2"/>
                </a:solidFill>
              </a:rPr>
              <a:t>2C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99349" name="Rectangle 21"/>
          <p:cNvSpPr>
            <a:spLocks noChangeArrowheads="1"/>
          </p:cNvSpPr>
          <p:nvPr/>
        </p:nvSpPr>
        <p:spPr bwMode="auto">
          <a:xfrm>
            <a:off x="5580063" y="4365625"/>
            <a:ext cx="431800" cy="431800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 dirty="0" smtClean="0">
                <a:solidFill>
                  <a:schemeClr val="bg2"/>
                </a:solidFill>
              </a:rPr>
              <a:t>2E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99350" name="Rectangle 22"/>
          <p:cNvSpPr>
            <a:spLocks noChangeArrowheads="1"/>
          </p:cNvSpPr>
          <p:nvPr/>
        </p:nvSpPr>
        <p:spPr bwMode="auto">
          <a:xfrm>
            <a:off x="7019925" y="4365625"/>
            <a:ext cx="431800" cy="431800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 dirty="0" smtClean="0">
                <a:solidFill>
                  <a:schemeClr val="bg2"/>
                </a:solidFill>
              </a:rPr>
              <a:t>2F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99351" name="Rectangle 23"/>
          <p:cNvSpPr>
            <a:spLocks noChangeArrowheads="1"/>
          </p:cNvSpPr>
          <p:nvPr/>
        </p:nvSpPr>
        <p:spPr bwMode="auto">
          <a:xfrm>
            <a:off x="3851275" y="1052513"/>
            <a:ext cx="1441450" cy="647700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4000" b="1">
                <a:solidFill>
                  <a:schemeClr val="bg2"/>
                </a:solidFill>
              </a:rPr>
              <a:t>A</a:t>
            </a:r>
          </a:p>
        </p:txBody>
      </p:sp>
      <p:sp>
        <p:nvSpPr>
          <p:cNvPr id="99353" name="Text Box 25"/>
          <p:cNvSpPr txBox="1">
            <a:spLocks noChangeArrowheads="1"/>
          </p:cNvSpPr>
          <p:nvPr/>
        </p:nvSpPr>
        <p:spPr bwMode="auto">
          <a:xfrm>
            <a:off x="684213" y="2420938"/>
            <a:ext cx="5032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cxnSp>
        <p:nvCxnSpPr>
          <p:cNvPr id="3" name="رابط مستقيم 2"/>
          <p:cNvCxnSpPr/>
          <p:nvPr/>
        </p:nvCxnSpPr>
        <p:spPr>
          <a:xfrm rot="5400000">
            <a:off x="2743994" y="4952206"/>
            <a:ext cx="3048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رابط مستقيم 4"/>
          <p:cNvCxnSpPr/>
          <p:nvPr/>
        </p:nvCxnSpPr>
        <p:spPr>
          <a:xfrm flipH="1">
            <a:off x="2514600" y="5257800"/>
            <a:ext cx="79186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رابط مستقيم 6"/>
          <p:cNvCxnSpPr/>
          <p:nvPr/>
        </p:nvCxnSpPr>
        <p:spPr>
          <a:xfrm>
            <a:off x="3276600" y="5257800"/>
            <a:ext cx="0" cy="3600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رابط مستقيم 8"/>
          <p:cNvCxnSpPr/>
          <p:nvPr/>
        </p:nvCxnSpPr>
        <p:spPr>
          <a:xfrm rot="5400000">
            <a:off x="2362200" y="5486400"/>
            <a:ext cx="3048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مستطيل 9"/>
          <p:cNvSpPr/>
          <p:nvPr/>
        </p:nvSpPr>
        <p:spPr>
          <a:xfrm>
            <a:off x="2971800" y="5715000"/>
            <a:ext cx="648667" cy="432048"/>
          </a:xfrm>
          <a:prstGeom prst="rect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b="1" dirty="0" smtClean="0"/>
              <a:t>2F</a:t>
            </a:r>
            <a:endParaRPr lang="ar-IQ" b="1" dirty="0"/>
          </a:p>
        </p:txBody>
      </p:sp>
      <p:sp>
        <p:nvSpPr>
          <p:cNvPr id="11" name="مستطيل 10"/>
          <p:cNvSpPr/>
          <p:nvPr/>
        </p:nvSpPr>
        <p:spPr>
          <a:xfrm>
            <a:off x="2209800" y="5638800"/>
            <a:ext cx="575469" cy="533400"/>
          </a:xfrm>
          <a:prstGeom prst="rect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r>
              <a:rPr lang="en-US" dirty="0" smtClean="0"/>
              <a:t>2E</a:t>
            </a:r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r>
              <a:rPr lang="en-US" dirty="0" smtClean="0"/>
              <a:t>1</a:t>
            </a:r>
            <a:endParaRPr lang="ar-IQ" dirty="0"/>
          </a:p>
        </p:txBody>
      </p:sp>
    </p:spTree>
    <p:extLst>
      <p:ext uri="{BB962C8B-B14F-4D97-AF65-F5344CB8AC3E}">
        <p14:creationId xmlns="" xmlns:p14="http://schemas.microsoft.com/office/powerpoint/2010/main" val="582740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IQ" b="1" dirty="0" smtClean="0"/>
              <a:t> يوضح الجدول ادناة اوقات انتظار التجهيز و خزين الامان  لكل مكون :</a:t>
            </a:r>
            <a:endParaRPr lang="ar-IQ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385858" y="1643050"/>
          <a:ext cx="7200900" cy="3707613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</a:tblGrid>
              <a:tr h="1235871"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F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E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D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C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B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A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IQ" sz="2000" b="1" dirty="0" smtClean="0"/>
                        <a:t>المكونات</a:t>
                      </a:r>
                      <a:endParaRPr lang="ar-IQ" sz="2000" b="1" dirty="0"/>
                    </a:p>
                  </a:txBody>
                  <a:tcPr/>
                </a:tc>
              </a:tr>
              <a:tr h="1235871"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1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1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1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3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2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1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IQ" sz="2000" b="1" dirty="0" smtClean="0"/>
                        <a:t>اوقات الاتنظار</a:t>
                      </a:r>
                    </a:p>
                    <a:p>
                      <a:pPr algn="ctr" rtl="1"/>
                      <a:r>
                        <a:rPr lang="ar-IQ" sz="2000" b="1" dirty="0" smtClean="0"/>
                        <a:t>(التجهيز)</a:t>
                      </a:r>
                      <a:endParaRPr lang="ar-IQ" sz="2000" b="1" dirty="0"/>
                    </a:p>
                  </a:txBody>
                  <a:tcPr/>
                </a:tc>
              </a:tr>
              <a:tr h="1235871"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40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100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100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30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20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50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IQ" sz="2000" b="1" dirty="0" smtClean="0"/>
                        <a:t>خزين تحت اليد</a:t>
                      </a:r>
                      <a:endParaRPr lang="ar-IQ" sz="20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86000" y="5638800"/>
            <a:ext cx="5257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IQ" sz="3200" b="1" dirty="0" smtClean="0"/>
              <a:t>الكمية المطلوبة من  أجهزة التكييف هي : 100 مكيف</a:t>
            </a:r>
            <a:endParaRPr lang="en-US" sz="3200" b="1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29600" cy="925513"/>
          </a:xfrm>
        </p:spPr>
        <p:txBody>
          <a:bodyPr>
            <a:normAutofit/>
          </a:bodyPr>
          <a:lstStyle/>
          <a:p>
            <a:r>
              <a:rPr lang="ar-IQ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اذا كانت  التركيبة الفنية   للمولدات كالتالي:</a:t>
            </a:r>
            <a:endParaRPr lang="en-US" sz="28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908050"/>
            <a:ext cx="8229600" cy="5472113"/>
          </a:xfrm>
          <a:solidFill>
            <a:srgbClr val="00B050"/>
          </a:solidFill>
        </p:spPr>
        <p:txBody>
          <a:bodyPr/>
          <a:lstStyle/>
          <a:p>
            <a:pPr algn="l" rtl="0"/>
            <a:endParaRPr lang="en-US" dirty="0"/>
          </a:p>
        </p:txBody>
      </p:sp>
      <p:sp>
        <p:nvSpPr>
          <p:cNvPr id="99332" name="Line 4"/>
          <p:cNvSpPr>
            <a:spLocks noChangeShapeType="1"/>
          </p:cNvSpPr>
          <p:nvPr/>
        </p:nvSpPr>
        <p:spPr bwMode="auto">
          <a:xfrm flipH="1" flipV="1">
            <a:off x="2411413" y="2492375"/>
            <a:ext cx="4248150" cy="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33" name="Line 5"/>
          <p:cNvSpPr>
            <a:spLocks noChangeShapeType="1"/>
          </p:cNvSpPr>
          <p:nvPr/>
        </p:nvSpPr>
        <p:spPr bwMode="auto">
          <a:xfrm>
            <a:off x="2411413" y="2565400"/>
            <a:ext cx="0" cy="287338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34" name="Line 6"/>
          <p:cNvSpPr>
            <a:spLocks noChangeShapeType="1"/>
          </p:cNvSpPr>
          <p:nvPr/>
        </p:nvSpPr>
        <p:spPr bwMode="auto">
          <a:xfrm>
            <a:off x="6659563" y="2565400"/>
            <a:ext cx="0" cy="287338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35" name="Line 7"/>
          <p:cNvSpPr>
            <a:spLocks noChangeShapeType="1"/>
          </p:cNvSpPr>
          <p:nvPr/>
        </p:nvSpPr>
        <p:spPr bwMode="auto">
          <a:xfrm>
            <a:off x="4643438" y="1844675"/>
            <a:ext cx="0" cy="576263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37" name="Rectangle 9"/>
          <p:cNvSpPr>
            <a:spLocks noChangeArrowheads="1"/>
          </p:cNvSpPr>
          <p:nvPr/>
        </p:nvSpPr>
        <p:spPr bwMode="auto">
          <a:xfrm>
            <a:off x="2051050" y="2924175"/>
            <a:ext cx="576263" cy="504825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 dirty="0" smtClean="0">
                <a:solidFill>
                  <a:schemeClr val="bg2"/>
                </a:solidFill>
              </a:rPr>
              <a:t>1A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99338" name="Rectangle 10"/>
          <p:cNvSpPr>
            <a:spLocks noChangeArrowheads="1"/>
          </p:cNvSpPr>
          <p:nvPr/>
        </p:nvSpPr>
        <p:spPr bwMode="auto">
          <a:xfrm>
            <a:off x="6372225" y="2924175"/>
            <a:ext cx="576263" cy="503238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 dirty="0" smtClean="0">
                <a:solidFill>
                  <a:schemeClr val="bg2"/>
                </a:solidFill>
              </a:rPr>
              <a:t>3B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99339" name="Line 11"/>
          <p:cNvSpPr>
            <a:spLocks noChangeShapeType="1"/>
          </p:cNvSpPr>
          <p:nvPr/>
        </p:nvSpPr>
        <p:spPr bwMode="auto">
          <a:xfrm flipH="1">
            <a:off x="1547813" y="3933825"/>
            <a:ext cx="1439862" cy="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0" name="Line 12"/>
          <p:cNvSpPr>
            <a:spLocks noChangeShapeType="1"/>
          </p:cNvSpPr>
          <p:nvPr/>
        </p:nvSpPr>
        <p:spPr bwMode="auto">
          <a:xfrm>
            <a:off x="2268538" y="3500438"/>
            <a:ext cx="0" cy="360362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1" name="Line 13"/>
          <p:cNvSpPr>
            <a:spLocks noChangeShapeType="1"/>
          </p:cNvSpPr>
          <p:nvPr/>
        </p:nvSpPr>
        <p:spPr bwMode="auto">
          <a:xfrm>
            <a:off x="1645915" y="3962400"/>
            <a:ext cx="45719" cy="30480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2" name="Line 14"/>
          <p:cNvSpPr>
            <a:spLocks noChangeShapeType="1"/>
          </p:cNvSpPr>
          <p:nvPr/>
        </p:nvSpPr>
        <p:spPr bwMode="auto">
          <a:xfrm>
            <a:off x="2987675" y="4005263"/>
            <a:ext cx="0" cy="287337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3" name="Line 15"/>
          <p:cNvSpPr>
            <a:spLocks noChangeShapeType="1"/>
          </p:cNvSpPr>
          <p:nvPr/>
        </p:nvSpPr>
        <p:spPr bwMode="auto">
          <a:xfrm>
            <a:off x="6659563" y="3429000"/>
            <a:ext cx="0" cy="43180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4" name="Line 16"/>
          <p:cNvSpPr>
            <a:spLocks noChangeShapeType="1"/>
          </p:cNvSpPr>
          <p:nvPr/>
        </p:nvSpPr>
        <p:spPr bwMode="auto">
          <a:xfrm flipH="1">
            <a:off x="5867400" y="3810000"/>
            <a:ext cx="1441450" cy="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5" name="Line 17"/>
          <p:cNvSpPr>
            <a:spLocks noChangeShapeType="1"/>
          </p:cNvSpPr>
          <p:nvPr/>
        </p:nvSpPr>
        <p:spPr bwMode="auto">
          <a:xfrm>
            <a:off x="5867400" y="3810000"/>
            <a:ext cx="0" cy="21590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6" name="Line 18"/>
          <p:cNvSpPr>
            <a:spLocks noChangeShapeType="1"/>
          </p:cNvSpPr>
          <p:nvPr/>
        </p:nvSpPr>
        <p:spPr bwMode="auto">
          <a:xfrm>
            <a:off x="7315200" y="3886200"/>
            <a:ext cx="0" cy="21590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99347" name="Rectangle 19"/>
          <p:cNvSpPr>
            <a:spLocks noChangeArrowheads="1"/>
          </p:cNvSpPr>
          <p:nvPr/>
        </p:nvSpPr>
        <p:spPr bwMode="auto">
          <a:xfrm>
            <a:off x="1447800" y="4343400"/>
            <a:ext cx="433387" cy="504825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 dirty="0" smtClean="0">
                <a:solidFill>
                  <a:schemeClr val="bg2"/>
                </a:solidFill>
              </a:rPr>
              <a:t>2c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99348" name="Rectangle 20"/>
          <p:cNvSpPr>
            <a:spLocks noChangeArrowheads="1"/>
          </p:cNvSpPr>
          <p:nvPr/>
        </p:nvSpPr>
        <p:spPr bwMode="auto">
          <a:xfrm>
            <a:off x="2700338" y="4292600"/>
            <a:ext cx="431800" cy="504825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 dirty="0" smtClean="0">
                <a:solidFill>
                  <a:schemeClr val="bg2"/>
                </a:solidFill>
              </a:rPr>
              <a:t>3D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99349" name="Rectangle 21"/>
          <p:cNvSpPr>
            <a:spLocks noChangeArrowheads="1"/>
          </p:cNvSpPr>
          <p:nvPr/>
        </p:nvSpPr>
        <p:spPr bwMode="auto">
          <a:xfrm>
            <a:off x="5715000" y="4114800"/>
            <a:ext cx="431800" cy="431800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 dirty="0" smtClean="0">
                <a:solidFill>
                  <a:schemeClr val="bg2"/>
                </a:solidFill>
              </a:rPr>
              <a:t>2E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99350" name="Rectangle 22"/>
          <p:cNvSpPr>
            <a:spLocks noChangeArrowheads="1"/>
          </p:cNvSpPr>
          <p:nvPr/>
        </p:nvSpPr>
        <p:spPr bwMode="auto">
          <a:xfrm>
            <a:off x="7086600" y="4191000"/>
            <a:ext cx="431800" cy="431800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 dirty="0" smtClean="0">
                <a:solidFill>
                  <a:schemeClr val="bg2"/>
                </a:solidFill>
              </a:rPr>
              <a:t>3D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99351" name="Rectangle 23"/>
          <p:cNvSpPr>
            <a:spLocks noChangeArrowheads="1"/>
          </p:cNvSpPr>
          <p:nvPr/>
        </p:nvSpPr>
        <p:spPr bwMode="auto">
          <a:xfrm>
            <a:off x="3851275" y="1052513"/>
            <a:ext cx="1441450" cy="647700"/>
          </a:xfrm>
          <a:prstGeom prst="rect">
            <a:avLst/>
          </a:prstGeom>
          <a:solidFill>
            <a:schemeClr val="tx1"/>
          </a:solidFill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4000" b="1" dirty="0" smtClean="0">
                <a:solidFill>
                  <a:schemeClr val="bg2"/>
                </a:solidFill>
              </a:rPr>
              <a:t>X</a:t>
            </a:r>
            <a:endParaRPr lang="en-US" sz="4000" b="1" dirty="0">
              <a:solidFill>
                <a:schemeClr val="bg2"/>
              </a:solidFill>
            </a:endParaRPr>
          </a:p>
        </p:txBody>
      </p:sp>
      <p:sp>
        <p:nvSpPr>
          <p:cNvPr id="99353" name="Text Box 25"/>
          <p:cNvSpPr txBox="1">
            <a:spLocks noChangeArrowheads="1"/>
          </p:cNvSpPr>
          <p:nvPr/>
        </p:nvSpPr>
        <p:spPr bwMode="auto">
          <a:xfrm>
            <a:off x="684213" y="2420938"/>
            <a:ext cx="5032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cxnSp>
        <p:nvCxnSpPr>
          <p:cNvPr id="3" name="رابط مستقيم 2"/>
          <p:cNvCxnSpPr/>
          <p:nvPr/>
        </p:nvCxnSpPr>
        <p:spPr>
          <a:xfrm rot="5400000">
            <a:off x="7011194" y="5561806"/>
            <a:ext cx="3048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رابط مستقيم 6"/>
          <p:cNvCxnSpPr/>
          <p:nvPr/>
        </p:nvCxnSpPr>
        <p:spPr>
          <a:xfrm>
            <a:off x="7315200" y="4648200"/>
            <a:ext cx="0" cy="3600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مستطيل 9"/>
          <p:cNvSpPr/>
          <p:nvPr/>
        </p:nvSpPr>
        <p:spPr>
          <a:xfrm>
            <a:off x="6934200" y="5029200"/>
            <a:ext cx="648667" cy="432048"/>
          </a:xfrm>
          <a:prstGeom prst="rect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b="1" dirty="0" smtClean="0"/>
              <a:t>2F</a:t>
            </a:r>
            <a:endParaRPr lang="ar-IQ" b="1" dirty="0"/>
          </a:p>
        </p:txBody>
      </p:sp>
      <p:cxnSp>
        <p:nvCxnSpPr>
          <p:cNvPr id="31" name="Straight Connector 30"/>
          <p:cNvCxnSpPr/>
          <p:nvPr/>
        </p:nvCxnSpPr>
        <p:spPr>
          <a:xfrm rot="10800000">
            <a:off x="6705600" y="5715000"/>
            <a:ext cx="1066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7467600" y="5943600"/>
            <a:ext cx="533400" cy="381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1H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096000" y="5943600"/>
            <a:ext cx="762000" cy="381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1g</a:t>
            </a:r>
            <a:r>
              <a:rPr lang="en-US" dirty="0" smtClean="0">
                <a:solidFill>
                  <a:schemeClr val="bg1"/>
                </a:solidFill>
              </a:rPr>
              <a:t>1G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35" name="Straight Connector 34"/>
          <p:cNvCxnSpPr>
            <a:endCxn id="32" idx="0"/>
          </p:cNvCxnSpPr>
          <p:nvPr/>
        </p:nvCxnSpPr>
        <p:spPr>
          <a:xfrm rot="5400000">
            <a:off x="7639050" y="5810250"/>
            <a:ext cx="228600" cy="381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rot="5400000">
            <a:off x="6553200" y="5791200"/>
            <a:ext cx="1524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582740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IQ" dirty="0" smtClean="0"/>
              <a:t>وبالتالي فان هذا النظام صمم لمعرفة وتحديد الاتي:</a:t>
            </a:r>
            <a:endParaRPr lang="ar-IQ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IQ" b="1" dirty="0" smtClean="0"/>
              <a:t> يوضح الجدول ادناة اوقات انتظار التجهيز و خزين الامان  لكل مكون :</a:t>
            </a:r>
            <a:endParaRPr lang="ar-IQ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385858" y="1643050"/>
          <a:ext cx="7200900" cy="4087182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0090"/>
                <a:gridCol w="720090"/>
                <a:gridCol w="720090"/>
                <a:gridCol w="720090"/>
                <a:gridCol w="720090"/>
                <a:gridCol w="720090"/>
                <a:gridCol w="720090"/>
                <a:gridCol w="720090"/>
                <a:gridCol w="720090"/>
                <a:gridCol w="720090"/>
              </a:tblGrid>
              <a:tr h="1235871"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H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G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F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E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D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C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B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A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x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IQ" sz="2000" b="1" dirty="0" smtClean="0"/>
                        <a:t>المكونات</a:t>
                      </a:r>
                      <a:endParaRPr lang="ar-IQ" sz="2000" b="1" dirty="0"/>
                    </a:p>
                  </a:txBody>
                  <a:tcPr/>
                </a:tc>
              </a:tr>
              <a:tr h="1235871"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1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1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1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2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1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3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2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1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2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IQ" sz="2000" b="1" dirty="0" smtClean="0"/>
                        <a:t>اوقات الاتنظار</a:t>
                      </a:r>
                    </a:p>
                    <a:p>
                      <a:pPr algn="ctr" rtl="1"/>
                      <a:r>
                        <a:rPr lang="ar-IQ" sz="2000" b="1" dirty="0" smtClean="0"/>
                        <a:t>(التجهيز)</a:t>
                      </a:r>
                      <a:endParaRPr lang="ar-IQ" sz="2000" b="1" dirty="0"/>
                    </a:p>
                  </a:txBody>
                  <a:tcPr/>
                </a:tc>
              </a:tr>
              <a:tr h="1235871"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40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40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40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50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60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40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50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30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 smtClean="0"/>
                        <a:t>50</a:t>
                      </a:r>
                      <a:endParaRPr lang="ar-IQ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IQ" sz="2000" b="1" dirty="0" smtClean="0"/>
                        <a:t>خزين تحت اليد</a:t>
                      </a:r>
                      <a:endParaRPr lang="ar-IQ" sz="20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86000" y="5638800"/>
            <a:ext cx="5257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IQ" sz="3200" b="1" dirty="0" smtClean="0"/>
              <a:t>الكمية المطلوبة من  المولدات  هي :</a:t>
            </a:r>
            <a:r>
              <a:rPr lang="en-US" sz="3200" b="1" dirty="0" smtClean="0"/>
              <a:t>  150</a:t>
            </a:r>
            <a:r>
              <a:rPr lang="ar-IQ" sz="3200" b="1" dirty="0" smtClean="0"/>
              <a:t> مولد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IQ" dirty="0" smtClean="0"/>
              <a:t>ما هي مدخلات هذا النظام</a:t>
            </a:r>
            <a:endParaRPr lang="ar-IQ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678343133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  <a:solidFill>
            <a:schemeClr val="accent2">
              <a:lumMod val="75000"/>
            </a:schemeClr>
          </a:solidFill>
        </p:spPr>
        <p:txBody>
          <a:bodyPr/>
          <a:lstStyle/>
          <a:p>
            <a:r>
              <a:rPr lang="ar-IQ" dirty="0" smtClean="0">
                <a:solidFill>
                  <a:schemeClr val="bg1"/>
                </a:solidFill>
              </a:rPr>
              <a:t>1- جدول الانتاج الرئيسي</a:t>
            </a:r>
            <a:endParaRPr lang="ar-IQ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ar-IQ" b="1" smtClean="0"/>
              <a:t>و هو </a:t>
            </a:r>
            <a:r>
              <a:rPr lang="ar-IQ" b="1" dirty="0" smtClean="0"/>
              <a:t>خطة تتضمن كشفا بانواع المنتجات النهائية المطلوب انتاجها لمدة زمنية محدده و هي عادة اسبوعية و يتضمن:</a:t>
            </a:r>
          </a:p>
          <a:p>
            <a:r>
              <a:rPr lang="ar-IQ" b="1" dirty="0" smtClean="0"/>
              <a:t>- المنتجات النهائية</a:t>
            </a:r>
          </a:p>
          <a:p>
            <a:r>
              <a:rPr lang="ar-IQ" b="1" dirty="0" smtClean="0"/>
              <a:t>- كمياتها</a:t>
            </a:r>
          </a:p>
          <a:p>
            <a:r>
              <a:rPr lang="ar-IQ" b="1" dirty="0" smtClean="0"/>
              <a:t>- توقيتات انتاج كل منها</a:t>
            </a:r>
            <a:endParaRPr lang="ar-IQ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IQ" dirty="0" smtClean="0"/>
              <a:t>مثال/ الجدولة الرئيسية لمفرغات الهواء</a:t>
            </a:r>
            <a:endParaRPr lang="ar-IQ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294051750"/>
              </p:ext>
            </p:extLst>
          </p:nvPr>
        </p:nvGraphicFramePr>
        <p:xfrm>
          <a:off x="642910" y="2857496"/>
          <a:ext cx="8229600" cy="28041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</a:tblGrid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ar-IQ" sz="2000" b="1" dirty="0" smtClean="0"/>
                        <a:t>الاسبوع</a:t>
                      </a:r>
                      <a:endParaRPr lang="ar-IQ" sz="2000" b="1" dirty="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000" b="1" dirty="0" smtClean="0"/>
                        <a:t>1</a:t>
                      </a:r>
                      <a:endParaRPr lang="ar-IQ" sz="2000" b="1" dirty="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000" b="1" dirty="0" smtClean="0"/>
                        <a:t>2</a:t>
                      </a:r>
                      <a:endParaRPr lang="ar-IQ" sz="2000" b="1" dirty="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000" b="1" dirty="0" smtClean="0"/>
                        <a:t>3</a:t>
                      </a:r>
                      <a:endParaRPr lang="ar-IQ" sz="2000" b="1" dirty="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000" b="1" dirty="0" smtClean="0"/>
                        <a:t>4</a:t>
                      </a:r>
                      <a:endParaRPr lang="ar-IQ" sz="2000" b="1" dirty="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ar-IQ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ar-IQ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ar-IQ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ar-IQ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ar-IQ" sz="2000" b="1" dirty="0" smtClean="0"/>
                        <a:t>مفرغة كبيرة</a:t>
                      </a:r>
                      <a:endParaRPr lang="ar-IQ" sz="2000" b="1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000" b="1" dirty="0" smtClean="0"/>
                        <a:t>50</a:t>
                      </a:r>
                      <a:endParaRPr lang="ar-IQ" sz="2000" b="1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sz="2000" b="1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000" b="1" dirty="0" smtClean="0"/>
                        <a:t>40</a:t>
                      </a:r>
                      <a:endParaRPr lang="ar-IQ" sz="2000" b="1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000" b="1" dirty="0" smtClean="0"/>
                        <a:t>25</a:t>
                      </a:r>
                      <a:endParaRPr lang="ar-IQ" sz="2000" b="1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000" b="1" dirty="0" smtClean="0"/>
                        <a:t>30</a:t>
                      </a:r>
                      <a:endParaRPr lang="ar-IQ" sz="20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sz="2000" b="1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000" b="1" dirty="0" smtClean="0"/>
                        <a:t>20</a:t>
                      </a:r>
                      <a:endParaRPr lang="ar-IQ" sz="20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000" b="1" dirty="0" smtClean="0"/>
                        <a:t>40</a:t>
                      </a:r>
                      <a:endParaRPr lang="ar-IQ" sz="20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ar-IQ" sz="2000" b="1" dirty="0" smtClean="0"/>
                        <a:t>مفرغة متوسطة الحجم</a:t>
                      </a:r>
                      <a:endParaRPr lang="ar-IQ" sz="2000" b="1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000" b="1" dirty="0" smtClean="0"/>
                        <a:t>10</a:t>
                      </a:r>
                      <a:endParaRPr lang="ar-IQ" sz="2000" b="1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000" b="1" dirty="0" smtClean="0"/>
                        <a:t>20</a:t>
                      </a:r>
                      <a:endParaRPr lang="ar-IQ" sz="2000" b="1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000" b="1" dirty="0" smtClean="0"/>
                        <a:t>20</a:t>
                      </a:r>
                      <a:endParaRPr lang="ar-IQ" sz="2000" b="1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sz="2000" b="1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000" b="1" dirty="0" smtClean="0"/>
                        <a:t>30</a:t>
                      </a:r>
                      <a:endParaRPr lang="ar-IQ" sz="20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000" b="1" dirty="0" smtClean="0"/>
                        <a:t>35</a:t>
                      </a:r>
                      <a:endParaRPr lang="ar-IQ" sz="20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000" b="1" dirty="0" smtClean="0"/>
                        <a:t>40</a:t>
                      </a:r>
                      <a:endParaRPr lang="ar-IQ" sz="20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sz="20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ar-IQ" sz="2000" b="1" dirty="0" smtClean="0"/>
                        <a:t>مفرغة صغيرة</a:t>
                      </a:r>
                      <a:endParaRPr lang="ar-IQ" sz="2000" b="1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sz="2000" b="1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000" b="1" dirty="0" smtClean="0"/>
                        <a:t>75</a:t>
                      </a:r>
                      <a:endParaRPr lang="ar-IQ" sz="2000" b="1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sz="2000" b="1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000" b="1" dirty="0" smtClean="0"/>
                        <a:t>60</a:t>
                      </a:r>
                      <a:endParaRPr lang="ar-IQ" sz="2000" b="1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sz="2000" b="1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000" b="1" dirty="0" smtClean="0"/>
                        <a:t>75</a:t>
                      </a:r>
                      <a:endParaRPr lang="ar-IQ" sz="20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IQ" sz="2000" b="1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000" b="1" dirty="0" smtClean="0"/>
                        <a:t>50</a:t>
                      </a:r>
                      <a:endParaRPr lang="ar-IQ" sz="20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4357686" y="1643050"/>
            <a:ext cx="3643338" cy="1214446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IQ" sz="2400" b="1" dirty="0" smtClean="0"/>
              <a:t>كانون الثاني / </a:t>
            </a:r>
            <a:r>
              <a:rPr lang="en-US" sz="2400" b="1" dirty="0" smtClean="0"/>
              <a:t>300</a:t>
            </a:r>
            <a:endParaRPr lang="ar-IQ" sz="2400" b="1" dirty="0"/>
          </a:p>
        </p:txBody>
      </p:sp>
      <p:sp>
        <p:nvSpPr>
          <p:cNvPr id="8" name="Rectangle 7"/>
          <p:cNvSpPr/>
          <p:nvPr/>
        </p:nvSpPr>
        <p:spPr>
          <a:xfrm>
            <a:off x="642910" y="1643050"/>
            <a:ext cx="3714776" cy="1214446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IQ" sz="2400" b="1" dirty="0" smtClean="0"/>
              <a:t>شباط / </a:t>
            </a:r>
            <a:r>
              <a:rPr lang="en-US" sz="2400" b="1" dirty="0" smtClean="0"/>
              <a:t>320</a:t>
            </a:r>
            <a:endParaRPr lang="ar-IQ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C00000"/>
          </a:solidFill>
        </p:spPr>
        <p:txBody>
          <a:bodyPr>
            <a:normAutofit fontScale="90000"/>
          </a:bodyPr>
          <a:lstStyle/>
          <a:p>
            <a:r>
              <a:rPr lang="ar-IQ" b="1" dirty="0" smtClean="0">
                <a:solidFill>
                  <a:schemeClr val="bg1"/>
                </a:solidFill>
              </a:rPr>
              <a:t>2- التركيبة الفنية للمنتوج</a:t>
            </a:r>
            <a:br>
              <a:rPr lang="ar-IQ" b="1" dirty="0" smtClean="0">
                <a:solidFill>
                  <a:schemeClr val="bg1"/>
                </a:solidFill>
              </a:rPr>
            </a:br>
            <a:r>
              <a:rPr lang="en-US" b="1" dirty="0" smtClean="0">
                <a:solidFill>
                  <a:schemeClr val="bg1"/>
                </a:solidFill>
              </a:rPr>
              <a:t>Bill Of Material (BOM)</a:t>
            </a:r>
            <a:endParaRPr lang="ar-IQ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ar-IQ" b="1" dirty="0" smtClean="0"/>
              <a:t>و هي مكونات و أجزاء و المواد الاولية التي تدخل في انتاج المنتوج النهائي حيث يتم ادراجها في قائمة يطلق عليها ( قائمة المواد) وتتضمن هذه القائمة :</a:t>
            </a:r>
          </a:p>
          <a:p>
            <a:r>
              <a:rPr lang="ar-IQ" b="1" dirty="0" smtClean="0"/>
              <a:t>- المواد او الاجزاء او المكونات الداخلة في انتاج المنتوج النهائي</a:t>
            </a:r>
          </a:p>
          <a:p>
            <a:r>
              <a:rPr lang="ar-IQ" b="1" dirty="0" smtClean="0"/>
              <a:t>- الكمية التي يحتاجها المنتوج النهائي من كل مادة او مكون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855</TotalTime>
  <Words>1402</Words>
  <Application>Microsoft Office PowerPoint</Application>
  <PresentationFormat>On-screen Show (4:3)</PresentationFormat>
  <Paragraphs>572</Paragraphs>
  <Slides>50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1" baseType="lpstr">
      <vt:lpstr>Office Theme</vt:lpstr>
      <vt:lpstr>Slide 1</vt:lpstr>
      <vt:lpstr>Slide 2</vt:lpstr>
      <vt:lpstr>ما هو التخطيط للاحتياجات من الموارد</vt:lpstr>
      <vt:lpstr>Slide 4</vt:lpstr>
      <vt:lpstr>وبالتالي فان هذا النظام صمم لمعرفة وتحديد الاتي:</vt:lpstr>
      <vt:lpstr>ما هي مدخلات هذا النظام</vt:lpstr>
      <vt:lpstr>1- جدول الانتاج الرئيسي</vt:lpstr>
      <vt:lpstr>مثال/ الجدولة الرئيسية لمفرغات الهواء</vt:lpstr>
      <vt:lpstr>2- التركيبة الفنية للمنتوج Bill Of Material (BOM)</vt:lpstr>
      <vt:lpstr>Bill of material (BOM)</vt:lpstr>
      <vt:lpstr>3- سجلات المخزون</vt:lpstr>
      <vt:lpstr>Slide 12</vt:lpstr>
      <vt:lpstr>Slide 13</vt:lpstr>
      <vt:lpstr>Bill of material (BOM)</vt:lpstr>
      <vt:lpstr>Slide 15</vt:lpstr>
      <vt:lpstr>قواعد تخطيط الاحتياجات من الموارد</vt:lpstr>
      <vt:lpstr>Slide 17</vt:lpstr>
      <vt:lpstr>Slide 18</vt:lpstr>
      <vt:lpstr>توضح التركيبة الفنية التالية مكونات منتوج (A) احدى الشركات</vt:lpstr>
      <vt:lpstr> يوضح الجدول ادناة اوقات انتظار التجهيز لكل مكون :</vt:lpstr>
      <vt:lpstr>Slide 21</vt:lpstr>
      <vt:lpstr>حل المثال</vt:lpstr>
      <vt:lpstr>Slide 23</vt:lpstr>
      <vt:lpstr>Slide 24</vt:lpstr>
      <vt:lpstr>Slide 25</vt:lpstr>
      <vt:lpstr>توضح التركيبة الفنية التالية مكونات منتوج (A) احدى الشركات</vt:lpstr>
      <vt:lpstr> يوضح الجدول ادناة اوقات انتظار التجهيز لكل مكون :</vt:lpstr>
      <vt:lpstr>Slide 28</vt:lpstr>
      <vt:lpstr>Slide 29</vt:lpstr>
      <vt:lpstr>Slide 30</vt:lpstr>
      <vt:lpstr>Slide 31</vt:lpstr>
      <vt:lpstr>اذا كانت  التركيبة الفنية  لمنتوج (A) كالتالي:</vt:lpstr>
      <vt:lpstr> اوقات انتظار التجهيز بالاسابيع :</vt:lpstr>
      <vt:lpstr>Slide 34</vt:lpstr>
      <vt:lpstr>Slide 35</vt:lpstr>
      <vt:lpstr>توضح التركيبة الفنية التالية مكونات منتوج (A) احدى الشركات</vt:lpstr>
      <vt:lpstr> يوضح الجدول ادناة اوقات انتظار التجهيز و خزين الامان  لكل مكون :</vt:lpstr>
      <vt:lpstr>Slide 38</vt:lpstr>
      <vt:lpstr>اذا كانت  التركيبة الفنية  لمنتوج (A) كالتالي:</vt:lpstr>
      <vt:lpstr> يوضح الجدول ادناة اوقات انتظار التجهيز و خزين الامان  لكل مكون :</vt:lpstr>
      <vt:lpstr>Slide 41</vt:lpstr>
      <vt:lpstr>يوضح المثال التالي كيف يتم تطبيق MRP مع كمية الطلب الاقتصادية</vt:lpstr>
      <vt:lpstr>Slide 43</vt:lpstr>
      <vt:lpstr>مثال 2</vt:lpstr>
      <vt:lpstr>مثال 2</vt:lpstr>
      <vt:lpstr>Slide 46</vt:lpstr>
      <vt:lpstr>اذا كانت  التركيبة الفنية  لمنتوج المكيفات كالتالي:</vt:lpstr>
      <vt:lpstr> يوضح الجدول ادناة اوقات انتظار التجهيز و خزين الامان  لكل مكون :</vt:lpstr>
      <vt:lpstr>اذا كانت  التركيبة الفنية   للمولدات كالتالي:</vt:lpstr>
      <vt:lpstr> يوضح الجدول ادناة اوقات انتظار التجهيز و خزين الامان  لكل مكون 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DR.Ahmed Saker</dc:creator>
  <cp:lastModifiedBy>DR.Ahmed Saker</cp:lastModifiedBy>
  <cp:revision>123</cp:revision>
  <dcterms:created xsi:type="dcterms:W3CDTF">2014-03-12T09:43:05Z</dcterms:created>
  <dcterms:modified xsi:type="dcterms:W3CDTF">2014-05-17T16:52:38Z</dcterms:modified>
</cp:coreProperties>
</file>