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 id="2147483673" r:id="rId3"/>
    <p:sldMasterId id="2147483685" r:id="rId4"/>
    <p:sldMasterId id="2147483697" r:id="rId5"/>
  </p:sldMasterIdLst>
  <p:notesMasterIdLst>
    <p:notesMasterId r:id="rId98"/>
  </p:notesMasterIdLst>
  <p:sldIdLst>
    <p:sldId id="256" r:id="rId6"/>
    <p:sldId id="279" r:id="rId7"/>
    <p:sldId id="270" r:id="rId8"/>
    <p:sldId id="292" r:id="rId9"/>
    <p:sldId id="298" r:id="rId10"/>
    <p:sldId id="299" r:id="rId11"/>
    <p:sldId id="294" r:id="rId12"/>
    <p:sldId id="295" r:id="rId13"/>
    <p:sldId id="296" r:id="rId14"/>
    <p:sldId id="293" r:id="rId15"/>
    <p:sldId id="258" r:id="rId16"/>
    <p:sldId id="259" r:id="rId17"/>
    <p:sldId id="289" r:id="rId18"/>
    <p:sldId id="290" r:id="rId19"/>
    <p:sldId id="269" r:id="rId20"/>
    <p:sldId id="273" r:id="rId21"/>
    <p:sldId id="261" r:id="rId22"/>
    <p:sldId id="272" r:id="rId23"/>
    <p:sldId id="291" r:id="rId24"/>
    <p:sldId id="271" r:id="rId25"/>
    <p:sldId id="274" r:id="rId26"/>
    <p:sldId id="301" r:id="rId27"/>
    <p:sldId id="262" r:id="rId28"/>
    <p:sldId id="266" r:id="rId29"/>
    <p:sldId id="267" r:id="rId30"/>
    <p:sldId id="268" r:id="rId31"/>
    <p:sldId id="300" r:id="rId32"/>
    <p:sldId id="276" r:id="rId33"/>
    <p:sldId id="302" r:id="rId34"/>
    <p:sldId id="344" r:id="rId35"/>
    <p:sldId id="263" r:id="rId36"/>
    <p:sldId id="264" r:id="rId37"/>
    <p:sldId id="265" r:id="rId38"/>
    <p:sldId id="277" r:id="rId39"/>
    <p:sldId id="280" r:id="rId40"/>
    <p:sldId id="304" r:id="rId41"/>
    <p:sldId id="306" r:id="rId42"/>
    <p:sldId id="307" r:id="rId43"/>
    <p:sldId id="308" r:id="rId44"/>
    <p:sldId id="281" r:id="rId45"/>
    <p:sldId id="303" r:id="rId46"/>
    <p:sldId id="285" r:id="rId47"/>
    <p:sldId id="286" r:id="rId48"/>
    <p:sldId id="309" r:id="rId49"/>
    <p:sldId id="310" r:id="rId50"/>
    <p:sldId id="311" r:id="rId51"/>
    <p:sldId id="341" r:id="rId52"/>
    <p:sldId id="305" r:id="rId53"/>
    <p:sldId id="287" r:id="rId54"/>
    <p:sldId id="288" r:id="rId55"/>
    <p:sldId id="312" r:id="rId56"/>
    <p:sldId id="284" r:id="rId57"/>
    <p:sldId id="283" r:id="rId58"/>
    <p:sldId id="345" r:id="rId59"/>
    <p:sldId id="346" r:id="rId60"/>
    <p:sldId id="313" r:id="rId61"/>
    <p:sldId id="314" r:id="rId62"/>
    <p:sldId id="318" r:id="rId63"/>
    <p:sldId id="319" r:id="rId64"/>
    <p:sldId id="321" r:id="rId65"/>
    <p:sldId id="322" r:id="rId66"/>
    <p:sldId id="324" r:id="rId67"/>
    <p:sldId id="352" r:id="rId68"/>
    <p:sldId id="353" r:id="rId69"/>
    <p:sldId id="325" r:id="rId70"/>
    <p:sldId id="326" r:id="rId71"/>
    <p:sldId id="327" r:id="rId72"/>
    <p:sldId id="328" r:id="rId73"/>
    <p:sldId id="329" r:id="rId74"/>
    <p:sldId id="347" r:id="rId75"/>
    <p:sldId id="348" r:id="rId76"/>
    <p:sldId id="349" r:id="rId77"/>
    <p:sldId id="355" r:id="rId78"/>
    <p:sldId id="356" r:id="rId79"/>
    <p:sldId id="332" r:id="rId80"/>
    <p:sldId id="330" r:id="rId81"/>
    <p:sldId id="354" r:id="rId82"/>
    <p:sldId id="331" r:id="rId83"/>
    <p:sldId id="350" r:id="rId84"/>
    <p:sldId id="351" r:id="rId85"/>
    <p:sldId id="361" r:id="rId86"/>
    <p:sldId id="362" r:id="rId87"/>
    <p:sldId id="363" r:id="rId88"/>
    <p:sldId id="316" r:id="rId89"/>
    <p:sldId id="333" r:id="rId90"/>
    <p:sldId id="334" r:id="rId91"/>
    <p:sldId id="340" r:id="rId92"/>
    <p:sldId id="335" r:id="rId93"/>
    <p:sldId id="337" r:id="rId94"/>
    <p:sldId id="338" r:id="rId95"/>
    <p:sldId id="339" r:id="rId96"/>
    <p:sldId id="336" r:id="rId9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77" d="100"/>
          <a:sy n="77" d="100"/>
        </p:scale>
        <p:origin x="-1176" y="3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slide" Target="slides/slide92.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diagrams/_rels/data1.xml.rels><?xml version="1.0" encoding="UTF-8" standalone="yes"?>
<Relationships xmlns="http://schemas.openxmlformats.org/package/2006/relationships"><Relationship Id="rId1"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332D8F-8291-4BD2-B575-1726DF7269B8}" type="doc">
      <dgm:prSet loTypeId="urn:microsoft.com/office/officeart/2005/8/layout/list1" loCatId="list" qsTypeId="urn:microsoft.com/office/officeart/2005/8/quickstyle/simple1" qsCatId="simple" csTypeId="urn:microsoft.com/office/officeart/2005/8/colors/accent1_2" csCatId="accent1" phldr="1"/>
      <dgm:spPr/>
      <dgm:t>
        <a:bodyPr/>
        <a:lstStyle/>
        <a:p>
          <a:pPr rtl="1"/>
          <a:endParaRPr lang="ar-IQ"/>
        </a:p>
      </dgm:t>
    </dgm:pt>
    <dgm:pt modelId="{76F5F124-F6B3-48A8-9B26-95AA608168D8}">
      <dgm:prSet phldrT="[Text]"/>
      <dgm:spPr>
        <a:blipFill rotWithShape="0">
          <a:blip xmlns:r="http://schemas.openxmlformats.org/officeDocument/2006/relationships" r:embed="rId1"/>
          <a:tile tx="0" ty="0" sx="100000" sy="100000" flip="none" algn="tl"/>
        </a:blipFill>
      </dgm:spPr>
      <dgm:t>
        <a:bodyPr/>
        <a:lstStyle/>
        <a:p>
          <a:pPr rtl="1"/>
          <a:r>
            <a:rPr lang="ar-IQ" b="1" dirty="0" smtClean="0"/>
            <a:t>الاختلاف في المبيعات والارباح</a:t>
          </a:r>
          <a:endParaRPr lang="ar-IQ" b="1" dirty="0"/>
        </a:p>
      </dgm:t>
    </dgm:pt>
    <dgm:pt modelId="{EC8EFDDA-65DA-40AF-9070-8BA82680BA0F}" type="parTrans" cxnId="{8C4EFB89-12B8-4F06-8DA5-D3BD1743F100}">
      <dgm:prSet/>
      <dgm:spPr/>
      <dgm:t>
        <a:bodyPr/>
        <a:lstStyle/>
        <a:p>
          <a:pPr rtl="1"/>
          <a:endParaRPr lang="ar-IQ"/>
        </a:p>
      </dgm:t>
    </dgm:pt>
    <dgm:pt modelId="{2A22DED9-0FB5-45F1-A202-BEBC8157C5EE}" type="sibTrans" cxnId="{8C4EFB89-12B8-4F06-8DA5-D3BD1743F100}">
      <dgm:prSet/>
      <dgm:spPr/>
      <dgm:t>
        <a:bodyPr/>
        <a:lstStyle/>
        <a:p>
          <a:pPr rtl="1"/>
          <a:endParaRPr lang="ar-IQ"/>
        </a:p>
      </dgm:t>
    </dgm:pt>
    <dgm:pt modelId="{80A1FE4B-9645-4B64-AEF6-5B61C896B725}">
      <dgm:prSet phldrT="[Text]"/>
      <dgm:spPr>
        <a:blipFill rotWithShape="0">
          <a:blip xmlns:r="http://schemas.openxmlformats.org/officeDocument/2006/relationships" r:embed="rId1"/>
          <a:tile tx="0" ty="0" sx="100000" sy="100000" flip="none" algn="tl"/>
        </a:blipFill>
      </dgm:spPr>
      <dgm:t>
        <a:bodyPr/>
        <a:lstStyle/>
        <a:p>
          <a:pPr rtl="1"/>
          <a:r>
            <a:rPr lang="ar-IQ" b="1" dirty="0" smtClean="0"/>
            <a:t>الاختلاف في التركيز  على العمليات</a:t>
          </a:r>
          <a:endParaRPr lang="ar-IQ" b="1" dirty="0"/>
        </a:p>
      </dgm:t>
    </dgm:pt>
    <dgm:pt modelId="{EB991971-33E2-4644-BE60-F574C27495E9}" type="parTrans" cxnId="{C7230393-471F-4D3A-B1B5-C5F570059B7C}">
      <dgm:prSet/>
      <dgm:spPr/>
      <dgm:t>
        <a:bodyPr/>
        <a:lstStyle/>
        <a:p>
          <a:pPr rtl="1"/>
          <a:endParaRPr lang="ar-IQ"/>
        </a:p>
      </dgm:t>
    </dgm:pt>
    <dgm:pt modelId="{9F2ACC1B-A885-45EF-90C7-552313647748}" type="sibTrans" cxnId="{C7230393-471F-4D3A-B1B5-C5F570059B7C}">
      <dgm:prSet/>
      <dgm:spPr/>
      <dgm:t>
        <a:bodyPr/>
        <a:lstStyle/>
        <a:p>
          <a:pPr rtl="1"/>
          <a:endParaRPr lang="ar-IQ"/>
        </a:p>
      </dgm:t>
    </dgm:pt>
    <dgm:pt modelId="{54F7352F-4B32-4B74-AAB5-1FAE9DCAA802}">
      <dgm:prSet phldrT="[Text]"/>
      <dgm:spPr>
        <a:blipFill rotWithShape="0">
          <a:blip xmlns:r="http://schemas.openxmlformats.org/officeDocument/2006/relationships" r:embed="rId1"/>
          <a:tile tx="0" ty="0" sx="100000" sy="100000" flip="none" algn="tl"/>
        </a:blipFill>
      </dgm:spPr>
      <dgm:t>
        <a:bodyPr/>
        <a:lstStyle/>
        <a:p>
          <a:pPr rtl="1"/>
          <a:r>
            <a:rPr lang="ar-IQ" b="1" dirty="0" smtClean="0"/>
            <a:t>الاختلاف في استراتيجيات دخول  السوق و الخروج  منه</a:t>
          </a:r>
          <a:endParaRPr lang="ar-IQ" b="1" dirty="0"/>
        </a:p>
      </dgm:t>
    </dgm:pt>
    <dgm:pt modelId="{E82D69A6-8163-4187-B34D-D333B6D7D35B}" type="parTrans" cxnId="{B3CF0B0E-CEE0-4104-AF01-F505409855D6}">
      <dgm:prSet/>
      <dgm:spPr/>
      <dgm:t>
        <a:bodyPr/>
        <a:lstStyle/>
        <a:p>
          <a:pPr rtl="1"/>
          <a:endParaRPr lang="ar-IQ"/>
        </a:p>
      </dgm:t>
    </dgm:pt>
    <dgm:pt modelId="{EE4168E0-17C9-4178-909B-2254B2F1DBAF}" type="sibTrans" cxnId="{B3CF0B0E-CEE0-4104-AF01-F505409855D6}">
      <dgm:prSet/>
      <dgm:spPr/>
      <dgm:t>
        <a:bodyPr/>
        <a:lstStyle/>
        <a:p>
          <a:pPr rtl="1"/>
          <a:endParaRPr lang="ar-IQ"/>
        </a:p>
      </dgm:t>
    </dgm:pt>
    <dgm:pt modelId="{2E6D2B03-E4D5-47E7-832F-17F1826BFC69}" type="pres">
      <dgm:prSet presAssocID="{8F332D8F-8291-4BD2-B575-1726DF7269B8}" presName="linear" presStyleCnt="0">
        <dgm:presLayoutVars>
          <dgm:dir/>
          <dgm:animLvl val="lvl"/>
          <dgm:resizeHandles val="exact"/>
        </dgm:presLayoutVars>
      </dgm:prSet>
      <dgm:spPr/>
      <dgm:t>
        <a:bodyPr/>
        <a:lstStyle/>
        <a:p>
          <a:pPr rtl="1"/>
          <a:endParaRPr lang="ar-IQ"/>
        </a:p>
      </dgm:t>
    </dgm:pt>
    <dgm:pt modelId="{9FE53927-F5DF-4CC5-B7AA-F6CBCFCB72EA}" type="pres">
      <dgm:prSet presAssocID="{76F5F124-F6B3-48A8-9B26-95AA608168D8}" presName="parentLin" presStyleCnt="0"/>
      <dgm:spPr/>
    </dgm:pt>
    <dgm:pt modelId="{A815EE11-C1C9-4D55-9BD4-D05CA091C285}" type="pres">
      <dgm:prSet presAssocID="{76F5F124-F6B3-48A8-9B26-95AA608168D8}" presName="parentLeftMargin" presStyleLbl="node1" presStyleIdx="0" presStyleCnt="3"/>
      <dgm:spPr/>
      <dgm:t>
        <a:bodyPr/>
        <a:lstStyle/>
        <a:p>
          <a:pPr rtl="1"/>
          <a:endParaRPr lang="ar-IQ"/>
        </a:p>
      </dgm:t>
    </dgm:pt>
    <dgm:pt modelId="{4AF9741E-79B6-47AC-8C15-B680FA9F0694}" type="pres">
      <dgm:prSet presAssocID="{76F5F124-F6B3-48A8-9B26-95AA608168D8}" presName="parentText" presStyleLbl="node1" presStyleIdx="0" presStyleCnt="3">
        <dgm:presLayoutVars>
          <dgm:chMax val="0"/>
          <dgm:bulletEnabled val="1"/>
        </dgm:presLayoutVars>
      </dgm:prSet>
      <dgm:spPr/>
      <dgm:t>
        <a:bodyPr/>
        <a:lstStyle/>
        <a:p>
          <a:pPr rtl="1"/>
          <a:endParaRPr lang="ar-IQ"/>
        </a:p>
      </dgm:t>
    </dgm:pt>
    <dgm:pt modelId="{DE708FC9-373A-408F-8F4E-81B14BD4E575}" type="pres">
      <dgm:prSet presAssocID="{76F5F124-F6B3-48A8-9B26-95AA608168D8}" presName="negativeSpace" presStyleCnt="0"/>
      <dgm:spPr/>
    </dgm:pt>
    <dgm:pt modelId="{EAE0DD78-07E9-4A26-AD66-3CD987011876}" type="pres">
      <dgm:prSet presAssocID="{76F5F124-F6B3-48A8-9B26-95AA608168D8}" presName="childText" presStyleLbl="conFgAcc1" presStyleIdx="0" presStyleCnt="3">
        <dgm:presLayoutVars>
          <dgm:bulletEnabled val="1"/>
        </dgm:presLayoutVars>
      </dgm:prSet>
      <dgm:spPr/>
    </dgm:pt>
    <dgm:pt modelId="{03F533E5-4D6B-452A-BE1E-B03CAFE0D313}" type="pres">
      <dgm:prSet presAssocID="{2A22DED9-0FB5-45F1-A202-BEBC8157C5EE}" presName="spaceBetweenRectangles" presStyleCnt="0"/>
      <dgm:spPr/>
    </dgm:pt>
    <dgm:pt modelId="{6EE7EEC6-9A0A-45EE-B94C-A25882C3C551}" type="pres">
      <dgm:prSet presAssocID="{80A1FE4B-9645-4B64-AEF6-5B61C896B725}" presName="parentLin" presStyleCnt="0"/>
      <dgm:spPr/>
    </dgm:pt>
    <dgm:pt modelId="{9FB2AB40-7052-467A-9A40-0AF6213EE437}" type="pres">
      <dgm:prSet presAssocID="{80A1FE4B-9645-4B64-AEF6-5B61C896B725}" presName="parentLeftMargin" presStyleLbl="node1" presStyleIdx="0" presStyleCnt="3"/>
      <dgm:spPr/>
      <dgm:t>
        <a:bodyPr/>
        <a:lstStyle/>
        <a:p>
          <a:pPr rtl="1"/>
          <a:endParaRPr lang="ar-IQ"/>
        </a:p>
      </dgm:t>
    </dgm:pt>
    <dgm:pt modelId="{857ADFA5-A5D7-4623-97F1-550F95E53C67}" type="pres">
      <dgm:prSet presAssocID="{80A1FE4B-9645-4B64-AEF6-5B61C896B725}" presName="parentText" presStyleLbl="node1" presStyleIdx="1" presStyleCnt="3">
        <dgm:presLayoutVars>
          <dgm:chMax val="0"/>
          <dgm:bulletEnabled val="1"/>
        </dgm:presLayoutVars>
      </dgm:prSet>
      <dgm:spPr/>
      <dgm:t>
        <a:bodyPr/>
        <a:lstStyle/>
        <a:p>
          <a:pPr rtl="1"/>
          <a:endParaRPr lang="ar-IQ"/>
        </a:p>
      </dgm:t>
    </dgm:pt>
    <dgm:pt modelId="{A6F7893A-A712-4FFC-A70D-0BC317F17845}" type="pres">
      <dgm:prSet presAssocID="{80A1FE4B-9645-4B64-AEF6-5B61C896B725}" presName="negativeSpace" presStyleCnt="0"/>
      <dgm:spPr/>
    </dgm:pt>
    <dgm:pt modelId="{A57EF1C0-8B98-4179-8C2D-325BE4085086}" type="pres">
      <dgm:prSet presAssocID="{80A1FE4B-9645-4B64-AEF6-5B61C896B725}" presName="childText" presStyleLbl="conFgAcc1" presStyleIdx="1" presStyleCnt="3">
        <dgm:presLayoutVars>
          <dgm:bulletEnabled val="1"/>
        </dgm:presLayoutVars>
      </dgm:prSet>
      <dgm:spPr/>
    </dgm:pt>
    <dgm:pt modelId="{D0BA6E84-6866-441B-8E82-DAC3A65272E1}" type="pres">
      <dgm:prSet presAssocID="{9F2ACC1B-A885-45EF-90C7-552313647748}" presName="spaceBetweenRectangles" presStyleCnt="0"/>
      <dgm:spPr/>
    </dgm:pt>
    <dgm:pt modelId="{DD5C6363-9D74-4AC8-860F-4F63B5C5741A}" type="pres">
      <dgm:prSet presAssocID="{54F7352F-4B32-4B74-AAB5-1FAE9DCAA802}" presName="parentLin" presStyleCnt="0"/>
      <dgm:spPr/>
    </dgm:pt>
    <dgm:pt modelId="{4AB05CEC-B21C-48B7-B253-ED0B94C92028}" type="pres">
      <dgm:prSet presAssocID="{54F7352F-4B32-4B74-AAB5-1FAE9DCAA802}" presName="parentLeftMargin" presStyleLbl="node1" presStyleIdx="1" presStyleCnt="3"/>
      <dgm:spPr/>
      <dgm:t>
        <a:bodyPr/>
        <a:lstStyle/>
        <a:p>
          <a:pPr rtl="1"/>
          <a:endParaRPr lang="ar-IQ"/>
        </a:p>
      </dgm:t>
    </dgm:pt>
    <dgm:pt modelId="{8D48EF9E-A1EF-4E26-AE91-9DD181EBD610}" type="pres">
      <dgm:prSet presAssocID="{54F7352F-4B32-4B74-AAB5-1FAE9DCAA802}" presName="parentText" presStyleLbl="node1" presStyleIdx="2" presStyleCnt="3">
        <dgm:presLayoutVars>
          <dgm:chMax val="0"/>
          <dgm:bulletEnabled val="1"/>
        </dgm:presLayoutVars>
      </dgm:prSet>
      <dgm:spPr/>
      <dgm:t>
        <a:bodyPr/>
        <a:lstStyle/>
        <a:p>
          <a:pPr rtl="1"/>
          <a:endParaRPr lang="ar-IQ"/>
        </a:p>
      </dgm:t>
    </dgm:pt>
    <dgm:pt modelId="{CA4A489B-51CB-491D-8D30-968E1B17C42B}" type="pres">
      <dgm:prSet presAssocID="{54F7352F-4B32-4B74-AAB5-1FAE9DCAA802}" presName="negativeSpace" presStyleCnt="0"/>
      <dgm:spPr/>
    </dgm:pt>
    <dgm:pt modelId="{D7B2B0C4-392E-4AAA-930C-3C82935D1E44}" type="pres">
      <dgm:prSet presAssocID="{54F7352F-4B32-4B74-AAB5-1FAE9DCAA802}" presName="childText" presStyleLbl="conFgAcc1" presStyleIdx="2" presStyleCnt="3">
        <dgm:presLayoutVars>
          <dgm:bulletEnabled val="1"/>
        </dgm:presLayoutVars>
      </dgm:prSet>
      <dgm:spPr/>
    </dgm:pt>
  </dgm:ptLst>
  <dgm:cxnLst>
    <dgm:cxn modelId="{2CBCB4E0-1F92-43BF-8386-38436E8D4B22}" type="presOf" srcId="{80A1FE4B-9645-4B64-AEF6-5B61C896B725}" destId="{857ADFA5-A5D7-4623-97F1-550F95E53C67}" srcOrd="1" destOrd="0" presId="urn:microsoft.com/office/officeart/2005/8/layout/list1"/>
    <dgm:cxn modelId="{1D514FF3-0293-4D6F-ACAB-C89A35CBE6D5}" type="presOf" srcId="{76F5F124-F6B3-48A8-9B26-95AA608168D8}" destId="{4AF9741E-79B6-47AC-8C15-B680FA9F0694}" srcOrd="1" destOrd="0" presId="urn:microsoft.com/office/officeart/2005/8/layout/list1"/>
    <dgm:cxn modelId="{E84F79E4-01CD-4BE6-8455-0320D1E80F08}" type="presOf" srcId="{76F5F124-F6B3-48A8-9B26-95AA608168D8}" destId="{A815EE11-C1C9-4D55-9BD4-D05CA091C285}" srcOrd="0" destOrd="0" presId="urn:microsoft.com/office/officeart/2005/8/layout/list1"/>
    <dgm:cxn modelId="{C7230393-471F-4D3A-B1B5-C5F570059B7C}" srcId="{8F332D8F-8291-4BD2-B575-1726DF7269B8}" destId="{80A1FE4B-9645-4B64-AEF6-5B61C896B725}" srcOrd="1" destOrd="0" parTransId="{EB991971-33E2-4644-BE60-F574C27495E9}" sibTransId="{9F2ACC1B-A885-45EF-90C7-552313647748}"/>
    <dgm:cxn modelId="{5617F8FF-4C4E-42D5-892D-AE7EB8988B29}" type="presOf" srcId="{54F7352F-4B32-4B74-AAB5-1FAE9DCAA802}" destId="{4AB05CEC-B21C-48B7-B253-ED0B94C92028}" srcOrd="0" destOrd="0" presId="urn:microsoft.com/office/officeart/2005/8/layout/list1"/>
    <dgm:cxn modelId="{8C4EFB89-12B8-4F06-8DA5-D3BD1743F100}" srcId="{8F332D8F-8291-4BD2-B575-1726DF7269B8}" destId="{76F5F124-F6B3-48A8-9B26-95AA608168D8}" srcOrd="0" destOrd="0" parTransId="{EC8EFDDA-65DA-40AF-9070-8BA82680BA0F}" sibTransId="{2A22DED9-0FB5-45F1-A202-BEBC8157C5EE}"/>
    <dgm:cxn modelId="{0268A2C0-C517-47AD-AEC9-2154D0F50041}" type="presOf" srcId="{54F7352F-4B32-4B74-AAB5-1FAE9DCAA802}" destId="{8D48EF9E-A1EF-4E26-AE91-9DD181EBD610}" srcOrd="1" destOrd="0" presId="urn:microsoft.com/office/officeart/2005/8/layout/list1"/>
    <dgm:cxn modelId="{B3CF0B0E-CEE0-4104-AF01-F505409855D6}" srcId="{8F332D8F-8291-4BD2-B575-1726DF7269B8}" destId="{54F7352F-4B32-4B74-AAB5-1FAE9DCAA802}" srcOrd="2" destOrd="0" parTransId="{E82D69A6-8163-4187-B34D-D333B6D7D35B}" sibTransId="{EE4168E0-17C9-4178-909B-2254B2F1DBAF}"/>
    <dgm:cxn modelId="{4A446044-E09B-4867-A0E0-75534E61444A}" type="presOf" srcId="{80A1FE4B-9645-4B64-AEF6-5B61C896B725}" destId="{9FB2AB40-7052-467A-9A40-0AF6213EE437}" srcOrd="0" destOrd="0" presId="urn:microsoft.com/office/officeart/2005/8/layout/list1"/>
    <dgm:cxn modelId="{2BE1CC91-B6CC-4AF9-87B6-8CFB6E2C1C83}" type="presOf" srcId="{8F332D8F-8291-4BD2-B575-1726DF7269B8}" destId="{2E6D2B03-E4D5-47E7-832F-17F1826BFC69}" srcOrd="0" destOrd="0" presId="urn:microsoft.com/office/officeart/2005/8/layout/list1"/>
    <dgm:cxn modelId="{5E684D4A-0E48-44A4-88C4-F1372BD02FBE}" type="presParOf" srcId="{2E6D2B03-E4D5-47E7-832F-17F1826BFC69}" destId="{9FE53927-F5DF-4CC5-B7AA-F6CBCFCB72EA}" srcOrd="0" destOrd="0" presId="urn:microsoft.com/office/officeart/2005/8/layout/list1"/>
    <dgm:cxn modelId="{EFFF4AC2-1BB3-452C-AAD0-4503E5BECD3E}" type="presParOf" srcId="{9FE53927-F5DF-4CC5-B7AA-F6CBCFCB72EA}" destId="{A815EE11-C1C9-4D55-9BD4-D05CA091C285}" srcOrd="0" destOrd="0" presId="urn:microsoft.com/office/officeart/2005/8/layout/list1"/>
    <dgm:cxn modelId="{BAB6D195-A08F-4A56-8936-28DD030651BF}" type="presParOf" srcId="{9FE53927-F5DF-4CC5-B7AA-F6CBCFCB72EA}" destId="{4AF9741E-79B6-47AC-8C15-B680FA9F0694}" srcOrd="1" destOrd="0" presId="urn:microsoft.com/office/officeart/2005/8/layout/list1"/>
    <dgm:cxn modelId="{5EB6876F-5916-46C0-BF57-77372172D76C}" type="presParOf" srcId="{2E6D2B03-E4D5-47E7-832F-17F1826BFC69}" destId="{DE708FC9-373A-408F-8F4E-81B14BD4E575}" srcOrd="1" destOrd="0" presId="urn:microsoft.com/office/officeart/2005/8/layout/list1"/>
    <dgm:cxn modelId="{528E1FF4-3A62-4786-B3B8-186560B98613}" type="presParOf" srcId="{2E6D2B03-E4D5-47E7-832F-17F1826BFC69}" destId="{EAE0DD78-07E9-4A26-AD66-3CD987011876}" srcOrd="2" destOrd="0" presId="urn:microsoft.com/office/officeart/2005/8/layout/list1"/>
    <dgm:cxn modelId="{1FDBD179-D424-42DD-9238-3F78680DB634}" type="presParOf" srcId="{2E6D2B03-E4D5-47E7-832F-17F1826BFC69}" destId="{03F533E5-4D6B-452A-BE1E-B03CAFE0D313}" srcOrd="3" destOrd="0" presId="urn:microsoft.com/office/officeart/2005/8/layout/list1"/>
    <dgm:cxn modelId="{0C99B18F-C85B-4A5D-B6AE-D72094F0E23C}" type="presParOf" srcId="{2E6D2B03-E4D5-47E7-832F-17F1826BFC69}" destId="{6EE7EEC6-9A0A-45EE-B94C-A25882C3C551}" srcOrd="4" destOrd="0" presId="urn:microsoft.com/office/officeart/2005/8/layout/list1"/>
    <dgm:cxn modelId="{0F6F4D08-DB3E-4D78-A6FD-DA60AEAD1D6E}" type="presParOf" srcId="{6EE7EEC6-9A0A-45EE-B94C-A25882C3C551}" destId="{9FB2AB40-7052-467A-9A40-0AF6213EE437}" srcOrd="0" destOrd="0" presId="urn:microsoft.com/office/officeart/2005/8/layout/list1"/>
    <dgm:cxn modelId="{4AF7DE54-6C27-48C3-8B41-BD71791D7EF2}" type="presParOf" srcId="{6EE7EEC6-9A0A-45EE-B94C-A25882C3C551}" destId="{857ADFA5-A5D7-4623-97F1-550F95E53C67}" srcOrd="1" destOrd="0" presId="urn:microsoft.com/office/officeart/2005/8/layout/list1"/>
    <dgm:cxn modelId="{2875F936-399F-4138-AD9A-6285A0D40013}" type="presParOf" srcId="{2E6D2B03-E4D5-47E7-832F-17F1826BFC69}" destId="{A6F7893A-A712-4FFC-A70D-0BC317F17845}" srcOrd="5" destOrd="0" presId="urn:microsoft.com/office/officeart/2005/8/layout/list1"/>
    <dgm:cxn modelId="{4E6CA84F-83EB-4B97-BF02-ED09B1BE1743}" type="presParOf" srcId="{2E6D2B03-E4D5-47E7-832F-17F1826BFC69}" destId="{A57EF1C0-8B98-4179-8C2D-325BE4085086}" srcOrd="6" destOrd="0" presId="urn:microsoft.com/office/officeart/2005/8/layout/list1"/>
    <dgm:cxn modelId="{C71E245F-7EF8-4133-915D-43E838F0805B}" type="presParOf" srcId="{2E6D2B03-E4D5-47E7-832F-17F1826BFC69}" destId="{D0BA6E84-6866-441B-8E82-DAC3A65272E1}" srcOrd="7" destOrd="0" presId="urn:microsoft.com/office/officeart/2005/8/layout/list1"/>
    <dgm:cxn modelId="{E9750A8A-2F7D-40CF-B1C5-617A3A659B3F}" type="presParOf" srcId="{2E6D2B03-E4D5-47E7-832F-17F1826BFC69}" destId="{DD5C6363-9D74-4AC8-860F-4F63B5C5741A}" srcOrd="8" destOrd="0" presId="urn:microsoft.com/office/officeart/2005/8/layout/list1"/>
    <dgm:cxn modelId="{12964B4B-A5ED-489C-B1E6-674DBC2F32B1}" type="presParOf" srcId="{DD5C6363-9D74-4AC8-860F-4F63B5C5741A}" destId="{4AB05CEC-B21C-48B7-B253-ED0B94C92028}" srcOrd="0" destOrd="0" presId="urn:microsoft.com/office/officeart/2005/8/layout/list1"/>
    <dgm:cxn modelId="{9B7F2900-414A-4E34-94B1-EACFDCEBEF21}" type="presParOf" srcId="{DD5C6363-9D74-4AC8-860F-4F63B5C5741A}" destId="{8D48EF9E-A1EF-4E26-AE91-9DD181EBD610}" srcOrd="1" destOrd="0" presId="urn:microsoft.com/office/officeart/2005/8/layout/list1"/>
    <dgm:cxn modelId="{00928723-216C-4FC5-9BFD-26536040565F}" type="presParOf" srcId="{2E6D2B03-E4D5-47E7-832F-17F1826BFC69}" destId="{CA4A489B-51CB-491D-8D30-968E1B17C42B}" srcOrd="9" destOrd="0" presId="urn:microsoft.com/office/officeart/2005/8/layout/list1"/>
    <dgm:cxn modelId="{DA69A712-7189-45C3-A6B9-DD81C0A8919C}" type="presParOf" srcId="{2E6D2B03-E4D5-47E7-832F-17F1826BFC69}" destId="{D7B2B0C4-392E-4AAA-930C-3C82935D1E44}" srcOrd="10" destOrd="0" presId="urn:microsoft.com/office/officeart/2005/8/layout/list1"/>
  </dgm:cxnLst>
  <dgm:bg/>
  <dgm:whole/>
</dgm:dataModel>
</file>

<file path=ppt/diagrams/data2.xml><?xml version="1.0" encoding="utf-8"?>
<dgm:dataModel xmlns:dgm="http://schemas.openxmlformats.org/drawingml/2006/diagram" xmlns:a="http://schemas.openxmlformats.org/drawingml/2006/main">
  <dgm:ptLst>
    <dgm:pt modelId="{21E4588C-CD63-497D-93D9-47B7CC0708F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pPr rtl="1"/>
          <a:endParaRPr lang="ar-IQ"/>
        </a:p>
      </dgm:t>
    </dgm:pt>
    <dgm:pt modelId="{D42E0BC5-4BE3-41EC-9B68-48F8A7305614}">
      <dgm:prSet phldrT="[Text]" phldr="1"/>
      <dgm:spPr/>
      <dgm:t>
        <a:bodyPr/>
        <a:lstStyle/>
        <a:p>
          <a:pPr rtl="1"/>
          <a:endParaRPr lang="ar-IQ" b="1"/>
        </a:p>
      </dgm:t>
    </dgm:pt>
    <dgm:pt modelId="{E3079266-B162-40F1-8DEC-E38E10D24725}" type="parTrans" cxnId="{55574C69-CB81-4968-86E9-BD2A89096326}">
      <dgm:prSet/>
      <dgm:spPr/>
      <dgm:t>
        <a:bodyPr/>
        <a:lstStyle/>
        <a:p>
          <a:pPr rtl="1"/>
          <a:endParaRPr lang="ar-IQ" b="1"/>
        </a:p>
      </dgm:t>
    </dgm:pt>
    <dgm:pt modelId="{85FEE6AC-BD6E-4674-B761-9B791D93F177}" type="sibTrans" cxnId="{55574C69-CB81-4968-86E9-BD2A89096326}">
      <dgm:prSet/>
      <dgm:spPr/>
      <dgm:t>
        <a:bodyPr/>
        <a:lstStyle/>
        <a:p>
          <a:pPr rtl="1"/>
          <a:endParaRPr lang="ar-IQ" b="1"/>
        </a:p>
      </dgm:t>
    </dgm:pt>
    <dgm:pt modelId="{6D29752C-8373-45EF-B902-A92264065236}">
      <dgm:prSet phldrT="[Text]" phldr="1"/>
      <dgm:spPr/>
      <dgm:t>
        <a:bodyPr/>
        <a:lstStyle/>
        <a:p>
          <a:pPr rtl="1"/>
          <a:endParaRPr lang="ar-IQ" b="1"/>
        </a:p>
      </dgm:t>
    </dgm:pt>
    <dgm:pt modelId="{AAB0EF68-C872-4417-AA45-B923B04EAB08}" type="parTrans" cxnId="{53F46512-9F07-4331-BAB4-96640079494B}">
      <dgm:prSet/>
      <dgm:spPr/>
      <dgm:t>
        <a:bodyPr/>
        <a:lstStyle/>
        <a:p>
          <a:pPr rtl="1"/>
          <a:endParaRPr lang="ar-IQ" b="1"/>
        </a:p>
      </dgm:t>
    </dgm:pt>
    <dgm:pt modelId="{5E4C5D9C-DF68-406A-927C-A604FB4A713C}" type="sibTrans" cxnId="{53F46512-9F07-4331-BAB4-96640079494B}">
      <dgm:prSet/>
      <dgm:spPr/>
      <dgm:t>
        <a:bodyPr/>
        <a:lstStyle/>
        <a:p>
          <a:pPr rtl="1"/>
          <a:endParaRPr lang="ar-IQ" b="1"/>
        </a:p>
      </dgm:t>
    </dgm:pt>
    <dgm:pt modelId="{6A737BE5-FA6C-4290-8971-D9D9A5461C6F}">
      <dgm:prSet phldrT="[Text]"/>
      <dgm:spPr/>
      <dgm:t>
        <a:bodyPr/>
        <a:lstStyle/>
        <a:p>
          <a:pPr rtl="1"/>
          <a:r>
            <a:rPr lang="ar-IQ" b="1" dirty="0" smtClean="0"/>
            <a:t>استراتيجية الدخول المبكر والخروج المتأخر</a:t>
          </a:r>
          <a:endParaRPr lang="ar-IQ" b="1" dirty="0"/>
        </a:p>
      </dgm:t>
    </dgm:pt>
    <dgm:pt modelId="{65E67F06-8F9D-443A-A4B6-9969E5C0C7E1}" type="parTrans" cxnId="{193F0844-B23E-4A2E-92E6-18B006E20520}">
      <dgm:prSet/>
      <dgm:spPr/>
      <dgm:t>
        <a:bodyPr/>
        <a:lstStyle/>
        <a:p>
          <a:pPr rtl="1"/>
          <a:endParaRPr lang="ar-IQ" b="1"/>
        </a:p>
      </dgm:t>
    </dgm:pt>
    <dgm:pt modelId="{2366B353-0DE8-4444-93C3-83ECCB42617D}" type="sibTrans" cxnId="{193F0844-B23E-4A2E-92E6-18B006E20520}">
      <dgm:prSet/>
      <dgm:spPr/>
      <dgm:t>
        <a:bodyPr/>
        <a:lstStyle/>
        <a:p>
          <a:pPr rtl="1"/>
          <a:endParaRPr lang="ar-IQ" b="1"/>
        </a:p>
      </dgm:t>
    </dgm:pt>
    <dgm:pt modelId="{2CA344FD-43CF-4617-8BC1-66D53BE73C27}">
      <dgm:prSet phldrT="[Text]" phldr="1"/>
      <dgm:spPr/>
      <dgm:t>
        <a:bodyPr/>
        <a:lstStyle/>
        <a:p>
          <a:pPr rtl="1"/>
          <a:endParaRPr lang="ar-IQ" b="1"/>
        </a:p>
      </dgm:t>
    </dgm:pt>
    <dgm:pt modelId="{432B417B-2C65-420D-A274-85BB6CE1892A}" type="parTrans" cxnId="{778647BD-982E-4A20-915A-B7F537C1A400}">
      <dgm:prSet/>
      <dgm:spPr/>
      <dgm:t>
        <a:bodyPr/>
        <a:lstStyle/>
        <a:p>
          <a:pPr rtl="1"/>
          <a:endParaRPr lang="ar-IQ" b="1"/>
        </a:p>
      </dgm:t>
    </dgm:pt>
    <dgm:pt modelId="{F04107FA-3A43-42E1-879A-6D20C204EF57}" type="sibTrans" cxnId="{778647BD-982E-4A20-915A-B7F537C1A400}">
      <dgm:prSet/>
      <dgm:spPr/>
      <dgm:t>
        <a:bodyPr/>
        <a:lstStyle/>
        <a:p>
          <a:pPr rtl="1"/>
          <a:endParaRPr lang="ar-IQ" b="1"/>
        </a:p>
      </dgm:t>
    </dgm:pt>
    <dgm:pt modelId="{BEF2D6EE-42A3-4AEC-9818-E44D33222679}">
      <dgm:prSet phldrT="[Text]" phldr="1"/>
      <dgm:spPr/>
      <dgm:t>
        <a:bodyPr/>
        <a:lstStyle/>
        <a:p>
          <a:pPr rtl="1"/>
          <a:endParaRPr lang="ar-IQ" b="1"/>
        </a:p>
      </dgm:t>
    </dgm:pt>
    <dgm:pt modelId="{E0E7A5C6-7C72-4190-824C-8F3BD7A6357B}" type="parTrans" cxnId="{72987EA0-9640-4311-AA22-623BE8B592EA}">
      <dgm:prSet/>
      <dgm:spPr/>
      <dgm:t>
        <a:bodyPr/>
        <a:lstStyle/>
        <a:p>
          <a:pPr rtl="1"/>
          <a:endParaRPr lang="ar-IQ" b="1"/>
        </a:p>
      </dgm:t>
    </dgm:pt>
    <dgm:pt modelId="{234B7940-AF33-43E7-A9E3-AD79BBD8CE79}" type="sibTrans" cxnId="{72987EA0-9640-4311-AA22-623BE8B592EA}">
      <dgm:prSet/>
      <dgm:spPr/>
      <dgm:t>
        <a:bodyPr/>
        <a:lstStyle/>
        <a:p>
          <a:pPr rtl="1"/>
          <a:endParaRPr lang="ar-IQ" b="1"/>
        </a:p>
      </dgm:t>
    </dgm:pt>
    <dgm:pt modelId="{9E7809F7-E6D8-47A7-9857-C6D7E42C4E96}">
      <dgm:prSet phldrT="[Text]"/>
      <dgm:spPr/>
      <dgm:t>
        <a:bodyPr/>
        <a:lstStyle/>
        <a:p>
          <a:pPr rtl="1"/>
          <a:r>
            <a:rPr lang="ar-IQ" b="1" dirty="0" smtClean="0"/>
            <a:t>استراتيجية الدخول المبكر و الخروج المبكر</a:t>
          </a:r>
          <a:endParaRPr lang="ar-IQ" b="1" dirty="0"/>
        </a:p>
      </dgm:t>
    </dgm:pt>
    <dgm:pt modelId="{515EE328-9A74-46BB-9485-8D3E407BE634}" type="parTrans" cxnId="{59479DA8-D92F-4F28-A916-97FE7A0F1D86}">
      <dgm:prSet/>
      <dgm:spPr/>
      <dgm:t>
        <a:bodyPr/>
        <a:lstStyle/>
        <a:p>
          <a:pPr rtl="1"/>
          <a:endParaRPr lang="ar-IQ" b="1"/>
        </a:p>
      </dgm:t>
    </dgm:pt>
    <dgm:pt modelId="{18718497-D6D0-4521-9095-60697C176DEF}" type="sibTrans" cxnId="{59479DA8-D92F-4F28-A916-97FE7A0F1D86}">
      <dgm:prSet/>
      <dgm:spPr/>
      <dgm:t>
        <a:bodyPr/>
        <a:lstStyle/>
        <a:p>
          <a:pPr rtl="1"/>
          <a:endParaRPr lang="ar-IQ" b="1"/>
        </a:p>
      </dgm:t>
    </dgm:pt>
    <dgm:pt modelId="{35760EBE-F679-4F9C-9FF3-C20A8527A00D}">
      <dgm:prSet phldrT="[Text]" phldr="1"/>
      <dgm:spPr/>
      <dgm:t>
        <a:bodyPr/>
        <a:lstStyle/>
        <a:p>
          <a:pPr rtl="1"/>
          <a:endParaRPr lang="ar-IQ" b="1"/>
        </a:p>
      </dgm:t>
    </dgm:pt>
    <dgm:pt modelId="{9F0FD1C7-D731-4057-BB38-BBB8621375F0}" type="parTrans" cxnId="{2D219804-892E-4ED9-B432-9AF9DB15C90C}">
      <dgm:prSet/>
      <dgm:spPr/>
      <dgm:t>
        <a:bodyPr/>
        <a:lstStyle/>
        <a:p>
          <a:pPr rtl="1"/>
          <a:endParaRPr lang="ar-IQ" b="1"/>
        </a:p>
      </dgm:t>
    </dgm:pt>
    <dgm:pt modelId="{78ADD0F7-86BA-4FD3-B8A4-4EAB9F0FB556}" type="sibTrans" cxnId="{2D219804-892E-4ED9-B432-9AF9DB15C90C}">
      <dgm:prSet/>
      <dgm:spPr/>
      <dgm:t>
        <a:bodyPr/>
        <a:lstStyle/>
        <a:p>
          <a:pPr rtl="1"/>
          <a:endParaRPr lang="ar-IQ" b="1"/>
        </a:p>
      </dgm:t>
    </dgm:pt>
    <dgm:pt modelId="{89E6FF24-139A-4A0D-ADFC-312C67B41055}">
      <dgm:prSet phldrT="[Text]" phldr="1"/>
      <dgm:spPr/>
      <dgm:t>
        <a:bodyPr/>
        <a:lstStyle/>
        <a:p>
          <a:pPr rtl="1"/>
          <a:endParaRPr lang="ar-IQ" b="1"/>
        </a:p>
      </dgm:t>
    </dgm:pt>
    <dgm:pt modelId="{B1C206EF-E4C5-44BF-9F38-72594AD716EE}" type="parTrans" cxnId="{57D06765-1B83-4F07-A329-32566974B1FE}">
      <dgm:prSet/>
      <dgm:spPr/>
      <dgm:t>
        <a:bodyPr/>
        <a:lstStyle/>
        <a:p>
          <a:pPr rtl="1"/>
          <a:endParaRPr lang="ar-IQ" b="1"/>
        </a:p>
      </dgm:t>
    </dgm:pt>
    <dgm:pt modelId="{8642DBC3-F8B4-48EA-B8B8-602591F28EEB}" type="sibTrans" cxnId="{57D06765-1B83-4F07-A329-32566974B1FE}">
      <dgm:prSet/>
      <dgm:spPr/>
      <dgm:t>
        <a:bodyPr/>
        <a:lstStyle/>
        <a:p>
          <a:pPr rtl="1"/>
          <a:endParaRPr lang="ar-IQ" b="1"/>
        </a:p>
      </dgm:t>
    </dgm:pt>
    <dgm:pt modelId="{74AA242C-5165-469E-8FF3-6BD2572BD364}">
      <dgm:prSet phldrT="[Text]"/>
      <dgm:spPr/>
      <dgm:t>
        <a:bodyPr/>
        <a:lstStyle/>
        <a:p>
          <a:pPr rtl="1"/>
          <a:r>
            <a:rPr lang="ar-IQ" b="1" dirty="0" smtClean="0"/>
            <a:t>استراتيجية الدخول المتأخر والخروج المتأخر</a:t>
          </a:r>
          <a:endParaRPr lang="ar-IQ" b="1" dirty="0"/>
        </a:p>
      </dgm:t>
    </dgm:pt>
    <dgm:pt modelId="{5A57D741-FE63-4BE4-85BB-24ECF38C7A15}" type="parTrans" cxnId="{65D84E6C-EA27-45DA-97B0-FA188A3D7704}">
      <dgm:prSet/>
      <dgm:spPr/>
      <dgm:t>
        <a:bodyPr/>
        <a:lstStyle/>
        <a:p>
          <a:pPr rtl="1"/>
          <a:endParaRPr lang="ar-IQ" b="1"/>
        </a:p>
      </dgm:t>
    </dgm:pt>
    <dgm:pt modelId="{F3F439D4-B3A9-460F-ADCB-89392CAC68F5}" type="sibTrans" cxnId="{65D84E6C-EA27-45DA-97B0-FA188A3D7704}">
      <dgm:prSet/>
      <dgm:spPr/>
      <dgm:t>
        <a:bodyPr/>
        <a:lstStyle/>
        <a:p>
          <a:pPr rtl="1"/>
          <a:endParaRPr lang="ar-IQ" b="1"/>
        </a:p>
      </dgm:t>
    </dgm:pt>
    <dgm:pt modelId="{C43BD0E7-AB29-46BC-9978-4FF6F5A6F1D8}" type="pres">
      <dgm:prSet presAssocID="{21E4588C-CD63-497D-93D9-47B7CC0708F0}" presName="linearFlow" presStyleCnt="0">
        <dgm:presLayoutVars>
          <dgm:dir/>
          <dgm:animLvl val="lvl"/>
          <dgm:resizeHandles val="exact"/>
        </dgm:presLayoutVars>
      </dgm:prSet>
      <dgm:spPr/>
      <dgm:t>
        <a:bodyPr/>
        <a:lstStyle/>
        <a:p>
          <a:pPr rtl="1"/>
          <a:endParaRPr lang="ar-IQ"/>
        </a:p>
      </dgm:t>
    </dgm:pt>
    <dgm:pt modelId="{D27A50D7-BBA3-49CE-B696-28FC3A66538E}" type="pres">
      <dgm:prSet presAssocID="{D42E0BC5-4BE3-41EC-9B68-48F8A7305614}" presName="composite" presStyleCnt="0"/>
      <dgm:spPr/>
    </dgm:pt>
    <dgm:pt modelId="{11037E5B-CED5-414E-9796-F937ABCB0611}" type="pres">
      <dgm:prSet presAssocID="{D42E0BC5-4BE3-41EC-9B68-48F8A7305614}" presName="parentText" presStyleLbl="alignNode1" presStyleIdx="0" presStyleCnt="3">
        <dgm:presLayoutVars>
          <dgm:chMax val="1"/>
          <dgm:bulletEnabled val="1"/>
        </dgm:presLayoutVars>
      </dgm:prSet>
      <dgm:spPr/>
      <dgm:t>
        <a:bodyPr/>
        <a:lstStyle/>
        <a:p>
          <a:pPr rtl="1"/>
          <a:endParaRPr lang="ar-IQ"/>
        </a:p>
      </dgm:t>
    </dgm:pt>
    <dgm:pt modelId="{083C888A-7416-4619-83B2-DA9E1A0835D6}" type="pres">
      <dgm:prSet presAssocID="{D42E0BC5-4BE3-41EC-9B68-48F8A7305614}" presName="descendantText" presStyleLbl="alignAcc1" presStyleIdx="0" presStyleCnt="3">
        <dgm:presLayoutVars>
          <dgm:bulletEnabled val="1"/>
        </dgm:presLayoutVars>
      </dgm:prSet>
      <dgm:spPr/>
      <dgm:t>
        <a:bodyPr/>
        <a:lstStyle/>
        <a:p>
          <a:pPr rtl="1"/>
          <a:endParaRPr lang="ar-IQ"/>
        </a:p>
      </dgm:t>
    </dgm:pt>
    <dgm:pt modelId="{8798C559-A9E9-4B85-B173-8BE7654A2F55}" type="pres">
      <dgm:prSet presAssocID="{85FEE6AC-BD6E-4674-B761-9B791D93F177}" presName="sp" presStyleCnt="0"/>
      <dgm:spPr/>
    </dgm:pt>
    <dgm:pt modelId="{F316FE69-EF5D-4ED7-B6B0-F8A9F8E1DAA1}" type="pres">
      <dgm:prSet presAssocID="{2CA344FD-43CF-4617-8BC1-66D53BE73C27}" presName="composite" presStyleCnt="0"/>
      <dgm:spPr/>
    </dgm:pt>
    <dgm:pt modelId="{EED965B4-02C9-44EB-82AC-A9922C97C8BC}" type="pres">
      <dgm:prSet presAssocID="{2CA344FD-43CF-4617-8BC1-66D53BE73C27}" presName="parentText" presStyleLbl="alignNode1" presStyleIdx="1" presStyleCnt="3">
        <dgm:presLayoutVars>
          <dgm:chMax val="1"/>
          <dgm:bulletEnabled val="1"/>
        </dgm:presLayoutVars>
      </dgm:prSet>
      <dgm:spPr/>
      <dgm:t>
        <a:bodyPr/>
        <a:lstStyle/>
        <a:p>
          <a:pPr rtl="1"/>
          <a:endParaRPr lang="ar-IQ"/>
        </a:p>
      </dgm:t>
    </dgm:pt>
    <dgm:pt modelId="{CA8FBA46-5A21-493D-B720-C10EB26C0D1D}" type="pres">
      <dgm:prSet presAssocID="{2CA344FD-43CF-4617-8BC1-66D53BE73C27}" presName="descendantText" presStyleLbl="alignAcc1" presStyleIdx="1" presStyleCnt="3">
        <dgm:presLayoutVars>
          <dgm:bulletEnabled val="1"/>
        </dgm:presLayoutVars>
      </dgm:prSet>
      <dgm:spPr/>
      <dgm:t>
        <a:bodyPr/>
        <a:lstStyle/>
        <a:p>
          <a:pPr rtl="1"/>
          <a:endParaRPr lang="ar-IQ"/>
        </a:p>
      </dgm:t>
    </dgm:pt>
    <dgm:pt modelId="{80CBD14C-CFD6-4F21-90C7-A152E31AA66B}" type="pres">
      <dgm:prSet presAssocID="{F04107FA-3A43-42E1-879A-6D20C204EF57}" presName="sp" presStyleCnt="0"/>
      <dgm:spPr/>
    </dgm:pt>
    <dgm:pt modelId="{795B8783-BD0C-407B-B7AD-CDCF2E04F6E8}" type="pres">
      <dgm:prSet presAssocID="{35760EBE-F679-4F9C-9FF3-C20A8527A00D}" presName="composite" presStyleCnt="0"/>
      <dgm:spPr/>
    </dgm:pt>
    <dgm:pt modelId="{50D3EE89-6107-431B-8B6E-7AE7C5E3B782}" type="pres">
      <dgm:prSet presAssocID="{35760EBE-F679-4F9C-9FF3-C20A8527A00D}" presName="parentText" presStyleLbl="alignNode1" presStyleIdx="2" presStyleCnt="3">
        <dgm:presLayoutVars>
          <dgm:chMax val="1"/>
          <dgm:bulletEnabled val="1"/>
        </dgm:presLayoutVars>
      </dgm:prSet>
      <dgm:spPr/>
      <dgm:t>
        <a:bodyPr/>
        <a:lstStyle/>
        <a:p>
          <a:pPr rtl="1"/>
          <a:endParaRPr lang="ar-IQ"/>
        </a:p>
      </dgm:t>
    </dgm:pt>
    <dgm:pt modelId="{54D2D2FA-F341-4474-8A18-45CB00CB8443}" type="pres">
      <dgm:prSet presAssocID="{35760EBE-F679-4F9C-9FF3-C20A8527A00D}" presName="descendantText" presStyleLbl="alignAcc1" presStyleIdx="2" presStyleCnt="3">
        <dgm:presLayoutVars>
          <dgm:bulletEnabled val="1"/>
        </dgm:presLayoutVars>
      </dgm:prSet>
      <dgm:spPr/>
      <dgm:t>
        <a:bodyPr/>
        <a:lstStyle/>
        <a:p>
          <a:pPr rtl="1"/>
          <a:endParaRPr lang="ar-IQ"/>
        </a:p>
      </dgm:t>
    </dgm:pt>
  </dgm:ptLst>
  <dgm:cxnLst>
    <dgm:cxn modelId="{193F0844-B23E-4A2E-92E6-18B006E20520}" srcId="{D42E0BC5-4BE3-41EC-9B68-48F8A7305614}" destId="{6A737BE5-FA6C-4290-8971-D9D9A5461C6F}" srcOrd="1" destOrd="0" parTransId="{65E67F06-8F9D-443A-A4B6-9969E5C0C7E1}" sibTransId="{2366B353-0DE8-4444-93C3-83ECCB42617D}"/>
    <dgm:cxn modelId="{0AA77A7F-E58E-4B93-8CF0-93FADFC23C8D}" type="presOf" srcId="{6A737BE5-FA6C-4290-8971-D9D9A5461C6F}" destId="{083C888A-7416-4619-83B2-DA9E1A0835D6}" srcOrd="0" destOrd="1" presId="urn:microsoft.com/office/officeart/2005/8/layout/chevron2"/>
    <dgm:cxn modelId="{778647BD-982E-4A20-915A-B7F537C1A400}" srcId="{21E4588C-CD63-497D-93D9-47B7CC0708F0}" destId="{2CA344FD-43CF-4617-8BC1-66D53BE73C27}" srcOrd="1" destOrd="0" parTransId="{432B417B-2C65-420D-A274-85BB6CE1892A}" sibTransId="{F04107FA-3A43-42E1-879A-6D20C204EF57}"/>
    <dgm:cxn modelId="{EA7ACB22-2AFC-4A11-9C03-E86648D13261}" type="presOf" srcId="{9E7809F7-E6D8-47A7-9857-C6D7E42C4E96}" destId="{CA8FBA46-5A21-493D-B720-C10EB26C0D1D}" srcOrd="0" destOrd="1" presId="urn:microsoft.com/office/officeart/2005/8/layout/chevron2"/>
    <dgm:cxn modelId="{2D219804-892E-4ED9-B432-9AF9DB15C90C}" srcId="{21E4588C-CD63-497D-93D9-47B7CC0708F0}" destId="{35760EBE-F679-4F9C-9FF3-C20A8527A00D}" srcOrd="2" destOrd="0" parTransId="{9F0FD1C7-D731-4057-BB38-BBB8621375F0}" sibTransId="{78ADD0F7-86BA-4FD3-B8A4-4EAB9F0FB556}"/>
    <dgm:cxn modelId="{59479DA8-D92F-4F28-A916-97FE7A0F1D86}" srcId="{2CA344FD-43CF-4617-8BC1-66D53BE73C27}" destId="{9E7809F7-E6D8-47A7-9857-C6D7E42C4E96}" srcOrd="1" destOrd="0" parTransId="{515EE328-9A74-46BB-9485-8D3E407BE634}" sibTransId="{18718497-D6D0-4521-9095-60697C176DEF}"/>
    <dgm:cxn modelId="{410CD0CC-5CE6-497E-815F-1A492BB9CB4D}" type="presOf" srcId="{74AA242C-5165-469E-8FF3-6BD2572BD364}" destId="{54D2D2FA-F341-4474-8A18-45CB00CB8443}" srcOrd="0" destOrd="1" presId="urn:microsoft.com/office/officeart/2005/8/layout/chevron2"/>
    <dgm:cxn modelId="{D97A0F8D-7B94-4064-A505-1C85B5520405}" type="presOf" srcId="{2CA344FD-43CF-4617-8BC1-66D53BE73C27}" destId="{EED965B4-02C9-44EB-82AC-A9922C97C8BC}" srcOrd="0" destOrd="0" presId="urn:microsoft.com/office/officeart/2005/8/layout/chevron2"/>
    <dgm:cxn modelId="{8C88CDF8-1A03-420E-9895-1A67AFD9154E}" type="presOf" srcId="{89E6FF24-139A-4A0D-ADFC-312C67B41055}" destId="{54D2D2FA-F341-4474-8A18-45CB00CB8443}" srcOrd="0" destOrd="0" presId="urn:microsoft.com/office/officeart/2005/8/layout/chevron2"/>
    <dgm:cxn modelId="{55574C69-CB81-4968-86E9-BD2A89096326}" srcId="{21E4588C-CD63-497D-93D9-47B7CC0708F0}" destId="{D42E0BC5-4BE3-41EC-9B68-48F8A7305614}" srcOrd="0" destOrd="0" parTransId="{E3079266-B162-40F1-8DEC-E38E10D24725}" sibTransId="{85FEE6AC-BD6E-4674-B761-9B791D93F177}"/>
    <dgm:cxn modelId="{1C31C21E-AD35-4980-A0B2-86E7BF79B024}" type="presOf" srcId="{6D29752C-8373-45EF-B902-A92264065236}" destId="{083C888A-7416-4619-83B2-DA9E1A0835D6}" srcOrd="0" destOrd="0" presId="urn:microsoft.com/office/officeart/2005/8/layout/chevron2"/>
    <dgm:cxn modelId="{81DED70B-9CE2-4E3B-8675-F5A2651DB5A7}" type="presOf" srcId="{D42E0BC5-4BE3-41EC-9B68-48F8A7305614}" destId="{11037E5B-CED5-414E-9796-F937ABCB0611}" srcOrd="0" destOrd="0" presId="urn:microsoft.com/office/officeart/2005/8/layout/chevron2"/>
    <dgm:cxn modelId="{53F46512-9F07-4331-BAB4-96640079494B}" srcId="{D42E0BC5-4BE3-41EC-9B68-48F8A7305614}" destId="{6D29752C-8373-45EF-B902-A92264065236}" srcOrd="0" destOrd="0" parTransId="{AAB0EF68-C872-4417-AA45-B923B04EAB08}" sibTransId="{5E4C5D9C-DF68-406A-927C-A604FB4A713C}"/>
    <dgm:cxn modelId="{C730A4CC-7F6A-4834-972C-08A8B27D8606}" type="presOf" srcId="{BEF2D6EE-42A3-4AEC-9818-E44D33222679}" destId="{CA8FBA46-5A21-493D-B720-C10EB26C0D1D}" srcOrd="0" destOrd="0" presId="urn:microsoft.com/office/officeart/2005/8/layout/chevron2"/>
    <dgm:cxn modelId="{5E6B3F71-0A8F-46A6-8100-3201F7F6ED4F}" type="presOf" srcId="{35760EBE-F679-4F9C-9FF3-C20A8527A00D}" destId="{50D3EE89-6107-431B-8B6E-7AE7C5E3B782}" srcOrd="0" destOrd="0" presId="urn:microsoft.com/office/officeart/2005/8/layout/chevron2"/>
    <dgm:cxn modelId="{57D06765-1B83-4F07-A329-32566974B1FE}" srcId="{35760EBE-F679-4F9C-9FF3-C20A8527A00D}" destId="{89E6FF24-139A-4A0D-ADFC-312C67B41055}" srcOrd="0" destOrd="0" parTransId="{B1C206EF-E4C5-44BF-9F38-72594AD716EE}" sibTransId="{8642DBC3-F8B4-48EA-B8B8-602591F28EEB}"/>
    <dgm:cxn modelId="{72987EA0-9640-4311-AA22-623BE8B592EA}" srcId="{2CA344FD-43CF-4617-8BC1-66D53BE73C27}" destId="{BEF2D6EE-42A3-4AEC-9818-E44D33222679}" srcOrd="0" destOrd="0" parTransId="{E0E7A5C6-7C72-4190-824C-8F3BD7A6357B}" sibTransId="{234B7940-AF33-43E7-A9E3-AD79BBD8CE79}"/>
    <dgm:cxn modelId="{65D84E6C-EA27-45DA-97B0-FA188A3D7704}" srcId="{35760EBE-F679-4F9C-9FF3-C20A8527A00D}" destId="{74AA242C-5165-469E-8FF3-6BD2572BD364}" srcOrd="1" destOrd="0" parTransId="{5A57D741-FE63-4BE4-85BB-24ECF38C7A15}" sibTransId="{F3F439D4-B3A9-460F-ADCB-89392CAC68F5}"/>
    <dgm:cxn modelId="{EEC63ECD-2F08-4DE0-A394-6B814E534ADC}" type="presOf" srcId="{21E4588C-CD63-497D-93D9-47B7CC0708F0}" destId="{C43BD0E7-AB29-46BC-9978-4FF6F5A6F1D8}" srcOrd="0" destOrd="0" presId="urn:microsoft.com/office/officeart/2005/8/layout/chevron2"/>
    <dgm:cxn modelId="{0332D1C8-7295-4D7C-95CD-9D0240E72F39}" type="presParOf" srcId="{C43BD0E7-AB29-46BC-9978-4FF6F5A6F1D8}" destId="{D27A50D7-BBA3-49CE-B696-28FC3A66538E}" srcOrd="0" destOrd="0" presId="urn:microsoft.com/office/officeart/2005/8/layout/chevron2"/>
    <dgm:cxn modelId="{359D9F6F-E09B-48E5-9121-F4EDFCDD9A0F}" type="presParOf" srcId="{D27A50D7-BBA3-49CE-B696-28FC3A66538E}" destId="{11037E5B-CED5-414E-9796-F937ABCB0611}" srcOrd="0" destOrd="0" presId="urn:microsoft.com/office/officeart/2005/8/layout/chevron2"/>
    <dgm:cxn modelId="{1352BA23-26F2-4447-819A-DEF1176AAAD9}" type="presParOf" srcId="{D27A50D7-BBA3-49CE-B696-28FC3A66538E}" destId="{083C888A-7416-4619-83B2-DA9E1A0835D6}" srcOrd="1" destOrd="0" presId="urn:microsoft.com/office/officeart/2005/8/layout/chevron2"/>
    <dgm:cxn modelId="{28B32C68-3667-4D0E-8F89-ECA0E3FC4B06}" type="presParOf" srcId="{C43BD0E7-AB29-46BC-9978-4FF6F5A6F1D8}" destId="{8798C559-A9E9-4B85-B173-8BE7654A2F55}" srcOrd="1" destOrd="0" presId="urn:microsoft.com/office/officeart/2005/8/layout/chevron2"/>
    <dgm:cxn modelId="{F8AB2C38-B146-41D1-A3A8-AE05787BCBCA}" type="presParOf" srcId="{C43BD0E7-AB29-46BC-9978-4FF6F5A6F1D8}" destId="{F316FE69-EF5D-4ED7-B6B0-F8A9F8E1DAA1}" srcOrd="2" destOrd="0" presId="urn:microsoft.com/office/officeart/2005/8/layout/chevron2"/>
    <dgm:cxn modelId="{462ECE9D-7B06-42CE-B20A-E59D9120142B}" type="presParOf" srcId="{F316FE69-EF5D-4ED7-B6B0-F8A9F8E1DAA1}" destId="{EED965B4-02C9-44EB-82AC-A9922C97C8BC}" srcOrd="0" destOrd="0" presId="urn:microsoft.com/office/officeart/2005/8/layout/chevron2"/>
    <dgm:cxn modelId="{46F505B1-ED02-4712-AD52-11F1839C3E44}" type="presParOf" srcId="{F316FE69-EF5D-4ED7-B6B0-F8A9F8E1DAA1}" destId="{CA8FBA46-5A21-493D-B720-C10EB26C0D1D}" srcOrd="1" destOrd="0" presId="urn:microsoft.com/office/officeart/2005/8/layout/chevron2"/>
    <dgm:cxn modelId="{CF425C4E-31CB-4168-87C6-55DDB605E027}" type="presParOf" srcId="{C43BD0E7-AB29-46BC-9978-4FF6F5A6F1D8}" destId="{80CBD14C-CFD6-4F21-90C7-A152E31AA66B}" srcOrd="3" destOrd="0" presId="urn:microsoft.com/office/officeart/2005/8/layout/chevron2"/>
    <dgm:cxn modelId="{02EEB994-EC3F-489F-A891-473380A3620A}" type="presParOf" srcId="{C43BD0E7-AB29-46BC-9978-4FF6F5A6F1D8}" destId="{795B8783-BD0C-407B-B7AD-CDCF2E04F6E8}" srcOrd="4" destOrd="0" presId="urn:microsoft.com/office/officeart/2005/8/layout/chevron2"/>
    <dgm:cxn modelId="{3DB18AC9-5CFF-4BB7-A6EC-CB8BCA574450}" type="presParOf" srcId="{795B8783-BD0C-407B-B7AD-CDCF2E04F6E8}" destId="{50D3EE89-6107-431B-8B6E-7AE7C5E3B782}" srcOrd="0" destOrd="0" presId="urn:microsoft.com/office/officeart/2005/8/layout/chevron2"/>
    <dgm:cxn modelId="{A7FD441D-8717-4424-B76F-0DD19A1C58F2}" type="presParOf" srcId="{795B8783-BD0C-407B-B7AD-CDCF2E04F6E8}" destId="{54D2D2FA-F341-4474-8A18-45CB00CB8443}" srcOrd="1" destOrd="0" presId="urn:microsoft.com/office/officeart/2005/8/layout/chevron2"/>
  </dgm:cxnLst>
  <dgm:bg>
    <a:solidFill>
      <a:schemeClr val="accent2"/>
    </a:solidFill>
  </dgm:bg>
  <dgm:whole/>
</dgm:dataModel>
</file>

<file path=ppt/diagrams/data3.xml><?xml version="1.0" encoding="utf-8"?>
<dgm:dataModel xmlns:dgm="http://schemas.openxmlformats.org/drawingml/2006/diagram" xmlns:a="http://schemas.openxmlformats.org/drawingml/2006/main">
  <dgm:ptLst>
    <dgm:pt modelId="{CA6C687D-BB21-4537-A904-11B539FCA94A}" type="doc">
      <dgm:prSet loTypeId="urn:microsoft.com/office/officeart/2005/8/layout/cycle1" loCatId="cycle" qsTypeId="urn:microsoft.com/office/officeart/2005/8/quickstyle/simple1" qsCatId="simple" csTypeId="urn:microsoft.com/office/officeart/2005/8/colors/accent1_2" csCatId="accent1" phldr="1"/>
      <dgm:spPr/>
    </dgm:pt>
    <dgm:pt modelId="{C5F7D644-48BE-496F-B0CD-F3737171CF8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IQ" b="1" i="0" u="none" strike="noStrike" cap="none" normalizeH="0" baseline="0" dirty="0" smtClean="0">
              <a:ln>
                <a:noFill/>
              </a:ln>
              <a:solidFill>
                <a:srgbClr val="00B050"/>
              </a:solidFill>
              <a:effectLst/>
              <a:cs typeface="Arial" pitchFamily="34" charset="0"/>
            </a:rPr>
            <a:t>المكون الوظيفي</a:t>
          </a:r>
          <a:endParaRPr kumimoji="0" lang="en-US" b="1" i="0" u="none" strike="noStrike" cap="none" normalizeH="0" baseline="0" dirty="0" smtClean="0">
            <a:ln>
              <a:noFill/>
            </a:ln>
            <a:solidFill>
              <a:srgbClr val="00B050"/>
            </a:solidFill>
            <a:effectLst/>
            <a:cs typeface="Arial" pitchFamily="34" charset="0"/>
          </a:endParaRPr>
        </a:p>
      </dgm:t>
    </dgm:pt>
    <dgm:pt modelId="{02789567-79CE-4EE8-BA95-109A60FE07F9}" type="parTrans" cxnId="{F1DC2689-8765-4414-B330-3F1588D67071}">
      <dgm:prSet/>
      <dgm:spPr/>
      <dgm:t>
        <a:bodyPr/>
        <a:lstStyle/>
        <a:p>
          <a:pPr rtl="1"/>
          <a:endParaRPr lang="ar-IQ"/>
        </a:p>
      </dgm:t>
    </dgm:pt>
    <dgm:pt modelId="{1788B280-66E4-4D29-8D00-80628E55DEAB}" type="sibTrans" cxnId="{F1DC2689-8765-4414-B330-3F1588D67071}">
      <dgm:prSet/>
      <dgm:spPr/>
      <dgm:t>
        <a:bodyPr/>
        <a:lstStyle/>
        <a:p>
          <a:pPr rtl="1"/>
          <a:endParaRPr lang="ar-IQ"/>
        </a:p>
      </dgm:t>
    </dgm:pt>
    <dgm:pt modelId="{B69D02B3-D653-4394-AF86-B212BC9D817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IQ" b="1" i="0" u="none" strike="noStrike" cap="none" normalizeH="0" baseline="0" dirty="0" smtClean="0">
              <a:ln>
                <a:noFill/>
              </a:ln>
              <a:solidFill>
                <a:srgbClr val="FF0000"/>
              </a:solidFill>
              <a:effectLst/>
              <a:cs typeface="Arial" pitchFamily="34" charset="0"/>
            </a:rPr>
            <a:t>المكون</a:t>
          </a:r>
          <a:r>
            <a:rPr kumimoji="0" lang="ar-IQ" b="1" i="0" u="none" strike="noStrike" cap="none" normalizeH="0" baseline="0" dirty="0" smtClean="0">
              <a:ln>
                <a:noFill/>
              </a:ln>
              <a:solidFill>
                <a:schemeClr val="tx1"/>
              </a:solidFill>
              <a:effectLst/>
              <a:cs typeface="Arial" pitchFamily="34" charset="0"/>
            </a:rPr>
            <a:t> </a:t>
          </a:r>
          <a:r>
            <a:rPr kumimoji="0" lang="ar-IQ" b="1" i="0" u="none" strike="noStrike" cap="none" normalizeH="0" baseline="0" dirty="0" smtClean="0">
              <a:ln>
                <a:noFill/>
              </a:ln>
              <a:solidFill>
                <a:srgbClr val="FF0000"/>
              </a:solidFill>
              <a:effectLst/>
              <a:cs typeface="Arial" pitchFamily="34" charset="0"/>
            </a:rPr>
            <a:t>السلوكي</a:t>
          </a:r>
          <a:endParaRPr kumimoji="0" lang="en-US" b="1" i="0" u="none" strike="noStrike" cap="none" normalizeH="0" baseline="0" dirty="0" smtClean="0">
            <a:ln>
              <a:noFill/>
            </a:ln>
            <a:solidFill>
              <a:srgbClr val="FF0000"/>
            </a:solidFill>
            <a:effectLst/>
            <a:cs typeface="Arial" pitchFamily="34" charset="0"/>
          </a:endParaRPr>
        </a:p>
      </dgm:t>
    </dgm:pt>
    <dgm:pt modelId="{2ECE990D-E589-4D34-BD8F-8150F42D2324}" type="parTrans" cxnId="{A9AB4325-6F80-43D2-A580-4508D3E7D819}">
      <dgm:prSet/>
      <dgm:spPr/>
      <dgm:t>
        <a:bodyPr/>
        <a:lstStyle/>
        <a:p>
          <a:pPr rtl="1"/>
          <a:endParaRPr lang="ar-IQ"/>
        </a:p>
      </dgm:t>
    </dgm:pt>
    <dgm:pt modelId="{66DF0710-4EF1-4B0B-8A83-158368E62F32}" type="sibTrans" cxnId="{A9AB4325-6F80-43D2-A580-4508D3E7D819}">
      <dgm:prSet/>
      <dgm:spPr/>
      <dgm:t>
        <a:bodyPr/>
        <a:lstStyle/>
        <a:p>
          <a:pPr rtl="1"/>
          <a:endParaRPr lang="ar-IQ"/>
        </a:p>
      </dgm:t>
    </dgm:pt>
    <dgm:pt modelId="{B3FA7EAD-ECE5-4209-9CDD-534637B81E3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IQ" b="1" i="0" u="none" strike="noStrike" cap="none" normalizeH="0" baseline="0" dirty="0" smtClean="0">
              <a:ln>
                <a:noFill/>
              </a:ln>
              <a:solidFill>
                <a:srgbClr val="7030A0"/>
              </a:solidFill>
              <a:effectLst/>
              <a:cs typeface="Arial" pitchFamily="34" charset="0"/>
            </a:rPr>
            <a:t>المكون </a:t>
          </a:r>
        </a:p>
        <a:p>
          <a:pPr marL="0" marR="0" lvl="0" indent="0" algn="ctr" defTabSz="914400" rtl="0" eaLnBrk="1" fontAlgn="base" latinLnBrk="0" hangingPunct="1">
            <a:lnSpc>
              <a:spcPct val="100000"/>
            </a:lnSpc>
            <a:spcBef>
              <a:spcPct val="0"/>
            </a:spcBef>
            <a:spcAft>
              <a:spcPct val="0"/>
            </a:spcAft>
            <a:buClrTx/>
            <a:buSzTx/>
            <a:buFontTx/>
            <a:buNone/>
            <a:tabLst/>
          </a:pPr>
          <a:r>
            <a:rPr kumimoji="0" lang="ar-IQ" b="1" i="0" u="none" strike="noStrike" cap="none" normalizeH="0" baseline="0" dirty="0" smtClean="0">
              <a:ln>
                <a:noFill/>
              </a:ln>
              <a:solidFill>
                <a:srgbClr val="7030A0"/>
              </a:solidFill>
              <a:effectLst/>
              <a:cs typeface="Arial" pitchFamily="34" charset="0"/>
            </a:rPr>
            <a:t>المادي</a:t>
          </a:r>
          <a:endParaRPr kumimoji="0" lang="en-US" b="1" i="0" u="none" strike="noStrike" cap="none" normalizeH="0" baseline="0" dirty="0" smtClean="0">
            <a:ln>
              <a:noFill/>
            </a:ln>
            <a:solidFill>
              <a:srgbClr val="7030A0"/>
            </a:solidFill>
            <a:effectLst/>
            <a:cs typeface="Arial" pitchFamily="34" charset="0"/>
          </a:endParaRPr>
        </a:p>
      </dgm:t>
    </dgm:pt>
    <dgm:pt modelId="{AD313DB3-DFC2-4E1F-8EDD-9D0B45260B2B}" type="sibTrans" cxnId="{51051B92-5E7C-4710-8A4B-776B4BA4C95B}">
      <dgm:prSet/>
      <dgm:spPr/>
      <dgm:t>
        <a:bodyPr/>
        <a:lstStyle/>
        <a:p>
          <a:pPr rtl="1"/>
          <a:endParaRPr lang="ar-IQ"/>
        </a:p>
      </dgm:t>
    </dgm:pt>
    <dgm:pt modelId="{056CA47D-B3A2-48BD-8530-FE7DF837DF0B}" type="parTrans" cxnId="{51051B92-5E7C-4710-8A4B-776B4BA4C95B}">
      <dgm:prSet/>
      <dgm:spPr/>
      <dgm:t>
        <a:bodyPr/>
        <a:lstStyle/>
        <a:p>
          <a:pPr rtl="1"/>
          <a:endParaRPr lang="ar-IQ"/>
        </a:p>
      </dgm:t>
    </dgm:pt>
    <dgm:pt modelId="{F4A102DA-E85F-4F03-8EE4-D4B57EEF8640}" type="pres">
      <dgm:prSet presAssocID="{CA6C687D-BB21-4537-A904-11B539FCA94A}" presName="cycle" presStyleCnt="0">
        <dgm:presLayoutVars>
          <dgm:dir/>
          <dgm:resizeHandles val="exact"/>
        </dgm:presLayoutVars>
      </dgm:prSet>
      <dgm:spPr/>
    </dgm:pt>
    <dgm:pt modelId="{ACBBF895-AA4C-4E4D-A99B-1AA4783FF3E8}" type="pres">
      <dgm:prSet presAssocID="{C5F7D644-48BE-496F-B0CD-F3737171CF83}" presName="dummy" presStyleCnt="0"/>
      <dgm:spPr/>
    </dgm:pt>
    <dgm:pt modelId="{637F35B0-01D0-44DC-8234-E6BF7A54267E}" type="pres">
      <dgm:prSet presAssocID="{C5F7D644-48BE-496F-B0CD-F3737171CF83}" presName="node" presStyleLbl="revTx" presStyleIdx="0" presStyleCnt="3">
        <dgm:presLayoutVars>
          <dgm:bulletEnabled val="1"/>
        </dgm:presLayoutVars>
      </dgm:prSet>
      <dgm:spPr/>
      <dgm:t>
        <a:bodyPr/>
        <a:lstStyle/>
        <a:p>
          <a:pPr rtl="1"/>
          <a:endParaRPr lang="ar-IQ"/>
        </a:p>
      </dgm:t>
    </dgm:pt>
    <dgm:pt modelId="{098D7D85-9770-4383-B7FA-6C5AEFA29BC6}" type="pres">
      <dgm:prSet presAssocID="{1788B280-66E4-4D29-8D00-80628E55DEAB}" presName="sibTrans" presStyleLbl="node1" presStyleIdx="0" presStyleCnt="3"/>
      <dgm:spPr/>
      <dgm:t>
        <a:bodyPr/>
        <a:lstStyle/>
        <a:p>
          <a:pPr rtl="1"/>
          <a:endParaRPr lang="ar-IQ"/>
        </a:p>
      </dgm:t>
    </dgm:pt>
    <dgm:pt modelId="{BB4DE078-C639-4B22-8284-5FB89BDB815D}" type="pres">
      <dgm:prSet presAssocID="{B69D02B3-D653-4394-AF86-B212BC9D8172}" presName="dummy" presStyleCnt="0"/>
      <dgm:spPr/>
    </dgm:pt>
    <dgm:pt modelId="{0325155F-DB3F-422E-AD0A-76EF67C7DB28}" type="pres">
      <dgm:prSet presAssocID="{B69D02B3-D653-4394-AF86-B212BC9D8172}" presName="node" presStyleLbl="revTx" presStyleIdx="1" presStyleCnt="3">
        <dgm:presLayoutVars>
          <dgm:bulletEnabled val="1"/>
        </dgm:presLayoutVars>
      </dgm:prSet>
      <dgm:spPr/>
      <dgm:t>
        <a:bodyPr/>
        <a:lstStyle/>
        <a:p>
          <a:pPr rtl="1"/>
          <a:endParaRPr lang="ar-IQ"/>
        </a:p>
      </dgm:t>
    </dgm:pt>
    <dgm:pt modelId="{4C541E37-D32D-4C9C-A56B-33D14C637D20}" type="pres">
      <dgm:prSet presAssocID="{66DF0710-4EF1-4B0B-8A83-158368E62F32}" presName="sibTrans" presStyleLbl="node1" presStyleIdx="1" presStyleCnt="3"/>
      <dgm:spPr/>
      <dgm:t>
        <a:bodyPr/>
        <a:lstStyle/>
        <a:p>
          <a:pPr rtl="1"/>
          <a:endParaRPr lang="ar-IQ"/>
        </a:p>
      </dgm:t>
    </dgm:pt>
    <dgm:pt modelId="{F519158C-5F6E-4792-BE3A-00217CDF4A93}" type="pres">
      <dgm:prSet presAssocID="{B3FA7EAD-ECE5-4209-9CDD-534637B81E38}" presName="dummy" presStyleCnt="0"/>
      <dgm:spPr/>
    </dgm:pt>
    <dgm:pt modelId="{6ADB51DE-751E-43C9-B84F-038BEC5AE40D}" type="pres">
      <dgm:prSet presAssocID="{B3FA7EAD-ECE5-4209-9CDD-534637B81E38}" presName="node" presStyleLbl="revTx" presStyleIdx="2" presStyleCnt="3">
        <dgm:presLayoutVars>
          <dgm:bulletEnabled val="1"/>
        </dgm:presLayoutVars>
      </dgm:prSet>
      <dgm:spPr/>
      <dgm:t>
        <a:bodyPr/>
        <a:lstStyle/>
        <a:p>
          <a:pPr rtl="1"/>
          <a:endParaRPr lang="ar-IQ"/>
        </a:p>
      </dgm:t>
    </dgm:pt>
    <dgm:pt modelId="{CA7EF15C-79E5-467C-91B7-430705798B6D}" type="pres">
      <dgm:prSet presAssocID="{AD313DB3-DFC2-4E1F-8EDD-9D0B45260B2B}" presName="sibTrans" presStyleLbl="node1" presStyleIdx="2" presStyleCnt="3"/>
      <dgm:spPr/>
      <dgm:t>
        <a:bodyPr/>
        <a:lstStyle/>
        <a:p>
          <a:pPr rtl="1"/>
          <a:endParaRPr lang="ar-IQ"/>
        </a:p>
      </dgm:t>
    </dgm:pt>
  </dgm:ptLst>
  <dgm:cxnLst>
    <dgm:cxn modelId="{57BC148A-3530-423A-836B-75F5BC7811F0}" type="presOf" srcId="{1788B280-66E4-4D29-8D00-80628E55DEAB}" destId="{098D7D85-9770-4383-B7FA-6C5AEFA29BC6}" srcOrd="0" destOrd="0" presId="urn:microsoft.com/office/officeart/2005/8/layout/cycle1"/>
    <dgm:cxn modelId="{34ADA02A-A82C-4D62-808F-B9C12538B741}" type="presOf" srcId="{CA6C687D-BB21-4537-A904-11B539FCA94A}" destId="{F4A102DA-E85F-4F03-8EE4-D4B57EEF8640}" srcOrd="0" destOrd="0" presId="urn:microsoft.com/office/officeart/2005/8/layout/cycle1"/>
    <dgm:cxn modelId="{F932EDC7-B2E2-4577-AE90-2B7F16587172}" type="presOf" srcId="{B69D02B3-D653-4394-AF86-B212BC9D8172}" destId="{0325155F-DB3F-422E-AD0A-76EF67C7DB28}" srcOrd="0" destOrd="0" presId="urn:microsoft.com/office/officeart/2005/8/layout/cycle1"/>
    <dgm:cxn modelId="{A287F9E6-0BFB-4E55-AF7C-2132C91E9E70}" type="presOf" srcId="{B3FA7EAD-ECE5-4209-9CDD-534637B81E38}" destId="{6ADB51DE-751E-43C9-B84F-038BEC5AE40D}" srcOrd="0" destOrd="0" presId="urn:microsoft.com/office/officeart/2005/8/layout/cycle1"/>
    <dgm:cxn modelId="{A9AB4325-6F80-43D2-A580-4508D3E7D819}" srcId="{CA6C687D-BB21-4537-A904-11B539FCA94A}" destId="{B69D02B3-D653-4394-AF86-B212BC9D8172}" srcOrd="1" destOrd="0" parTransId="{2ECE990D-E589-4D34-BD8F-8150F42D2324}" sibTransId="{66DF0710-4EF1-4B0B-8A83-158368E62F32}"/>
    <dgm:cxn modelId="{6AAE2C94-8B7D-4155-9252-7E443A2C2412}" type="presOf" srcId="{AD313DB3-DFC2-4E1F-8EDD-9D0B45260B2B}" destId="{CA7EF15C-79E5-467C-91B7-430705798B6D}" srcOrd="0" destOrd="0" presId="urn:microsoft.com/office/officeart/2005/8/layout/cycle1"/>
    <dgm:cxn modelId="{B3056101-A489-4D5A-9A96-F58FE12C2A92}" type="presOf" srcId="{C5F7D644-48BE-496F-B0CD-F3737171CF83}" destId="{637F35B0-01D0-44DC-8234-E6BF7A54267E}" srcOrd="0" destOrd="0" presId="urn:microsoft.com/office/officeart/2005/8/layout/cycle1"/>
    <dgm:cxn modelId="{362E99F1-785C-4DE4-9950-D751D0524AD2}" type="presOf" srcId="{66DF0710-4EF1-4B0B-8A83-158368E62F32}" destId="{4C541E37-D32D-4C9C-A56B-33D14C637D20}" srcOrd="0" destOrd="0" presId="urn:microsoft.com/office/officeart/2005/8/layout/cycle1"/>
    <dgm:cxn modelId="{F1DC2689-8765-4414-B330-3F1588D67071}" srcId="{CA6C687D-BB21-4537-A904-11B539FCA94A}" destId="{C5F7D644-48BE-496F-B0CD-F3737171CF83}" srcOrd="0" destOrd="0" parTransId="{02789567-79CE-4EE8-BA95-109A60FE07F9}" sibTransId="{1788B280-66E4-4D29-8D00-80628E55DEAB}"/>
    <dgm:cxn modelId="{51051B92-5E7C-4710-8A4B-776B4BA4C95B}" srcId="{CA6C687D-BB21-4537-A904-11B539FCA94A}" destId="{B3FA7EAD-ECE5-4209-9CDD-534637B81E38}" srcOrd="2" destOrd="0" parTransId="{056CA47D-B3A2-48BD-8530-FE7DF837DF0B}" sibTransId="{AD313DB3-DFC2-4E1F-8EDD-9D0B45260B2B}"/>
    <dgm:cxn modelId="{2A4A1DCE-A23F-4213-8F2C-0F744741A9F7}" type="presParOf" srcId="{F4A102DA-E85F-4F03-8EE4-D4B57EEF8640}" destId="{ACBBF895-AA4C-4E4D-A99B-1AA4783FF3E8}" srcOrd="0" destOrd="0" presId="urn:microsoft.com/office/officeart/2005/8/layout/cycle1"/>
    <dgm:cxn modelId="{0028A3DD-97E3-4BAB-8156-EAF0EBCAAA87}" type="presParOf" srcId="{F4A102DA-E85F-4F03-8EE4-D4B57EEF8640}" destId="{637F35B0-01D0-44DC-8234-E6BF7A54267E}" srcOrd="1" destOrd="0" presId="urn:microsoft.com/office/officeart/2005/8/layout/cycle1"/>
    <dgm:cxn modelId="{797B3E9A-B034-455F-95F0-D7B2416A0A92}" type="presParOf" srcId="{F4A102DA-E85F-4F03-8EE4-D4B57EEF8640}" destId="{098D7D85-9770-4383-B7FA-6C5AEFA29BC6}" srcOrd="2" destOrd="0" presId="urn:microsoft.com/office/officeart/2005/8/layout/cycle1"/>
    <dgm:cxn modelId="{7B2E26A5-624C-47D1-87A2-8E670A0F4A81}" type="presParOf" srcId="{F4A102DA-E85F-4F03-8EE4-D4B57EEF8640}" destId="{BB4DE078-C639-4B22-8284-5FB89BDB815D}" srcOrd="3" destOrd="0" presId="urn:microsoft.com/office/officeart/2005/8/layout/cycle1"/>
    <dgm:cxn modelId="{E557857F-C842-4F81-BE92-EE778A49BD61}" type="presParOf" srcId="{F4A102DA-E85F-4F03-8EE4-D4B57EEF8640}" destId="{0325155F-DB3F-422E-AD0A-76EF67C7DB28}" srcOrd="4" destOrd="0" presId="urn:microsoft.com/office/officeart/2005/8/layout/cycle1"/>
    <dgm:cxn modelId="{9F8E9F6D-CBC7-4B89-AEF7-8048D0917B13}" type="presParOf" srcId="{F4A102DA-E85F-4F03-8EE4-D4B57EEF8640}" destId="{4C541E37-D32D-4C9C-A56B-33D14C637D20}" srcOrd="5" destOrd="0" presId="urn:microsoft.com/office/officeart/2005/8/layout/cycle1"/>
    <dgm:cxn modelId="{E6D181BB-E355-4D88-84FD-4FDBB77BA312}" type="presParOf" srcId="{F4A102DA-E85F-4F03-8EE4-D4B57EEF8640}" destId="{F519158C-5F6E-4792-BE3A-00217CDF4A93}" srcOrd="6" destOrd="0" presId="urn:microsoft.com/office/officeart/2005/8/layout/cycle1"/>
    <dgm:cxn modelId="{C5A75398-BD4C-4EEE-BA28-F45414BE80CD}" type="presParOf" srcId="{F4A102DA-E85F-4F03-8EE4-D4B57EEF8640}" destId="{6ADB51DE-751E-43C9-B84F-038BEC5AE40D}" srcOrd="7" destOrd="0" presId="urn:microsoft.com/office/officeart/2005/8/layout/cycle1"/>
    <dgm:cxn modelId="{6C006570-DE43-46A3-8A68-4D54301A9E5B}" type="presParOf" srcId="{F4A102DA-E85F-4F03-8EE4-D4B57EEF8640}" destId="{CA7EF15C-79E5-467C-91B7-430705798B6D}" srcOrd="8" destOrd="0" presId="urn:microsoft.com/office/officeart/2005/8/layout/cycle1"/>
  </dgm:cxnLst>
  <dgm:bg/>
  <dgm:whole/>
</dgm:dataModel>
</file>

<file path=ppt/diagrams/data4.xml><?xml version="1.0" encoding="utf-8"?>
<dgm:dataModel xmlns:dgm="http://schemas.openxmlformats.org/drawingml/2006/diagram" xmlns:a="http://schemas.openxmlformats.org/drawingml/2006/main">
  <dgm:ptLst>
    <dgm:pt modelId="{2360095C-4B4E-43F3-9AE8-4B2E37DE7967}" type="doc">
      <dgm:prSet loTypeId="urn:microsoft.com/office/officeart/2005/8/layout/vList6" loCatId="list" qsTypeId="urn:microsoft.com/office/officeart/2005/8/quickstyle/simple1" qsCatId="simple" csTypeId="urn:microsoft.com/office/officeart/2005/8/colors/accent1_2" csCatId="accent1" phldr="1"/>
      <dgm:spPr/>
      <dgm:t>
        <a:bodyPr/>
        <a:lstStyle/>
        <a:p>
          <a:pPr rtl="1"/>
          <a:endParaRPr lang="ar-IQ"/>
        </a:p>
      </dgm:t>
    </dgm:pt>
    <dgm:pt modelId="{5B8ADF24-3FEE-43E8-BC20-B0750B8B0E97}">
      <dgm:prSet phldrT="[Text]" phldr="1"/>
      <dgm:spPr/>
      <dgm:t>
        <a:bodyPr/>
        <a:lstStyle/>
        <a:p>
          <a:pPr rtl="1"/>
          <a:endParaRPr lang="ar-IQ" b="1"/>
        </a:p>
      </dgm:t>
    </dgm:pt>
    <dgm:pt modelId="{7589D850-ED82-4AAF-98AB-2BDC7D86521B}" type="parTrans" cxnId="{08358902-66D8-41F0-A4B6-D23562BFEDF7}">
      <dgm:prSet/>
      <dgm:spPr/>
      <dgm:t>
        <a:bodyPr/>
        <a:lstStyle/>
        <a:p>
          <a:pPr rtl="1"/>
          <a:endParaRPr lang="ar-IQ" b="1"/>
        </a:p>
      </dgm:t>
    </dgm:pt>
    <dgm:pt modelId="{A6C45165-5CEA-42C3-9925-572DF22A7EA2}" type="sibTrans" cxnId="{08358902-66D8-41F0-A4B6-D23562BFEDF7}">
      <dgm:prSet/>
      <dgm:spPr/>
      <dgm:t>
        <a:bodyPr/>
        <a:lstStyle/>
        <a:p>
          <a:pPr rtl="1"/>
          <a:endParaRPr lang="ar-IQ" b="1"/>
        </a:p>
      </dgm:t>
    </dgm:pt>
    <dgm:pt modelId="{45E98AA2-FE69-433A-A04C-0FA4083CBECF}">
      <dgm:prSet phldrT="[Text]"/>
      <dgm:spPr/>
      <dgm:t>
        <a:bodyPr/>
        <a:lstStyle/>
        <a:p>
          <a:pPr rtl="1"/>
          <a:r>
            <a:rPr lang="ar-IQ" b="1" dirty="0" smtClean="0"/>
            <a:t>اساليب تتعلق بعوامل كمية</a:t>
          </a:r>
          <a:endParaRPr lang="ar-IQ" b="1" dirty="0"/>
        </a:p>
      </dgm:t>
    </dgm:pt>
    <dgm:pt modelId="{FFCFE39E-1528-45AA-9C36-A7196C68A3CB}" type="parTrans" cxnId="{912A58FE-18D1-46A2-A9DE-16D152C151C9}">
      <dgm:prSet/>
      <dgm:spPr/>
      <dgm:t>
        <a:bodyPr/>
        <a:lstStyle/>
        <a:p>
          <a:pPr rtl="1"/>
          <a:endParaRPr lang="ar-IQ" b="1"/>
        </a:p>
      </dgm:t>
    </dgm:pt>
    <dgm:pt modelId="{C11EC4F1-7CFB-4F6D-9CE3-F5BA1EB7A9CF}" type="sibTrans" cxnId="{912A58FE-18D1-46A2-A9DE-16D152C151C9}">
      <dgm:prSet/>
      <dgm:spPr/>
      <dgm:t>
        <a:bodyPr/>
        <a:lstStyle/>
        <a:p>
          <a:pPr rtl="1"/>
          <a:endParaRPr lang="ar-IQ" b="1"/>
        </a:p>
      </dgm:t>
    </dgm:pt>
    <dgm:pt modelId="{58AE332F-7F5C-42FA-B255-34B2FA18707D}">
      <dgm:prSet phldrT="[Text]"/>
      <dgm:spPr/>
      <dgm:t>
        <a:bodyPr/>
        <a:lstStyle/>
        <a:p>
          <a:pPr rtl="1"/>
          <a:endParaRPr lang="ar-IQ" b="1" dirty="0"/>
        </a:p>
      </dgm:t>
    </dgm:pt>
    <dgm:pt modelId="{8450518B-88B7-48EB-8574-B16B16BF230E}" type="parTrans" cxnId="{7B404DA2-187B-4E25-A7AF-1ECE920E0A3B}">
      <dgm:prSet/>
      <dgm:spPr/>
      <dgm:t>
        <a:bodyPr/>
        <a:lstStyle/>
        <a:p>
          <a:pPr rtl="1"/>
          <a:endParaRPr lang="ar-IQ" b="1"/>
        </a:p>
      </dgm:t>
    </dgm:pt>
    <dgm:pt modelId="{F8C4846E-B890-4367-B1DC-2979284DF9D4}" type="sibTrans" cxnId="{7B404DA2-187B-4E25-A7AF-1ECE920E0A3B}">
      <dgm:prSet/>
      <dgm:spPr/>
      <dgm:t>
        <a:bodyPr/>
        <a:lstStyle/>
        <a:p>
          <a:pPr rtl="1"/>
          <a:endParaRPr lang="ar-IQ" b="1"/>
        </a:p>
      </dgm:t>
    </dgm:pt>
    <dgm:pt modelId="{DCDAC937-2A6C-4972-A989-C49E12572CD4}">
      <dgm:prSet phldrT="[Text]" phldr="1"/>
      <dgm:spPr/>
      <dgm:t>
        <a:bodyPr/>
        <a:lstStyle/>
        <a:p>
          <a:pPr rtl="1"/>
          <a:endParaRPr lang="ar-IQ" b="1"/>
        </a:p>
      </dgm:t>
    </dgm:pt>
    <dgm:pt modelId="{396A108E-E4C6-40B9-9D18-7675319195A9}" type="parTrans" cxnId="{29173A9D-078C-451B-B246-C706AC9B3B52}">
      <dgm:prSet/>
      <dgm:spPr/>
      <dgm:t>
        <a:bodyPr/>
        <a:lstStyle/>
        <a:p>
          <a:pPr rtl="1"/>
          <a:endParaRPr lang="ar-IQ" b="1"/>
        </a:p>
      </dgm:t>
    </dgm:pt>
    <dgm:pt modelId="{673014A4-0912-42A2-A8D5-2F1254EDE73E}" type="sibTrans" cxnId="{29173A9D-078C-451B-B246-C706AC9B3B52}">
      <dgm:prSet/>
      <dgm:spPr/>
      <dgm:t>
        <a:bodyPr/>
        <a:lstStyle/>
        <a:p>
          <a:pPr rtl="1"/>
          <a:endParaRPr lang="ar-IQ" b="1"/>
        </a:p>
      </dgm:t>
    </dgm:pt>
    <dgm:pt modelId="{DCF2590B-AAA1-4774-90CF-EF1E79C48CA2}">
      <dgm:prSet phldrT="[Text]"/>
      <dgm:spPr/>
      <dgm:t>
        <a:bodyPr/>
        <a:lstStyle/>
        <a:p>
          <a:pPr rtl="1"/>
          <a:r>
            <a:rPr lang="ar-IQ" b="1" dirty="0" smtClean="0"/>
            <a:t>اساليب تتعلق بعوامل نوعية</a:t>
          </a:r>
          <a:endParaRPr lang="ar-IQ" b="1" dirty="0"/>
        </a:p>
      </dgm:t>
    </dgm:pt>
    <dgm:pt modelId="{BBAB9184-E294-48B4-8B34-B8A6A05EF79B}" type="parTrans" cxnId="{A14B31F2-9C5D-4218-B2C6-9CECA805D4B2}">
      <dgm:prSet/>
      <dgm:spPr/>
      <dgm:t>
        <a:bodyPr/>
        <a:lstStyle/>
        <a:p>
          <a:pPr rtl="1"/>
          <a:endParaRPr lang="ar-IQ" b="1"/>
        </a:p>
      </dgm:t>
    </dgm:pt>
    <dgm:pt modelId="{1C42A467-EE10-423C-BB9E-8577A6783A60}" type="sibTrans" cxnId="{A14B31F2-9C5D-4218-B2C6-9CECA805D4B2}">
      <dgm:prSet/>
      <dgm:spPr/>
      <dgm:t>
        <a:bodyPr/>
        <a:lstStyle/>
        <a:p>
          <a:pPr rtl="1"/>
          <a:endParaRPr lang="ar-IQ" b="1"/>
        </a:p>
      </dgm:t>
    </dgm:pt>
    <dgm:pt modelId="{920C3237-22A3-4D9B-850D-73B675516842}">
      <dgm:prSet phldrT="[Text]" phldr="1"/>
      <dgm:spPr/>
      <dgm:t>
        <a:bodyPr/>
        <a:lstStyle/>
        <a:p>
          <a:pPr rtl="1"/>
          <a:endParaRPr lang="ar-IQ" b="1" dirty="0"/>
        </a:p>
      </dgm:t>
    </dgm:pt>
    <dgm:pt modelId="{2235FE74-6F09-40DD-800E-DA218A2F8450}" type="parTrans" cxnId="{7CB61936-FE37-4C6D-BD0A-B9B622937B10}">
      <dgm:prSet/>
      <dgm:spPr/>
      <dgm:t>
        <a:bodyPr/>
        <a:lstStyle/>
        <a:p>
          <a:pPr rtl="1"/>
          <a:endParaRPr lang="ar-IQ" b="1"/>
        </a:p>
      </dgm:t>
    </dgm:pt>
    <dgm:pt modelId="{5FE6407B-01CA-4C9F-B3D9-76FC7330A1AE}" type="sibTrans" cxnId="{7CB61936-FE37-4C6D-BD0A-B9B622937B10}">
      <dgm:prSet/>
      <dgm:spPr/>
      <dgm:t>
        <a:bodyPr/>
        <a:lstStyle/>
        <a:p>
          <a:pPr rtl="1"/>
          <a:endParaRPr lang="ar-IQ" b="1"/>
        </a:p>
      </dgm:t>
    </dgm:pt>
    <dgm:pt modelId="{FFD75653-FA2B-4DF9-9073-8B55DCD601BD}" type="pres">
      <dgm:prSet presAssocID="{2360095C-4B4E-43F3-9AE8-4B2E37DE7967}" presName="Name0" presStyleCnt="0">
        <dgm:presLayoutVars>
          <dgm:dir/>
          <dgm:animLvl val="lvl"/>
          <dgm:resizeHandles/>
        </dgm:presLayoutVars>
      </dgm:prSet>
      <dgm:spPr/>
      <dgm:t>
        <a:bodyPr/>
        <a:lstStyle/>
        <a:p>
          <a:pPr rtl="1"/>
          <a:endParaRPr lang="ar-IQ"/>
        </a:p>
      </dgm:t>
    </dgm:pt>
    <dgm:pt modelId="{AB907498-12D6-4527-A2A3-CECCC1E39300}" type="pres">
      <dgm:prSet presAssocID="{5B8ADF24-3FEE-43E8-BC20-B0750B8B0E97}" presName="linNode" presStyleCnt="0"/>
      <dgm:spPr/>
    </dgm:pt>
    <dgm:pt modelId="{33F23439-53D1-4510-9A7F-0F3A4877EE03}" type="pres">
      <dgm:prSet presAssocID="{5B8ADF24-3FEE-43E8-BC20-B0750B8B0E97}" presName="parentShp" presStyleLbl="node1" presStyleIdx="0" presStyleCnt="2">
        <dgm:presLayoutVars>
          <dgm:bulletEnabled val="1"/>
        </dgm:presLayoutVars>
      </dgm:prSet>
      <dgm:spPr/>
      <dgm:t>
        <a:bodyPr/>
        <a:lstStyle/>
        <a:p>
          <a:pPr rtl="1"/>
          <a:endParaRPr lang="ar-IQ"/>
        </a:p>
      </dgm:t>
    </dgm:pt>
    <dgm:pt modelId="{CD5E166B-37FC-4C25-A40E-DC22E7F6799E}" type="pres">
      <dgm:prSet presAssocID="{5B8ADF24-3FEE-43E8-BC20-B0750B8B0E97}" presName="childShp" presStyleLbl="bgAccFollowNode1" presStyleIdx="0" presStyleCnt="2">
        <dgm:presLayoutVars>
          <dgm:bulletEnabled val="1"/>
        </dgm:presLayoutVars>
      </dgm:prSet>
      <dgm:spPr/>
      <dgm:t>
        <a:bodyPr/>
        <a:lstStyle/>
        <a:p>
          <a:pPr rtl="1"/>
          <a:endParaRPr lang="ar-IQ"/>
        </a:p>
      </dgm:t>
    </dgm:pt>
    <dgm:pt modelId="{658FC465-C8B8-4587-B0B2-BCCF19AFF06F}" type="pres">
      <dgm:prSet presAssocID="{A6C45165-5CEA-42C3-9925-572DF22A7EA2}" presName="spacing" presStyleCnt="0"/>
      <dgm:spPr/>
    </dgm:pt>
    <dgm:pt modelId="{B906C831-7248-4568-9227-915798424AEA}" type="pres">
      <dgm:prSet presAssocID="{DCDAC937-2A6C-4972-A989-C49E12572CD4}" presName="linNode" presStyleCnt="0"/>
      <dgm:spPr/>
    </dgm:pt>
    <dgm:pt modelId="{E7106112-9266-4C33-95F7-8581B0F05D58}" type="pres">
      <dgm:prSet presAssocID="{DCDAC937-2A6C-4972-A989-C49E12572CD4}" presName="parentShp" presStyleLbl="node1" presStyleIdx="1" presStyleCnt="2">
        <dgm:presLayoutVars>
          <dgm:bulletEnabled val="1"/>
        </dgm:presLayoutVars>
      </dgm:prSet>
      <dgm:spPr/>
      <dgm:t>
        <a:bodyPr/>
        <a:lstStyle/>
        <a:p>
          <a:pPr rtl="1"/>
          <a:endParaRPr lang="ar-IQ"/>
        </a:p>
      </dgm:t>
    </dgm:pt>
    <dgm:pt modelId="{4BAD98E6-FD30-4592-8B30-4042D21C239F}" type="pres">
      <dgm:prSet presAssocID="{DCDAC937-2A6C-4972-A989-C49E12572CD4}" presName="childShp" presStyleLbl="bgAccFollowNode1" presStyleIdx="1" presStyleCnt="2">
        <dgm:presLayoutVars>
          <dgm:bulletEnabled val="1"/>
        </dgm:presLayoutVars>
      </dgm:prSet>
      <dgm:spPr/>
      <dgm:t>
        <a:bodyPr/>
        <a:lstStyle/>
        <a:p>
          <a:pPr rtl="1"/>
          <a:endParaRPr lang="ar-IQ"/>
        </a:p>
      </dgm:t>
    </dgm:pt>
  </dgm:ptLst>
  <dgm:cxnLst>
    <dgm:cxn modelId="{001431FA-D361-42B2-A088-C429000A5BBD}" type="presOf" srcId="{45E98AA2-FE69-433A-A04C-0FA4083CBECF}" destId="{CD5E166B-37FC-4C25-A40E-DC22E7F6799E}" srcOrd="0" destOrd="0" presId="urn:microsoft.com/office/officeart/2005/8/layout/vList6"/>
    <dgm:cxn modelId="{08358902-66D8-41F0-A4B6-D23562BFEDF7}" srcId="{2360095C-4B4E-43F3-9AE8-4B2E37DE7967}" destId="{5B8ADF24-3FEE-43E8-BC20-B0750B8B0E97}" srcOrd="0" destOrd="0" parTransId="{7589D850-ED82-4AAF-98AB-2BDC7D86521B}" sibTransId="{A6C45165-5CEA-42C3-9925-572DF22A7EA2}"/>
    <dgm:cxn modelId="{912A58FE-18D1-46A2-A9DE-16D152C151C9}" srcId="{5B8ADF24-3FEE-43E8-BC20-B0750B8B0E97}" destId="{45E98AA2-FE69-433A-A04C-0FA4083CBECF}" srcOrd="0" destOrd="0" parTransId="{FFCFE39E-1528-45AA-9C36-A7196C68A3CB}" sibTransId="{C11EC4F1-7CFB-4F6D-9CE3-F5BA1EB7A9CF}"/>
    <dgm:cxn modelId="{A14B31F2-9C5D-4218-B2C6-9CECA805D4B2}" srcId="{DCDAC937-2A6C-4972-A989-C49E12572CD4}" destId="{DCF2590B-AAA1-4774-90CF-EF1E79C48CA2}" srcOrd="0" destOrd="0" parTransId="{BBAB9184-E294-48B4-8B34-B8A6A05EF79B}" sibTransId="{1C42A467-EE10-423C-BB9E-8577A6783A60}"/>
    <dgm:cxn modelId="{42B08C9A-7487-434B-8166-C01A4496A9C7}" type="presOf" srcId="{58AE332F-7F5C-42FA-B255-34B2FA18707D}" destId="{CD5E166B-37FC-4C25-A40E-DC22E7F6799E}" srcOrd="0" destOrd="1" presId="urn:microsoft.com/office/officeart/2005/8/layout/vList6"/>
    <dgm:cxn modelId="{7CB61936-FE37-4C6D-BD0A-B9B622937B10}" srcId="{DCDAC937-2A6C-4972-A989-C49E12572CD4}" destId="{920C3237-22A3-4D9B-850D-73B675516842}" srcOrd="1" destOrd="0" parTransId="{2235FE74-6F09-40DD-800E-DA218A2F8450}" sibTransId="{5FE6407B-01CA-4C9F-B3D9-76FC7330A1AE}"/>
    <dgm:cxn modelId="{1780C0EE-6DC2-4639-9B58-3ACB4AE3F6BC}" type="presOf" srcId="{2360095C-4B4E-43F3-9AE8-4B2E37DE7967}" destId="{FFD75653-FA2B-4DF9-9073-8B55DCD601BD}" srcOrd="0" destOrd="0" presId="urn:microsoft.com/office/officeart/2005/8/layout/vList6"/>
    <dgm:cxn modelId="{29173A9D-078C-451B-B246-C706AC9B3B52}" srcId="{2360095C-4B4E-43F3-9AE8-4B2E37DE7967}" destId="{DCDAC937-2A6C-4972-A989-C49E12572CD4}" srcOrd="1" destOrd="0" parTransId="{396A108E-E4C6-40B9-9D18-7675319195A9}" sibTransId="{673014A4-0912-42A2-A8D5-2F1254EDE73E}"/>
    <dgm:cxn modelId="{7B404DA2-187B-4E25-A7AF-1ECE920E0A3B}" srcId="{5B8ADF24-3FEE-43E8-BC20-B0750B8B0E97}" destId="{58AE332F-7F5C-42FA-B255-34B2FA18707D}" srcOrd="1" destOrd="0" parTransId="{8450518B-88B7-48EB-8574-B16B16BF230E}" sibTransId="{F8C4846E-B890-4367-B1DC-2979284DF9D4}"/>
    <dgm:cxn modelId="{ABC58988-1ACE-4657-ABD4-77081A084721}" type="presOf" srcId="{5B8ADF24-3FEE-43E8-BC20-B0750B8B0E97}" destId="{33F23439-53D1-4510-9A7F-0F3A4877EE03}" srcOrd="0" destOrd="0" presId="urn:microsoft.com/office/officeart/2005/8/layout/vList6"/>
    <dgm:cxn modelId="{A62FAE9A-6186-43F8-B9DC-CD68258D5972}" type="presOf" srcId="{DCDAC937-2A6C-4972-A989-C49E12572CD4}" destId="{E7106112-9266-4C33-95F7-8581B0F05D58}" srcOrd="0" destOrd="0" presId="urn:microsoft.com/office/officeart/2005/8/layout/vList6"/>
    <dgm:cxn modelId="{180B6759-B931-4F35-80E0-EA38D11F73D6}" type="presOf" srcId="{DCF2590B-AAA1-4774-90CF-EF1E79C48CA2}" destId="{4BAD98E6-FD30-4592-8B30-4042D21C239F}" srcOrd="0" destOrd="0" presId="urn:microsoft.com/office/officeart/2005/8/layout/vList6"/>
    <dgm:cxn modelId="{6358D049-3AE0-4343-AED2-25933577D306}" type="presOf" srcId="{920C3237-22A3-4D9B-850D-73B675516842}" destId="{4BAD98E6-FD30-4592-8B30-4042D21C239F}" srcOrd="0" destOrd="1" presId="urn:microsoft.com/office/officeart/2005/8/layout/vList6"/>
    <dgm:cxn modelId="{D7B74FDD-AE18-4095-B325-A66653F83782}" type="presParOf" srcId="{FFD75653-FA2B-4DF9-9073-8B55DCD601BD}" destId="{AB907498-12D6-4527-A2A3-CECCC1E39300}" srcOrd="0" destOrd="0" presId="urn:microsoft.com/office/officeart/2005/8/layout/vList6"/>
    <dgm:cxn modelId="{9BB0336E-FC2B-49D2-892F-0D1E9A664A3F}" type="presParOf" srcId="{AB907498-12D6-4527-A2A3-CECCC1E39300}" destId="{33F23439-53D1-4510-9A7F-0F3A4877EE03}" srcOrd="0" destOrd="0" presId="urn:microsoft.com/office/officeart/2005/8/layout/vList6"/>
    <dgm:cxn modelId="{E82AE959-0BE5-4A6B-8434-10ADE6D59812}" type="presParOf" srcId="{AB907498-12D6-4527-A2A3-CECCC1E39300}" destId="{CD5E166B-37FC-4C25-A40E-DC22E7F6799E}" srcOrd="1" destOrd="0" presId="urn:microsoft.com/office/officeart/2005/8/layout/vList6"/>
    <dgm:cxn modelId="{814E1446-D6BF-42BB-81D1-11DAB54ABD77}" type="presParOf" srcId="{FFD75653-FA2B-4DF9-9073-8B55DCD601BD}" destId="{658FC465-C8B8-4587-B0B2-BCCF19AFF06F}" srcOrd="1" destOrd="0" presId="urn:microsoft.com/office/officeart/2005/8/layout/vList6"/>
    <dgm:cxn modelId="{D900F92F-EDE1-4E99-8D3A-91F98ACCD80B}" type="presParOf" srcId="{FFD75653-FA2B-4DF9-9073-8B55DCD601BD}" destId="{B906C831-7248-4568-9227-915798424AEA}" srcOrd="2" destOrd="0" presId="urn:microsoft.com/office/officeart/2005/8/layout/vList6"/>
    <dgm:cxn modelId="{D445BCAC-C77F-45F9-871C-1F8515B1BAE2}" type="presParOf" srcId="{B906C831-7248-4568-9227-915798424AEA}" destId="{E7106112-9266-4C33-95F7-8581B0F05D58}" srcOrd="0" destOrd="0" presId="urn:microsoft.com/office/officeart/2005/8/layout/vList6"/>
    <dgm:cxn modelId="{8E2EADCC-603C-4443-8126-CC74345F2566}" type="presParOf" srcId="{B906C831-7248-4568-9227-915798424AEA}" destId="{4BAD98E6-FD30-4592-8B30-4042D21C239F}" srcOrd="1" destOrd="0" presId="urn:microsoft.com/office/officeart/2005/8/layout/vList6"/>
  </dgm:cxnLst>
  <dgm:bg>
    <a:solidFill>
      <a:schemeClr val="accent4">
        <a:lumMod val="60000"/>
        <a:lumOff val="40000"/>
      </a:schemeClr>
    </a:solidFill>
  </dgm:bg>
  <dgm:whole/>
</dgm:dataModel>
</file>

<file path=ppt/diagrams/data5.xml><?xml version="1.0" encoding="utf-8"?>
<dgm:dataModel xmlns:dgm="http://schemas.openxmlformats.org/drawingml/2006/diagram" xmlns:a="http://schemas.openxmlformats.org/drawingml/2006/main">
  <dgm:ptLst>
    <dgm:pt modelId="{7488F709-A6CE-4BF7-A82E-5457E5AD6E9E}" type="doc">
      <dgm:prSet loTypeId="urn:microsoft.com/office/officeart/2005/8/layout/pyramid2" loCatId="pyramid" qsTypeId="urn:microsoft.com/office/officeart/2005/8/quickstyle/simple1" qsCatId="simple" csTypeId="urn:microsoft.com/office/officeart/2005/8/colors/accent1_2" csCatId="accent1" phldr="1"/>
      <dgm:spPr/>
    </dgm:pt>
    <dgm:pt modelId="{45A769F6-E329-476E-98AF-E5A34C9EB375}">
      <dgm:prSet phldrT="[Text]" custT="1"/>
      <dgm:spPr>
        <a:solidFill>
          <a:schemeClr val="bg2">
            <a:lumMod val="75000"/>
            <a:alpha val="90000"/>
          </a:schemeClr>
        </a:solidFill>
      </dgm:spPr>
      <dgm:t>
        <a:bodyPr/>
        <a:lstStyle/>
        <a:p>
          <a:pPr rtl="1"/>
          <a:endParaRPr lang="ar-IQ" sz="2800" b="1" dirty="0" smtClean="0"/>
        </a:p>
        <a:p>
          <a:pPr rtl="1"/>
          <a:r>
            <a:rPr lang="ar-IQ" sz="2800" b="1" dirty="0" smtClean="0"/>
            <a:t>(تحليل نقطة التعادل)</a:t>
          </a:r>
        </a:p>
        <a:p>
          <a:pPr rtl="1"/>
          <a:r>
            <a:rPr lang="ar-IQ" sz="2800" b="1" dirty="0" smtClean="0"/>
            <a:t>للقرارات التي تتخذ في حالات التأكد</a:t>
          </a:r>
        </a:p>
        <a:p>
          <a:pPr rtl="1"/>
          <a:r>
            <a:rPr lang="ar-IQ" sz="2200" b="1" dirty="0" smtClean="0"/>
            <a:t> </a:t>
          </a:r>
          <a:endParaRPr lang="ar-IQ" sz="2200" b="1" dirty="0"/>
        </a:p>
      </dgm:t>
    </dgm:pt>
    <dgm:pt modelId="{0D3A58A4-8983-452B-888B-0AD64553A7B0}" type="parTrans" cxnId="{AE1FB1E6-5E45-402D-AD09-8B8D19B8C888}">
      <dgm:prSet/>
      <dgm:spPr/>
      <dgm:t>
        <a:bodyPr/>
        <a:lstStyle/>
        <a:p>
          <a:pPr rtl="1"/>
          <a:endParaRPr lang="ar-IQ"/>
        </a:p>
      </dgm:t>
    </dgm:pt>
    <dgm:pt modelId="{836C256E-A45C-4B40-84D5-6069A18E1E27}" type="sibTrans" cxnId="{AE1FB1E6-5E45-402D-AD09-8B8D19B8C888}">
      <dgm:prSet/>
      <dgm:spPr/>
      <dgm:t>
        <a:bodyPr/>
        <a:lstStyle/>
        <a:p>
          <a:pPr rtl="1"/>
          <a:endParaRPr lang="ar-IQ"/>
        </a:p>
      </dgm:t>
    </dgm:pt>
    <dgm:pt modelId="{C50D3A66-A18C-429C-8E8E-5E933BD4BCFA}">
      <dgm:prSet phldrT="[Text]"/>
      <dgm:spPr>
        <a:solidFill>
          <a:schemeClr val="bg2">
            <a:lumMod val="75000"/>
            <a:alpha val="90000"/>
          </a:schemeClr>
        </a:solidFill>
      </dgm:spPr>
      <dgm:t>
        <a:bodyPr/>
        <a:lstStyle/>
        <a:p>
          <a:pPr rtl="1"/>
          <a:r>
            <a:rPr lang="ar-IQ" b="1" dirty="0" smtClean="0"/>
            <a:t>(  شجرة القرارات)</a:t>
          </a:r>
        </a:p>
        <a:p>
          <a:pPr rtl="1"/>
          <a:r>
            <a:rPr lang="ar-IQ" b="1" dirty="0" smtClean="0"/>
            <a:t>للقرارات التي تتخذ في حالات الاتأكد</a:t>
          </a:r>
        </a:p>
      </dgm:t>
    </dgm:pt>
    <dgm:pt modelId="{C277CC9C-3217-444F-947B-8964E17DDBC5}" type="parTrans" cxnId="{14AC3BCA-EDE4-4853-89D4-1A569716CBEE}">
      <dgm:prSet/>
      <dgm:spPr/>
      <dgm:t>
        <a:bodyPr/>
        <a:lstStyle/>
        <a:p>
          <a:pPr rtl="1"/>
          <a:endParaRPr lang="ar-IQ"/>
        </a:p>
      </dgm:t>
    </dgm:pt>
    <dgm:pt modelId="{567321EF-9604-442B-B19E-3A8FAD426056}" type="sibTrans" cxnId="{14AC3BCA-EDE4-4853-89D4-1A569716CBEE}">
      <dgm:prSet/>
      <dgm:spPr/>
      <dgm:t>
        <a:bodyPr/>
        <a:lstStyle/>
        <a:p>
          <a:pPr rtl="1"/>
          <a:endParaRPr lang="ar-IQ"/>
        </a:p>
      </dgm:t>
    </dgm:pt>
    <dgm:pt modelId="{968A6338-FA1E-4DA9-89DC-BEE3EC5D35D9}" type="pres">
      <dgm:prSet presAssocID="{7488F709-A6CE-4BF7-A82E-5457E5AD6E9E}" presName="compositeShape" presStyleCnt="0">
        <dgm:presLayoutVars>
          <dgm:dir/>
          <dgm:resizeHandles/>
        </dgm:presLayoutVars>
      </dgm:prSet>
      <dgm:spPr/>
    </dgm:pt>
    <dgm:pt modelId="{3EB74556-D443-40EF-B590-68FC59AA552E}" type="pres">
      <dgm:prSet presAssocID="{7488F709-A6CE-4BF7-A82E-5457E5AD6E9E}" presName="pyramid" presStyleLbl="node1" presStyleIdx="0" presStyleCnt="1"/>
      <dgm:spPr>
        <a:solidFill>
          <a:schemeClr val="accent2"/>
        </a:solidFill>
      </dgm:spPr>
    </dgm:pt>
    <dgm:pt modelId="{F0E01C09-1ED5-4034-A157-4452A14CE9D3}" type="pres">
      <dgm:prSet presAssocID="{7488F709-A6CE-4BF7-A82E-5457E5AD6E9E}" presName="theList" presStyleCnt="0"/>
      <dgm:spPr/>
    </dgm:pt>
    <dgm:pt modelId="{476161DC-7C61-49C1-AD5C-3B7697776F1B}" type="pres">
      <dgm:prSet presAssocID="{45A769F6-E329-476E-98AF-E5A34C9EB375}" presName="aNode" presStyleLbl="fgAcc1" presStyleIdx="0" presStyleCnt="2">
        <dgm:presLayoutVars>
          <dgm:bulletEnabled val="1"/>
        </dgm:presLayoutVars>
      </dgm:prSet>
      <dgm:spPr/>
      <dgm:t>
        <a:bodyPr/>
        <a:lstStyle/>
        <a:p>
          <a:pPr rtl="1"/>
          <a:endParaRPr lang="ar-IQ"/>
        </a:p>
      </dgm:t>
    </dgm:pt>
    <dgm:pt modelId="{08F9EE73-7072-45B5-B124-066131266500}" type="pres">
      <dgm:prSet presAssocID="{45A769F6-E329-476E-98AF-E5A34C9EB375}" presName="aSpace" presStyleCnt="0"/>
      <dgm:spPr/>
    </dgm:pt>
    <dgm:pt modelId="{41ABD0AC-6541-4C03-852A-3AA1684E73A7}" type="pres">
      <dgm:prSet presAssocID="{C50D3A66-A18C-429C-8E8E-5E933BD4BCFA}" presName="aNode" presStyleLbl="fgAcc1" presStyleIdx="1" presStyleCnt="2">
        <dgm:presLayoutVars>
          <dgm:bulletEnabled val="1"/>
        </dgm:presLayoutVars>
      </dgm:prSet>
      <dgm:spPr/>
      <dgm:t>
        <a:bodyPr/>
        <a:lstStyle/>
        <a:p>
          <a:pPr rtl="1"/>
          <a:endParaRPr lang="ar-IQ"/>
        </a:p>
      </dgm:t>
    </dgm:pt>
    <dgm:pt modelId="{CE91BA83-13E3-4119-BE0F-07A35EB31F22}" type="pres">
      <dgm:prSet presAssocID="{C50D3A66-A18C-429C-8E8E-5E933BD4BCFA}" presName="aSpace" presStyleCnt="0"/>
      <dgm:spPr/>
    </dgm:pt>
  </dgm:ptLst>
  <dgm:cxnLst>
    <dgm:cxn modelId="{14AC3BCA-EDE4-4853-89D4-1A569716CBEE}" srcId="{7488F709-A6CE-4BF7-A82E-5457E5AD6E9E}" destId="{C50D3A66-A18C-429C-8E8E-5E933BD4BCFA}" srcOrd="1" destOrd="0" parTransId="{C277CC9C-3217-444F-947B-8964E17DDBC5}" sibTransId="{567321EF-9604-442B-B19E-3A8FAD426056}"/>
    <dgm:cxn modelId="{AE1FB1E6-5E45-402D-AD09-8B8D19B8C888}" srcId="{7488F709-A6CE-4BF7-A82E-5457E5AD6E9E}" destId="{45A769F6-E329-476E-98AF-E5A34C9EB375}" srcOrd="0" destOrd="0" parTransId="{0D3A58A4-8983-452B-888B-0AD64553A7B0}" sibTransId="{836C256E-A45C-4B40-84D5-6069A18E1E27}"/>
    <dgm:cxn modelId="{BEAD9637-3CB8-4F7D-A693-206C9E93D94D}" type="presOf" srcId="{45A769F6-E329-476E-98AF-E5A34C9EB375}" destId="{476161DC-7C61-49C1-AD5C-3B7697776F1B}" srcOrd="0" destOrd="0" presId="urn:microsoft.com/office/officeart/2005/8/layout/pyramid2"/>
    <dgm:cxn modelId="{CB08ED4E-CC89-41C5-A209-48035B250469}" type="presOf" srcId="{C50D3A66-A18C-429C-8E8E-5E933BD4BCFA}" destId="{41ABD0AC-6541-4C03-852A-3AA1684E73A7}" srcOrd="0" destOrd="0" presId="urn:microsoft.com/office/officeart/2005/8/layout/pyramid2"/>
    <dgm:cxn modelId="{1B410082-4377-4974-8358-200379D925AE}" type="presOf" srcId="{7488F709-A6CE-4BF7-A82E-5457E5AD6E9E}" destId="{968A6338-FA1E-4DA9-89DC-BEE3EC5D35D9}" srcOrd="0" destOrd="0" presId="urn:microsoft.com/office/officeart/2005/8/layout/pyramid2"/>
    <dgm:cxn modelId="{BEADA04B-827A-44F5-B71F-009522C1C010}" type="presParOf" srcId="{968A6338-FA1E-4DA9-89DC-BEE3EC5D35D9}" destId="{3EB74556-D443-40EF-B590-68FC59AA552E}" srcOrd="0" destOrd="0" presId="urn:microsoft.com/office/officeart/2005/8/layout/pyramid2"/>
    <dgm:cxn modelId="{B326DC65-9C44-42FD-B0C6-6B468D43F396}" type="presParOf" srcId="{968A6338-FA1E-4DA9-89DC-BEE3EC5D35D9}" destId="{F0E01C09-1ED5-4034-A157-4452A14CE9D3}" srcOrd="1" destOrd="0" presId="urn:microsoft.com/office/officeart/2005/8/layout/pyramid2"/>
    <dgm:cxn modelId="{F0B22929-9EE7-4A0B-B8D3-F2B1CFC23193}" type="presParOf" srcId="{F0E01C09-1ED5-4034-A157-4452A14CE9D3}" destId="{476161DC-7C61-49C1-AD5C-3B7697776F1B}" srcOrd="0" destOrd="0" presId="urn:microsoft.com/office/officeart/2005/8/layout/pyramid2"/>
    <dgm:cxn modelId="{B6B5B538-E584-4EA9-A123-3DD069416E7B}" type="presParOf" srcId="{F0E01C09-1ED5-4034-A157-4452A14CE9D3}" destId="{08F9EE73-7072-45B5-B124-066131266500}" srcOrd="1" destOrd="0" presId="urn:microsoft.com/office/officeart/2005/8/layout/pyramid2"/>
    <dgm:cxn modelId="{E838232C-C8F3-449D-BAB2-46528B0CF43F}" type="presParOf" srcId="{F0E01C09-1ED5-4034-A157-4452A14CE9D3}" destId="{41ABD0AC-6541-4C03-852A-3AA1684E73A7}" srcOrd="2" destOrd="0" presId="urn:microsoft.com/office/officeart/2005/8/layout/pyramid2"/>
    <dgm:cxn modelId="{1E6AC33A-2B1F-4589-86C2-F58CC3F0DC53}" type="presParOf" srcId="{F0E01C09-1ED5-4034-A157-4452A14CE9D3}" destId="{CE91BA83-13E3-4119-BE0F-07A35EB31F22}" srcOrd="3" destOrd="0" presId="urn:microsoft.com/office/officeart/2005/8/layout/pyramid2"/>
  </dgm:cxnLst>
  <dgm:bg/>
  <dgm:whole/>
</dgm:dataModel>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A8FBD8D0-6486-4849-9B62-28888919D848}" type="datetimeFigureOut">
              <a:rPr lang="ar-IQ" smtClean="0"/>
              <a:pPr/>
              <a:t>18/07/1435</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D58C080-0EE8-4CE4-988D-19AFEF928E81}" type="slidenum">
              <a:rPr lang="ar-IQ" smtClean="0"/>
              <a:pPr/>
              <a:t>‹#›</a:t>
            </a:fld>
            <a:endParaRPr lang="ar-IQ"/>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DD58C080-0EE8-4CE4-988D-19AFEF928E81}" type="slidenum">
              <a:rPr lang="ar-IQ" smtClean="0"/>
              <a:pPr/>
              <a:t>11</a:t>
            </a:fld>
            <a:endParaRPr lang="ar-IQ"/>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DD58C080-0EE8-4CE4-988D-19AFEF928E81}" type="slidenum">
              <a:rPr lang="ar-IQ" smtClean="0"/>
              <a:pPr/>
              <a:t>20</a:t>
            </a:fld>
            <a:endParaRPr lang="ar-IQ"/>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DD58C080-0EE8-4CE4-988D-19AFEF928E81}" type="slidenum">
              <a:rPr lang="ar-IQ" smtClean="0"/>
              <a:pPr/>
              <a:t>87</a:t>
            </a:fld>
            <a:endParaRPr lang="ar-IQ"/>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ar-IQ"/>
          </a:p>
        </p:txBody>
      </p:sp>
      <p:sp>
        <p:nvSpPr>
          <p:cNvPr id="3" name="SmartArt Placeholder 2"/>
          <p:cNvSpPr>
            <a:spLocks noGrp="1"/>
          </p:cNvSpPr>
          <p:nvPr>
            <p:ph type="dgm" idx="1"/>
          </p:nvPr>
        </p:nvSpPr>
        <p:spPr>
          <a:xfrm>
            <a:off x="457200" y="1600200"/>
            <a:ext cx="8229600" cy="4530725"/>
          </a:xfrm>
        </p:spPr>
        <p:txBody>
          <a:bodyPr/>
          <a:lstStyle/>
          <a:p>
            <a:endParaRPr lang="ar-IQ"/>
          </a:p>
        </p:txBody>
      </p:sp>
      <p:sp>
        <p:nvSpPr>
          <p:cNvPr id="4" name="Date Placeholder 3"/>
          <p:cNvSpPr>
            <a:spLocks noGrp="1"/>
          </p:cNvSpPr>
          <p:nvPr>
            <p:ph type="dt" sz="half" idx="10"/>
          </p:nvPr>
        </p:nvSpPr>
        <p:spPr>
          <a:xfrm>
            <a:off x="457200" y="6278563"/>
            <a:ext cx="2133600" cy="457200"/>
          </a:xfrm>
        </p:spPr>
        <p:txBody>
          <a:bodyPr/>
          <a:lstStyle>
            <a:lvl1pPr>
              <a:defRPr/>
            </a:lvl1pPr>
          </a:lstStyle>
          <a:p>
            <a:endParaRPr lang="en-US"/>
          </a:p>
        </p:txBody>
      </p:sp>
      <p:sp>
        <p:nvSpPr>
          <p:cNvPr id="5" name="Footer Placeholder 4"/>
          <p:cNvSpPr>
            <a:spLocks noGrp="1"/>
          </p:cNvSpPr>
          <p:nvPr>
            <p:ph type="ftr" sz="quarter" idx="11"/>
          </p:nvPr>
        </p:nvSpPr>
        <p:spPr>
          <a:xfrm>
            <a:off x="3124200" y="6278563"/>
            <a:ext cx="2895600" cy="45720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78563"/>
            <a:ext cx="2133600" cy="457200"/>
          </a:xfrm>
        </p:spPr>
        <p:txBody>
          <a:bodyPr/>
          <a:lstStyle>
            <a:lvl1pPr>
              <a:defRPr/>
            </a:lvl1pPr>
          </a:lstStyle>
          <a:p>
            <a:fld id="{73328C49-8BA9-4427-B289-C2B35A33701A}" type="slidenum">
              <a:rPr lang="en-US"/>
              <a:pPr/>
              <a:t>‹#›</a:t>
            </a:fld>
            <a:endParaRPr lang="en-US"/>
          </a:p>
        </p:txBody>
      </p:sp>
    </p:spTree>
  </p:cSld>
  <p:clrMapOvr>
    <a:masterClrMapping/>
  </p:clrMapOvr>
  <p:transition spd="slow">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35103319-44A0-4C01-A8FE-EE49AFF0F73D}" type="datetimeFigureOut">
              <a:rPr lang="ar-IQ" smtClean="0"/>
              <a:pPr/>
              <a:t>18/07/1435</a:t>
            </a:fld>
            <a:endParaRPr lang="ar-IQ"/>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4B32AE8E-565F-4D48-B848-7458A06C20F2}" type="slidenum">
              <a:rPr lang="ar-IQ" smtClean="0"/>
              <a:pPr/>
              <a:t>‹#›</a:t>
            </a:fld>
            <a:endParaRPr lang="ar-IQ"/>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ar-IQ"/>
          </a:p>
        </p:txBody>
      </p:sp>
    </p:spTree>
  </p:cSld>
  <p:clrMapOvr>
    <a:masterClrMapping/>
  </p:clrMapOvr>
  <p:transition spd="slow">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35103319-44A0-4C01-A8FE-EE49AFF0F73D}" type="datetimeFigureOut">
              <a:rPr lang="ar-IQ" smtClean="0"/>
              <a:pPr/>
              <a:t>18/07/1435</a:t>
            </a:fld>
            <a:endParaRPr lang="ar-IQ"/>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4B32AE8E-565F-4D48-B848-7458A06C20F2}" type="slidenum">
              <a:rPr lang="ar-IQ" smtClean="0"/>
              <a:pPr/>
              <a:t>‹#›</a:t>
            </a:fld>
            <a:endParaRPr lang="ar-IQ"/>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ar-IQ"/>
          </a:p>
        </p:txBody>
      </p:sp>
    </p:spTree>
  </p:cSld>
  <p:clrMapOvr>
    <a:overrideClrMapping bg1="dk1" tx1="lt1" bg2="dk2" tx2="lt2" accent1="accent1" accent2="accent2" accent3="accent3" accent4="accent4" accent5="accent5" accent6="accent6" hlink="hlink" folHlink="folHlink"/>
  </p:clrMapOvr>
  <p:transition spd="slow">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a:xfrm>
            <a:off x="8641080" y="6514568"/>
            <a:ext cx="464288" cy="274320"/>
          </a:xfrm>
        </p:spPr>
        <p:txBody>
          <a:bodyPr/>
          <a:lstStyle>
            <a:extLst/>
          </a:lstStyle>
          <a:p>
            <a:fld id="{4B32AE8E-565F-4D48-B848-7458A06C20F2}" type="slidenum">
              <a:rPr lang="ar-IQ" smtClean="0"/>
              <a:pPr/>
              <a:t>‹#›</a:t>
            </a:fld>
            <a:endParaRPr lang="ar-IQ"/>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5103319-44A0-4C01-A8FE-EE49AFF0F73D}" type="datetimeFigureOut">
              <a:rPr lang="ar-IQ" smtClean="0"/>
              <a:pPr/>
              <a:t>18/07/1435</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a:xfrm>
            <a:off x="8641080" y="6514568"/>
            <a:ext cx="464288" cy="274320"/>
          </a:xfrm>
        </p:spPr>
        <p:txBody>
          <a:bodyPr/>
          <a:lstStyle>
            <a:extLst/>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5103319-44A0-4C01-A8FE-EE49AFF0F73D}" type="datetimeFigureOut">
              <a:rPr lang="ar-IQ" smtClean="0"/>
              <a:pPr/>
              <a:t>18/07/1435</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4B32AE8E-565F-4D48-B848-7458A06C20F2}" type="slidenum">
              <a:rPr lang="ar-IQ" smtClean="0"/>
              <a:pPr/>
              <a:t>‹#›</a:t>
            </a:fld>
            <a:endParaRPr lang="ar-IQ"/>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pull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35103319-44A0-4C01-A8FE-EE49AFF0F73D}" type="datetimeFigureOut">
              <a:rPr lang="ar-IQ" smtClean="0"/>
              <a:pPr/>
              <a:t>18/07/1435</a:t>
            </a:fld>
            <a:endParaRPr lang="ar-IQ"/>
          </a:p>
        </p:txBody>
      </p:sp>
      <p:sp>
        <p:nvSpPr>
          <p:cNvPr id="3" name="Footer Placeholder 2"/>
          <p:cNvSpPr>
            <a:spLocks noGrp="1"/>
          </p:cNvSpPr>
          <p:nvPr>
            <p:ph type="ftr" sz="quarter" idx="11"/>
          </p:nvPr>
        </p:nvSpPr>
        <p:spPr/>
        <p:txBody>
          <a:bodyPr/>
          <a:lstStyle>
            <a:extLst/>
          </a:lstStyle>
          <a:p>
            <a:endParaRPr lang="ar-IQ"/>
          </a:p>
        </p:txBody>
      </p:sp>
      <p:sp>
        <p:nvSpPr>
          <p:cNvPr id="4" name="Slide Number Placeholder 3"/>
          <p:cNvSpPr>
            <a:spLocks noGrp="1"/>
          </p:cNvSpPr>
          <p:nvPr>
            <p:ph type="sldNum" sz="quarter" idx="12"/>
          </p:nvPr>
        </p:nvSpPr>
        <p:spPr/>
        <p:txBody>
          <a:bodyPr/>
          <a:lstStyle>
            <a:extLst/>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35103319-44A0-4C01-A8FE-EE49AFF0F73D}" type="datetimeFigureOut">
              <a:rPr lang="ar-IQ" smtClean="0"/>
              <a:pPr/>
              <a:t>18/07/1435</a:t>
            </a:fld>
            <a:endParaRPr lang="ar-IQ"/>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4B32AE8E-565F-4D48-B848-7458A06C20F2}" type="slidenum">
              <a:rPr lang="ar-IQ" smtClean="0"/>
              <a:pPr/>
              <a:t>‹#›</a:t>
            </a:fld>
            <a:endParaRPr lang="ar-IQ"/>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ar-IQ"/>
          </a:p>
        </p:txBody>
      </p:sp>
    </p:spTree>
  </p:cSld>
  <p:clrMapOvr>
    <a:overrideClrMapping bg1="dk1" tx1="lt1" bg2="dk2" tx2="lt2" accent1="accent1" accent2="accent2" accent3="accent3" accent4="accent4" accent5="accent5" accent6="accent6" hlink="hlink" folHlink="folHlink"/>
  </p:clrMapOvr>
  <p:transition spd="slow">
    <p:pull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35103319-44A0-4C01-A8FE-EE49AFF0F73D}" type="datetimeFigureOut">
              <a:rPr lang="ar-IQ" smtClean="0"/>
              <a:pPr/>
              <a:t>18/07/1435</a:t>
            </a:fld>
            <a:endParaRPr lang="ar-IQ"/>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4B32AE8E-565F-4D48-B848-7458A06C20F2}" type="slidenum">
              <a:rPr lang="ar-IQ" smtClean="0"/>
              <a:pPr/>
              <a:t>‹#›</a:t>
            </a:fld>
            <a:endParaRPr lang="ar-IQ"/>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ar-IQ"/>
          </a:p>
        </p:txBody>
      </p:sp>
    </p:spTree>
  </p:cSld>
  <p:clrMapOvr>
    <a:masterClrMapping/>
  </p:clrMapOvr>
  <p:transition spd="slow">
    <p:pull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17" name="Footer Placeholder 16"/>
          <p:cNvSpPr>
            <a:spLocks noGrp="1"/>
          </p:cNvSpPr>
          <p:nvPr>
            <p:ph type="ftr" sz="quarter" idx="11"/>
          </p:nvPr>
        </p:nvSpPr>
        <p:spPr/>
        <p:txBody>
          <a:bodyPr/>
          <a:lstStyle/>
          <a:p>
            <a:endParaRPr lang="ar-IQ"/>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B32AE8E-565F-4D48-B848-7458A06C20F2}" type="slidenum">
              <a:rPr lang="ar-IQ" smtClean="0"/>
              <a:pPr/>
              <a:t>‹#›</a:t>
            </a:fld>
            <a:endParaRPr lang="ar-IQ"/>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pull dir="d"/>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a:xfrm>
            <a:off x="800100" y="6172200"/>
            <a:ext cx="4000500" cy="457200"/>
          </a:xfrm>
        </p:spPr>
        <p:txBody>
          <a:bodyPr/>
          <a:lstStyle/>
          <a:p>
            <a:endParaRPr lang="ar-IQ"/>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B32AE8E-565F-4D48-B848-7458A06C20F2}" type="slidenum">
              <a:rPr lang="ar-IQ" smtClean="0"/>
              <a:pPr/>
              <a:t>‹#›</a:t>
            </a:fld>
            <a:endParaRPr lang="ar-IQ"/>
          </a:p>
        </p:txBody>
      </p:sp>
    </p:spTree>
  </p:cSld>
  <p:clrMapOvr>
    <a:overrideClrMapping bg1="lt1" tx1="dk1" bg2="lt2" tx2="dk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B32AE8E-565F-4D48-B848-7458A06C20F2}" type="slidenum">
              <a:rPr lang="ar-IQ" smtClean="0"/>
              <a:pPr/>
              <a:t>‹#›</a:t>
            </a:fld>
            <a:endParaRPr lang="ar-IQ"/>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pull dir="d"/>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4B32AE8E-565F-4D48-B848-7458A06C20F2}" type="slidenum">
              <a:rPr lang="ar-IQ" smtClean="0"/>
              <a:pPr/>
              <a:t>‹#›</a:t>
            </a:fld>
            <a:endParaRPr lang="ar-IQ"/>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pull dir="d"/>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B32AE8E-565F-4D48-B848-7458A06C20F2}" type="slidenum">
              <a:rPr lang="ar-IQ" smtClean="0"/>
              <a:pPr/>
              <a:t>‹#›</a:t>
            </a:fld>
            <a:endParaRPr lang="ar-IQ"/>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pull dir="d"/>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a:xfrm>
            <a:off x="914400" y="6172200"/>
            <a:ext cx="3886200" cy="457200"/>
          </a:xfrm>
        </p:spPr>
        <p:txBody>
          <a:bodyPr/>
          <a:lstStyle/>
          <a:p>
            <a:endParaRPr lang="ar-IQ"/>
          </a:p>
        </p:txBody>
      </p:sp>
      <p:sp>
        <p:nvSpPr>
          <p:cNvPr id="7" name="Slide Number Placeholder 6"/>
          <p:cNvSpPr>
            <a:spLocks noGrp="1"/>
          </p:cNvSpPr>
          <p:nvPr>
            <p:ph type="sldNum" sz="quarter" idx="12"/>
          </p:nvPr>
        </p:nvSpPr>
        <p:spPr>
          <a:xfrm>
            <a:off x="146304" y="6208776"/>
            <a:ext cx="457200" cy="457200"/>
          </a:xfrm>
        </p:spPr>
        <p:txBody>
          <a:bodyPr/>
          <a:lstStyle/>
          <a:p>
            <a:fld id="{4B32AE8E-565F-4D48-B848-7458A06C20F2}" type="slidenum">
              <a:rPr lang="ar-IQ" smtClean="0"/>
              <a:pPr/>
              <a:t>‹#›</a:t>
            </a:fld>
            <a:endParaRPr lang="ar-IQ"/>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transition spd="slow">
    <p:pull dir="d"/>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35103319-44A0-4C01-A8FE-EE49AFF0F73D}" type="datetimeFigureOut">
              <a:rPr lang="ar-IQ" smtClean="0"/>
              <a:pPr/>
              <a:t>18/07/1435</a:t>
            </a:fld>
            <a:endParaRPr lang="ar-IQ"/>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ar-IQ"/>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B32AE8E-565F-4D48-B848-7458A06C20F2}" type="slidenum">
              <a:rPr lang="ar-IQ" smtClean="0"/>
              <a:pPr/>
              <a:t>‹#›</a:t>
            </a:fld>
            <a:endParaRPr lang="ar-IQ"/>
          </a:p>
        </p:txBody>
      </p:sp>
    </p:spTree>
  </p:cSld>
  <p:clrMapOvr>
    <a:overrideClrMapping bg1="dk1" tx1="lt1" bg2="dk2" tx2="lt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B32AE8E-565F-4D48-B848-7458A06C20F2}" type="slidenum">
              <a:rPr lang="ar-IQ" smtClean="0"/>
              <a:pPr/>
              <a:t>‹#›</a:t>
            </a:fld>
            <a:endParaRPr lang="ar-IQ"/>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pull dir="d"/>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B32AE8E-565F-4D48-B848-7458A06C20F2}" type="slidenum">
              <a:rPr lang="ar-IQ" smtClean="0"/>
              <a:pPr/>
              <a:t>‹#›</a:t>
            </a:fld>
            <a:endParaRPr lang="ar-IQ"/>
          </a:p>
        </p:txBody>
      </p:sp>
      <p:sp>
        <p:nvSpPr>
          <p:cNvPr id="14" name="Footer Placeholder 13"/>
          <p:cNvSpPr>
            <a:spLocks noGrp="1"/>
          </p:cNvSpPr>
          <p:nvPr>
            <p:ph type="ftr" sz="quarter" idx="12"/>
          </p:nvPr>
        </p:nvSpPr>
        <p:spPr/>
        <p:txBody>
          <a:bodyPr/>
          <a:lstStyle/>
          <a:p>
            <a:endParaRPr lang="ar-IQ"/>
          </a:p>
        </p:txBody>
      </p:sp>
    </p:spTree>
  </p:cSld>
  <p:clrMapOvr>
    <a:overrideClrMapping bg1="lt1" tx1="dk1" bg2="lt2" tx2="dk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35103319-44A0-4C01-A8FE-EE49AFF0F73D}" type="datetimeFigureOut">
              <a:rPr lang="ar-IQ" smtClean="0"/>
              <a:pPr/>
              <a:t>18/07/1435</a:t>
            </a:fld>
            <a:endParaRPr lang="ar-IQ"/>
          </a:p>
        </p:txBody>
      </p:sp>
      <p:sp>
        <p:nvSpPr>
          <p:cNvPr id="10" name="Slide Number Placeholder 9"/>
          <p:cNvSpPr>
            <a:spLocks noGrp="1"/>
          </p:cNvSpPr>
          <p:nvPr>
            <p:ph type="sldNum" sz="quarter" idx="16"/>
          </p:nvPr>
        </p:nvSpPr>
        <p:spPr/>
        <p:txBody>
          <a:bodyPr rtlCol="0"/>
          <a:lstStyle/>
          <a:p>
            <a:fld id="{4B32AE8E-565F-4D48-B848-7458A06C20F2}" type="slidenum">
              <a:rPr lang="ar-IQ" smtClean="0"/>
              <a:pPr/>
              <a:t>‹#›</a:t>
            </a:fld>
            <a:endParaRPr lang="ar-IQ"/>
          </a:p>
        </p:txBody>
      </p:sp>
      <p:sp>
        <p:nvSpPr>
          <p:cNvPr id="12" name="Footer Placeholder 11"/>
          <p:cNvSpPr>
            <a:spLocks noGrp="1"/>
          </p:cNvSpPr>
          <p:nvPr>
            <p:ph type="ftr" sz="quarter" idx="17"/>
          </p:nvPr>
        </p:nvSpPr>
        <p:spPr/>
        <p:txBody>
          <a:bodyPr rtlCol="0"/>
          <a:lstStyle/>
          <a:p>
            <a:endParaRPr lang="ar-IQ"/>
          </a:p>
        </p:txBody>
      </p:sp>
    </p:spTree>
  </p:cSld>
  <p:clrMapOvr>
    <a:masterClrMapping/>
  </p:clrMapOvr>
  <p:transition spd="slow">
    <p:pull dir="d"/>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35103319-44A0-4C01-A8FE-EE49AFF0F73D}" type="datetimeFigureOut">
              <a:rPr lang="ar-IQ" smtClean="0"/>
              <a:pPr/>
              <a:t>18/07/1435</a:t>
            </a:fld>
            <a:endParaRPr lang="ar-IQ"/>
          </a:p>
        </p:txBody>
      </p:sp>
      <p:sp>
        <p:nvSpPr>
          <p:cNvPr id="12" name="Slide Number Placeholder 11"/>
          <p:cNvSpPr>
            <a:spLocks noGrp="1"/>
          </p:cNvSpPr>
          <p:nvPr>
            <p:ph type="sldNum" sz="quarter" idx="16"/>
          </p:nvPr>
        </p:nvSpPr>
        <p:spPr/>
        <p:txBody>
          <a:bodyPr rtlCol="0"/>
          <a:lstStyle/>
          <a:p>
            <a:fld id="{4B32AE8E-565F-4D48-B848-7458A06C20F2}" type="slidenum">
              <a:rPr lang="ar-IQ" smtClean="0"/>
              <a:pPr/>
              <a:t>‹#›</a:t>
            </a:fld>
            <a:endParaRPr lang="ar-IQ"/>
          </a:p>
        </p:txBody>
      </p:sp>
      <p:sp>
        <p:nvSpPr>
          <p:cNvPr id="14" name="Footer Placeholder 13"/>
          <p:cNvSpPr>
            <a:spLocks noGrp="1"/>
          </p:cNvSpPr>
          <p:nvPr>
            <p:ph type="ftr" sz="quarter" idx="17"/>
          </p:nvPr>
        </p:nvSpPr>
        <p:spPr/>
        <p:txBody>
          <a:bodyPr rtlCol="0"/>
          <a:lstStyle/>
          <a:p>
            <a:endParaRPr lang="ar-IQ"/>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spd="slow">
    <p:pull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4B32AE8E-565F-4D48-B848-7458A06C20F2}" type="slidenum">
              <a:rPr lang="ar-IQ" smtClean="0"/>
              <a:pPr/>
              <a:t>‹#›</a:t>
            </a:fld>
            <a:endParaRPr lang="ar-IQ"/>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pull dir="d"/>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35103319-44A0-4C01-A8FE-EE49AFF0F73D}" type="datetimeFigureOut">
              <a:rPr lang="ar-IQ" smtClean="0"/>
              <a:pPr/>
              <a:t>18/07/1435</a:t>
            </a:fld>
            <a:endParaRPr lang="ar-IQ"/>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4B32AE8E-565F-4D48-B848-7458A06C20F2}" type="slidenum">
              <a:rPr lang="ar-IQ" smtClean="0"/>
              <a:pPr/>
              <a:t>‹#›</a:t>
            </a:fld>
            <a:endParaRPr lang="ar-IQ"/>
          </a:p>
        </p:txBody>
      </p:sp>
      <p:sp>
        <p:nvSpPr>
          <p:cNvPr id="14" name="Footer Placeholder 13"/>
          <p:cNvSpPr>
            <a:spLocks noGrp="1"/>
          </p:cNvSpPr>
          <p:nvPr>
            <p:ph type="ftr" sz="quarter" idx="12"/>
          </p:nvPr>
        </p:nvSpPr>
        <p:spPr>
          <a:xfrm>
            <a:off x="1600200" y="6248206"/>
            <a:ext cx="4572000" cy="365125"/>
          </a:xfrm>
        </p:spPr>
        <p:txBody>
          <a:bodyPr rtlCol="0"/>
          <a:lstStyle/>
          <a:p>
            <a:endParaRPr lang="ar-IQ"/>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a:xfrm>
            <a:off x="457201" y="6248207"/>
            <a:ext cx="5573483" cy="365125"/>
          </a:xfrm>
        </p:spPr>
        <p:txBody>
          <a:bodyPr/>
          <a:lstStyle/>
          <a:p>
            <a:endParaRPr lang="ar-IQ"/>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4B32AE8E-565F-4D48-B848-7458A06C20F2}" type="slidenum">
              <a:rPr lang="ar-IQ" smtClean="0"/>
              <a:pPr/>
              <a:t>‹#›</a:t>
            </a:fld>
            <a:endParaRPr lang="ar-IQ"/>
          </a:p>
        </p:txBody>
      </p:sp>
    </p:spTree>
  </p:cSld>
  <p:clrMapOvr>
    <a:overrideClrMapping bg1="lt1" tx1="dk1" bg2="lt2" tx2="dk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35103319-44A0-4C01-A8FE-EE49AFF0F73D}" type="datetimeFigureOut">
              <a:rPr lang="ar-IQ" smtClean="0"/>
              <a:pPr/>
              <a:t>18/07/1435</a:t>
            </a:fld>
            <a:endParaRPr lang="ar-IQ"/>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ar-IQ"/>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B32AE8E-565F-4D48-B848-7458A06C20F2}" type="slidenum">
              <a:rPr lang="ar-IQ" smtClean="0"/>
              <a:pPr/>
              <a:t>‹#›</a:t>
            </a:fld>
            <a:endParaRPr lang="ar-IQ"/>
          </a:p>
        </p:txBody>
      </p:sp>
    </p:spTree>
  </p:cSld>
  <p:clrMapOvr>
    <a:overrideClrMapping bg1="dk1" tx1="lt1" bg2="dk2" tx2="lt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B32AE8E-565F-4D48-B848-7458A06C20F2}" type="slidenum">
              <a:rPr lang="ar-IQ" smtClean="0"/>
              <a:pPr/>
              <a:t>‹#›</a:t>
            </a:fld>
            <a:endParaRPr lang="ar-IQ"/>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pull dir="d"/>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B32AE8E-565F-4D48-B848-7458A06C20F2}" type="slidenum">
              <a:rPr lang="ar-IQ" smtClean="0"/>
              <a:pPr/>
              <a:t>‹#›</a:t>
            </a:fld>
            <a:endParaRPr lang="ar-IQ"/>
          </a:p>
        </p:txBody>
      </p:sp>
      <p:sp>
        <p:nvSpPr>
          <p:cNvPr id="14" name="Footer Placeholder 13"/>
          <p:cNvSpPr>
            <a:spLocks noGrp="1"/>
          </p:cNvSpPr>
          <p:nvPr>
            <p:ph type="ftr" sz="quarter" idx="12"/>
          </p:nvPr>
        </p:nvSpPr>
        <p:spPr/>
        <p:txBody>
          <a:bodyPr/>
          <a:lstStyle/>
          <a:p>
            <a:endParaRPr lang="ar-IQ"/>
          </a:p>
        </p:txBody>
      </p:sp>
    </p:spTree>
  </p:cSld>
  <p:clrMapOvr>
    <a:overrideClrMapping bg1="lt1" tx1="dk1" bg2="lt2" tx2="dk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35103319-44A0-4C01-A8FE-EE49AFF0F73D}" type="datetimeFigureOut">
              <a:rPr lang="ar-IQ" smtClean="0"/>
              <a:pPr/>
              <a:t>18/07/1435</a:t>
            </a:fld>
            <a:endParaRPr lang="ar-IQ"/>
          </a:p>
        </p:txBody>
      </p:sp>
      <p:sp>
        <p:nvSpPr>
          <p:cNvPr id="10" name="Slide Number Placeholder 9"/>
          <p:cNvSpPr>
            <a:spLocks noGrp="1"/>
          </p:cNvSpPr>
          <p:nvPr>
            <p:ph type="sldNum" sz="quarter" idx="16"/>
          </p:nvPr>
        </p:nvSpPr>
        <p:spPr/>
        <p:txBody>
          <a:bodyPr rtlCol="0"/>
          <a:lstStyle/>
          <a:p>
            <a:fld id="{4B32AE8E-565F-4D48-B848-7458A06C20F2}" type="slidenum">
              <a:rPr lang="ar-IQ" smtClean="0"/>
              <a:pPr/>
              <a:t>‹#›</a:t>
            </a:fld>
            <a:endParaRPr lang="ar-IQ"/>
          </a:p>
        </p:txBody>
      </p:sp>
      <p:sp>
        <p:nvSpPr>
          <p:cNvPr id="12" name="Footer Placeholder 11"/>
          <p:cNvSpPr>
            <a:spLocks noGrp="1"/>
          </p:cNvSpPr>
          <p:nvPr>
            <p:ph type="ftr" sz="quarter" idx="17"/>
          </p:nvPr>
        </p:nvSpPr>
        <p:spPr/>
        <p:txBody>
          <a:bodyPr rtlCol="0"/>
          <a:lstStyle/>
          <a:p>
            <a:endParaRPr lang="ar-IQ"/>
          </a:p>
        </p:txBody>
      </p:sp>
    </p:spTree>
  </p:cSld>
  <p:clrMapOvr>
    <a:masterClrMapping/>
  </p:clrMapOvr>
  <p:transition spd="slow">
    <p:pull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35103319-44A0-4C01-A8FE-EE49AFF0F73D}" type="datetimeFigureOut">
              <a:rPr lang="ar-IQ" smtClean="0"/>
              <a:pPr/>
              <a:t>18/07/1435</a:t>
            </a:fld>
            <a:endParaRPr lang="ar-IQ"/>
          </a:p>
        </p:txBody>
      </p:sp>
      <p:sp>
        <p:nvSpPr>
          <p:cNvPr id="12" name="Slide Number Placeholder 11"/>
          <p:cNvSpPr>
            <a:spLocks noGrp="1"/>
          </p:cNvSpPr>
          <p:nvPr>
            <p:ph type="sldNum" sz="quarter" idx="16"/>
          </p:nvPr>
        </p:nvSpPr>
        <p:spPr/>
        <p:txBody>
          <a:bodyPr rtlCol="0"/>
          <a:lstStyle/>
          <a:p>
            <a:fld id="{4B32AE8E-565F-4D48-B848-7458A06C20F2}" type="slidenum">
              <a:rPr lang="ar-IQ" smtClean="0"/>
              <a:pPr/>
              <a:t>‹#›</a:t>
            </a:fld>
            <a:endParaRPr lang="ar-IQ"/>
          </a:p>
        </p:txBody>
      </p:sp>
      <p:sp>
        <p:nvSpPr>
          <p:cNvPr id="14" name="Footer Placeholder 13"/>
          <p:cNvSpPr>
            <a:spLocks noGrp="1"/>
          </p:cNvSpPr>
          <p:nvPr>
            <p:ph type="ftr" sz="quarter" idx="17"/>
          </p:nvPr>
        </p:nvSpPr>
        <p:spPr/>
        <p:txBody>
          <a:bodyPr rtlCol="0"/>
          <a:lstStyle/>
          <a:p>
            <a:endParaRPr lang="ar-IQ"/>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spd="slow">
    <p:pull dir="d"/>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4B32AE8E-565F-4D48-B848-7458A06C20F2}" type="slidenum">
              <a:rPr lang="ar-IQ" smtClean="0"/>
              <a:pPr/>
              <a:t>‹#›</a:t>
            </a:fld>
            <a:endParaRPr lang="ar-IQ"/>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pull dir="d"/>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35103319-44A0-4C01-A8FE-EE49AFF0F73D}" type="datetimeFigureOut">
              <a:rPr lang="ar-IQ" smtClean="0"/>
              <a:pPr/>
              <a:t>18/07/1435</a:t>
            </a:fld>
            <a:endParaRPr lang="ar-IQ"/>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4B32AE8E-565F-4D48-B848-7458A06C20F2}" type="slidenum">
              <a:rPr lang="ar-IQ" smtClean="0"/>
              <a:pPr/>
              <a:t>‹#›</a:t>
            </a:fld>
            <a:endParaRPr lang="ar-IQ"/>
          </a:p>
        </p:txBody>
      </p:sp>
      <p:sp>
        <p:nvSpPr>
          <p:cNvPr id="14" name="Footer Placeholder 13"/>
          <p:cNvSpPr>
            <a:spLocks noGrp="1"/>
          </p:cNvSpPr>
          <p:nvPr>
            <p:ph type="ftr" sz="quarter" idx="12"/>
          </p:nvPr>
        </p:nvSpPr>
        <p:spPr>
          <a:xfrm>
            <a:off x="1600200" y="6248206"/>
            <a:ext cx="4572000" cy="365125"/>
          </a:xfrm>
        </p:spPr>
        <p:txBody>
          <a:bodyPr rtlCol="0"/>
          <a:lstStyle/>
          <a:p>
            <a:endParaRPr lang="ar-IQ"/>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35103319-44A0-4C01-A8FE-EE49AFF0F73D}" type="datetimeFigureOut">
              <a:rPr lang="ar-IQ" smtClean="0"/>
              <a:pPr/>
              <a:t>18/07/1435</a:t>
            </a:fld>
            <a:endParaRPr lang="ar-IQ"/>
          </a:p>
        </p:txBody>
      </p:sp>
      <p:sp>
        <p:nvSpPr>
          <p:cNvPr id="5" name="Footer Placeholder 4"/>
          <p:cNvSpPr>
            <a:spLocks noGrp="1"/>
          </p:cNvSpPr>
          <p:nvPr>
            <p:ph type="ftr" sz="quarter" idx="11"/>
          </p:nvPr>
        </p:nvSpPr>
        <p:spPr>
          <a:xfrm>
            <a:off x="457201" y="6248207"/>
            <a:ext cx="5573483" cy="365125"/>
          </a:xfrm>
        </p:spPr>
        <p:txBody>
          <a:bodyPr/>
          <a:lstStyle/>
          <a:p>
            <a:endParaRPr lang="ar-IQ"/>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4B32AE8E-565F-4D48-B848-7458A06C20F2}" type="slidenum">
              <a:rPr lang="ar-IQ" smtClean="0"/>
              <a:pPr/>
              <a:t>‹#›</a:t>
            </a:fld>
            <a:endParaRPr lang="ar-IQ"/>
          </a:p>
        </p:txBody>
      </p:sp>
    </p:spTree>
  </p:cSld>
  <p:clrMapOvr>
    <a:overrideClrMapping bg1="lt1" tx1="dk1" bg2="lt2" tx2="dk2" accent1="accent1" accent2="accent2" accent3="accent3" accent4="accent4" accent5="accent5" accent6="accent6" hlink="hlink" folHlink="folHlink"/>
  </p:clrMapOvr>
  <p:transition spd="slow">
    <p:pull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103319-44A0-4C01-A8FE-EE49AFF0F73D}" type="datetimeFigureOut">
              <a:rPr lang="ar-IQ" smtClean="0"/>
              <a:pPr/>
              <a:t>18/07/1435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B32AE8E-565F-4D48-B848-7458A06C20F2}" type="slidenum">
              <a:rPr lang="ar-IQ" smtClean="0"/>
              <a:pPr/>
              <a:t>‹#›</a:t>
            </a:fld>
            <a:endParaRPr lang="ar-IQ"/>
          </a:p>
        </p:txBody>
      </p:sp>
    </p:spTree>
  </p:cSld>
  <p:clrMapOvr>
    <a:masterClrMapping/>
  </p:clrMapOvr>
  <p:transition spd="slow">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5103319-44A0-4C01-A8FE-EE49AFF0F73D}" type="datetimeFigureOut">
              <a:rPr lang="ar-IQ" smtClean="0"/>
              <a:pPr/>
              <a:t>18/07/1435</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B32AE8E-565F-4D48-B848-7458A06C20F2}"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ransition spd="slow">
    <p:pull dir="d"/>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ar-IQ"/>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35103319-44A0-4C01-A8FE-EE49AFF0F73D}" type="datetimeFigureOut">
              <a:rPr lang="ar-IQ" smtClean="0"/>
              <a:pPr/>
              <a:t>18/07/1435</a:t>
            </a:fld>
            <a:endParaRPr lang="ar-IQ"/>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4B32AE8E-565F-4D48-B848-7458A06C20F2}" type="slidenum">
              <a:rPr lang="ar-IQ" smtClean="0"/>
              <a:pPr/>
              <a:t>‹#›</a:t>
            </a:fld>
            <a:endParaRPr lang="ar-IQ"/>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ll dir="d"/>
  </p:transition>
  <p:txStyles>
    <p:titleStyle>
      <a:lvl1pPr marL="54864" algn="r" rtl="1"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r" rtl="1"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r" rtl="1"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r" rtl="1"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r" rtl="1"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r" rtl="1"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r" rtl="1"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5103319-44A0-4C01-A8FE-EE49AFF0F73D}" type="datetimeFigureOut">
              <a:rPr lang="ar-IQ" smtClean="0"/>
              <a:pPr/>
              <a:t>18/07/1435</a:t>
            </a:fld>
            <a:endParaRPr lang="ar-IQ"/>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ar-IQ"/>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B32AE8E-565F-4D48-B848-7458A06C20F2}"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spd="slow">
    <p:pull dir="d"/>
  </p:transition>
  <p:timing>
    <p:tnLst>
      <p:par>
        <p:cTn id="1" dur="indefinite" restart="never" nodeType="tmRoot"/>
      </p:par>
    </p:tnLst>
  </p:timing>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35103319-44A0-4C01-A8FE-EE49AFF0F73D}" type="datetimeFigureOut">
              <a:rPr lang="ar-IQ" smtClean="0"/>
              <a:pPr/>
              <a:t>18/07/1435</a:t>
            </a:fld>
            <a:endParaRPr lang="ar-IQ"/>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ar-IQ"/>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B32AE8E-565F-4D48-B848-7458A06C20F2}"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spd="slow">
    <p:pull dir="d"/>
  </p:transition>
  <p:timing>
    <p:tnLst>
      <p:par>
        <p:cTn id="1" dur="indefinite" restart="never" nodeType="tmRoot"/>
      </p:par>
    </p:tnLst>
  </p:timing>
  <p:txStyles>
    <p:titleStyle>
      <a:lvl1pPr algn="l" rtl="1" eaLnBrk="1" latinLnBrk="0" hangingPunct="1">
        <a:spcBef>
          <a:spcPct val="0"/>
        </a:spcBef>
        <a:buNone/>
        <a:defRPr kumimoji="0" sz="4400" kern="1200">
          <a:solidFill>
            <a:schemeClr val="tx2"/>
          </a:solidFill>
          <a:latin typeface="+mj-lt"/>
          <a:ea typeface="+mj-ea"/>
          <a:cs typeface="+mj-cs"/>
        </a:defRPr>
      </a:lvl1pPr>
    </p:titleStyle>
    <p:bodyStyle>
      <a:lvl1pPr marL="320040" indent="-320040" algn="r" rtl="1"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r" rtl="1"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r" rtl="1"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r" rtl="1"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r" rtl="1"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r" rtl="1"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r" rtl="1"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r" rtl="1"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r" rtl="1"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35103319-44A0-4C01-A8FE-EE49AFF0F73D}" type="datetimeFigureOut">
              <a:rPr lang="ar-IQ" smtClean="0"/>
              <a:pPr/>
              <a:t>18/07/1435</a:t>
            </a:fld>
            <a:endParaRPr lang="ar-IQ"/>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ar-IQ"/>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B32AE8E-565F-4D48-B848-7458A06C20F2}"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spd="slow">
    <p:pull dir="d"/>
  </p:transition>
  <p:timing>
    <p:tnLst>
      <p:par>
        <p:cTn id="1" dur="indefinite" restart="never" nodeType="tmRoot"/>
      </p:par>
    </p:tnLst>
  </p:timing>
  <p:txStyles>
    <p:titleStyle>
      <a:lvl1pPr algn="l" rtl="1" eaLnBrk="1" latinLnBrk="0" hangingPunct="1">
        <a:spcBef>
          <a:spcPct val="0"/>
        </a:spcBef>
        <a:buNone/>
        <a:defRPr kumimoji="0" sz="4400" kern="1200">
          <a:solidFill>
            <a:schemeClr val="tx2"/>
          </a:solidFill>
          <a:latin typeface="+mj-lt"/>
          <a:ea typeface="+mj-ea"/>
          <a:cs typeface="+mj-cs"/>
        </a:defRPr>
      </a:lvl1pPr>
    </p:titleStyle>
    <p:bodyStyle>
      <a:lvl1pPr marL="320040" indent="-320040" algn="r" rtl="1"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r" rtl="1"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r" rtl="1"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r" rtl="1"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r" rtl="1"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r" rtl="1"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r" rtl="1"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r" rtl="1"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r" rtl="1"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57167"/>
            <a:ext cx="7743852" cy="5786478"/>
          </a:xfrm>
          <a:blipFill>
            <a:blip r:embed="rId2"/>
            <a:tile tx="0" ty="0" sx="100000" sy="100000" flip="none" algn="tl"/>
          </a:blipFill>
        </p:spPr>
        <p:txBody>
          <a:bodyPr/>
          <a:lstStyle/>
          <a:p>
            <a:endParaRPr lang="ar-IQ" dirty="0"/>
          </a:p>
        </p:txBody>
      </p:sp>
      <p:sp>
        <p:nvSpPr>
          <p:cNvPr id="3" name="Subtitle 2"/>
          <p:cNvSpPr>
            <a:spLocks noGrp="1"/>
          </p:cNvSpPr>
          <p:nvPr>
            <p:ph type="subTitle" idx="1"/>
          </p:nvPr>
        </p:nvSpPr>
        <p:spPr/>
        <p:txBody>
          <a:bodyPr/>
          <a:lstStyle/>
          <a:p>
            <a:endParaRPr lang="ar-IQ" dirty="0"/>
          </a:p>
        </p:txBody>
      </p:sp>
      <p:sp>
        <p:nvSpPr>
          <p:cNvPr id="4" name="Rounded Rectangle 3"/>
          <p:cNvSpPr/>
          <p:nvPr/>
        </p:nvSpPr>
        <p:spPr>
          <a:xfrm>
            <a:off x="1428728" y="2143116"/>
            <a:ext cx="6786610" cy="3357586"/>
          </a:xfrm>
          <a:prstGeom prst="roundRect">
            <a:avLst/>
          </a:prstGeom>
          <a:blipFill>
            <a:blip r:embed="rId3"/>
            <a:tile tx="0" ty="0" sx="100000" sy="100000" flip="none" algn="tl"/>
          </a:blipFill>
          <a:effectLst>
            <a:glow rad="228600">
              <a:schemeClr val="accent2">
                <a:satMod val="175000"/>
                <a:alpha val="40000"/>
              </a:schemeClr>
            </a:glo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800" b="1" smtClean="0"/>
              <a:t>الوحدة الثانية</a:t>
            </a:r>
          </a:p>
          <a:p>
            <a:pPr algn="ctr"/>
            <a:r>
              <a:rPr lang="ar-IQ" sz="4800" b="1" smtClean="0"/>
              <a:t>تصميم  </a:t>
            </a:r>
            <a:r>
              <a:rPr lang="ar-IQ" sz="4800" b="1" dirty="0" smtClean="0"/>
              <a:t>المنتوج</a:t>
            </a:r>
            <a:endParaRPr lang="ar-IQ" sz="4800" b="1" dirty="0"/>
          </a:p>
        </p:txBody>
      </p:sp>
    </p:spTree>
  </p:cSld>
  <p:clrMapOvr>
    <a:masterClrMapping/>
  </p:clrMapOvr>
  <p:transition spd="slow">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accent6">
              <a:lumMod val="40000"/>
              <a:lumOff val="60000"/>
            </a:schemeClr>
          </a:solidFill>
        </p:spPr>
        <p:txBody>
          <a:bodyPr/>
          <a:lstStyle/>
          <a:p>
            <a:endParaRPr lang="ar-IQ" dirty="0"/>
          </a:p>
        </p:txBody>
      </p:sp>
      <p:sp>
        <p:nvSpPr>
          <p:cNvPr id="4" name="Rectangle 3"/>
          <p:cNvSpPr/>
          <p:nvPr/>
        </p:nvSpPr>
        <p:spPr>
          <a:xfrm>
            <a:off x="1285852" y="2143116"/>
            <a:ext cx="6715172" cy="2928958"/>
          </a:xfrm>
          <a:prstGeom prst="rect">
            <a:avLst/>
          </a:prstGeom>
          <a:blipFill>
            <a:blip r:embed="rId2"/>
            <a:tile tx="0" ty="0" sx="100000" sy="100000" flip="none" algn="tl"/>
          </a:blipFill>
          <a:scene3d>
            <a:camera prst="perspectiveHeroicExtremeLef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ماهي مراحل  دورة حياة المنتوج</a:t>
            </a:r>
            <a:endParaRPr lang="ar-IQ" sz="5400" b="1" dirty="0"/>
          </a:p>
        </p:txBody>
      </p:sp>
    </p:spTree>
  </p:cSld>
  <p:clrMapOvr>
    <a:masterClrMapping/>
  </p:clrMapOvr>
  <p:transition spd="slow">
    <p:pull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ctrTitle"/>
          </p:nvPr>
        </p:nvSpPr>
        <p:spPr>
          <a:xfrm>
            <a:off x="611188" y="0"/>
            <a:ext cx="7772400" cy="765175"/>
          </a:xfrm>
        </p:spPr>
        <p:txBody>
          <a:bodyPr>
            <a:normAutofit fontScale="90000"/>
          </a:bodyPr>
          <a:lstStyle/>
          <a:p>
            <a:endParaRPr lang="en-US" dirty="0"/>
          </a:p>
        </p:txBody>
      </p:sp>
      <p:sp>
        <p:nvSpPr>
          <p:cNvPr id="111619" name="Rectangle 3"/>
          <p:cNvSpPr>
            <a:spLocks noGrp="1" noChangeArrowheads="1"/>
          </p:cNvSpPr>
          <p:nvPr>
            <p:ph type="subTitle" idx="1"/>
          </p:nvPr>
        </p:nvSpPr>
        <p:spPr>
          <a:xfrm>
            <a:off x="179388" y="692150"/>
            <a:ext cx="8785225" cy="5905500"/>
          </a:xfrm>
        </p:spPr>
        <p:txBody>
          <a:bodyPr/>
          <a:lstStyle/>
          <a:p>
            <a:r>
              <a:rPr lang="ar-IQ" dirty="0"/>
              <a:t> </a:t>
            </a:r>
            <a:endParaRPr lang="en-US" dirty="0"/>
          </a:p>
        </p:txBody>
      </p:sp>
      <p:sp>
        <p:nvSpPr>
          <p:cNvPr id="111620" name="Line 4"/>
          <p:cNvSpPr>
            <a:spLocks noChangeShapeType="1"/>
          </p:cNvSpPr>
          <p:nvPr/>
        </p:nvSpPr>
        <p:spPr bwMode="auto">
          <a:xfrm flipH="1">
            <a:off x="1403350" y="981075"/>
            <a:ext cx="73025" cy="4464050"/>
          </a:xfrm>
          <a:prstGeom prst="line">
            <a:avLst/>
          </a:prstGeom>
          <a:noFill/>
          <a:ln w="9525">
            <a:solidFill>
              <a:schemeClr val="tx1"/>
            </a:solidFill>
            <a:round/>
            <a:headEnd/>
            <a:tailEnd/>
          </a:ln>
          <a:effectLst/>
        </p:spPr>
        <p:txBody>
          <a:bodyPr/>
          <a:lstStyle/>
          <a:p>
            <a:endParaRPr lang="ar-IQ"/>
          </a:p>
        </p:txBody>
      </p:sp>
      <p:sp>
        <p:nvSpPr>
          <p:cNvPr id="111621" name="Line 5"/>
          <p:cNvSpPr>
            <a:spLocks noChangeShapeType="1"/>
          </p:cNvSpPr>
          <p:nvPr/>
        </p:nvSpPr>
        <p:spPr bwMode="auto">
          <a:xfrm>
            <a:off x="1403350" y="5445125"/>
            <a:ext cx="7561263" cy="0"/>
          </a:xfrm>
          <a:prstGeom prst="line">
            <a:avLst/>
          </a:prstGeom>
          <a:noFill/>
          <a:ln w="9525">
            <a:solidFill>
              <a:schemeClr val="tx1"/>
            </a:solidFill>
            <a:round/>
            <a:headEnd/>
            <a:tailEnd/>
          </a:ln>
          <a:effectLst/>
        </p:spPr>
        <p:txBody>
          <a:bodyPr/>
          <a:lstStyle/>
          <a:p>
            <a:endParaRPr lang="ar-IQ"/>
          </a:p>
        </p:txBody>
      </p:sp>
      <p:sp>
        <p:nvSpPr>
          <p:cNvPr id="111622" name="Freeform 6"/>
          <p:cNvSpPr>
            <a:spLocks/>
          </p:cNvSpPr>
          <p:nvPr/>
        </p:nvSpPr>
        <p:spPr bwMode="auto">
          <a:xfrm>
            <a:off x="1476375" y="549275"/>
            <a:ext cx="7275513" cy="3392488"/>
          </a:xfrm>
          <a:custGeom>
            <a:avLst/>
            <a:gdLst/>
            <a:ahLst/>
            <a:cxnLst>
              <a:cxn ang="0">
                <a:pos x="0" y="2137"/>
              </a:cxn>
              <a:cxn ang="0">
                <a:pos x="109" y="2129"/>
              </a:cxn>
              <a:cxn ang="0">
                <a:pos x="292" y="2070"/>
              </a:cxn>
              <a:cxn ang="0">
                <a:pos x="443" y="2029"/>
              </a:cxn>
              <a:cxn ang="0">
                <a:pos x="568" y="1903"/>
              </a:cxn>
              <a:cxn ang="0">
                <a:pos x="626" y="1853"/>
              </a:cxn>
              <a:cxn ang="0">
                <a:pos x="676" y="1820"/>
              </a:cxn>
              <a:cxn ang="0">
                <a:pos x="752" y="1720"/>
              </a:cxn>
              <a:cxn ang="0">
                <a:pos x="885" y="1561"/>
              </a:cxn>
              <a:cxn ang="0">
                <a:pos x="944" y="1486"/>
              </a:cxn>
              <a:cxn ang="0">
                <a:pos x="1035" y="1269"/>
              </a:cxn>
              <a:cxn ang="0">
                <a:pos x="1102" y="1152"/>
              </a:cxn>
              <a:cxn ang="0">
                <a:pos x="1152" y="1102"/>
              </a:cxn>
              <a:cxn ang="0">
                <a:pos x="1277" y="910"/>
              </a:cxn>
              <a:cxn ang="0">
                <a:pos x="1344" y="810"/>
              </a:cxn>
              <a:cxn ang="0">
                <a:pos x="1469" y="668"/>
              </a:cxn>
              <a:cxn ang="0">
                <a:pos x="1570" y="468"/>
              </a:cxn>
              <a:cxn ang="0">
                <a:pos x="1661" y="334"/>
              </a:cxn>
              <a:cxn ang="0">
                <a:pos x="1703" y="284"/>
              </a:cxn>
              <a:cxn ang="0">
                <a:pos x="1837" y="259"/>
              </a:cxn>
              <a:cxn ang="0">
                <a:pos x="1912" y="201"/>
              </a:cxn>
              <a:cxn ang="0">
                <a:pos x="1962" y="142"/>
              </a:cxn>
              <a:cxn ang="0">
                <a:pos x="1970" y="117"/>
              </a:cxn>
              <a:cxn ang="0">
                <a:pos x="2004" y="92"/>
              </a:cxn>
              <a:cxn ang="0">
                <a:pos x="2020" y="67"/>
              </a:cxn>
              <a:cxn ang="0">
                <a:pos x="2071" y="50"/>
              </a:cxn>
              <a:cxn ang="0">
                <a:pos x="2237" y="75"/>
              </a:cxn>
              <a:cxn ang="0">
                <a:pos x="2288" y="92"/>
              </a:cxn>
              <a:cxn ang="0">
                <a:pos x="2404" y="34"/>
              </a:cxn>
              <a:cxn ang="0">
                <a:pos x="2488" y="0"/>
              </a:cxn>
              <a:cxn ang="0">
                <a:pos x="2571" y="9"/>
              </a:cxn>
              <a:cxn ang="0">
                <a:pos x="2730" y="117"/>
              </a:cxn>
              <a:cxn ang="0">
                <a:pos x="2855" y="259"/>
              </a:cxn>
              <a:cxn ang="0">
                <a:pos x="3005" y="418"/>
              </a:cxn>
              <a:cxn ang="0">
                <a:pos x="3031" y="468"/>
              </a:cxn>
              <a:cxn ang="0">
                <a:pos x="3039" y="493"/>
              </a:cxn>
              <a:cxn ang="0">
                <a:pos x="3056" y="518"/>
              </a:cxn>
              <a:cxn ang="0">
                <a:pos x="3081" y="576"/>
              </a:cxn>
              <a:cxn ang="0">
                <a:pos x="3114" y="651"/>
              </a:cxn>
              <a:cxn ang="0">
                <a:pos x="3147" y="751"/>
              </a:cxn>
              <a:cxn ang="0">
                <a:pos x="3231" y="818"/>
              </a:cxn>
              <a:cxn ang="0">
                <a:pos x="3281" y="918"/>
              </a:cxn>
              <a:cxn ang="0">
                <a:pos x="3323" y="1019"/>
              </a:cxn>
              <a:cxn ang="0">
                <a:pos x="3356" y="1069"/>
              </a:cxn>
              <a:cxn ang="0">
                <a:pos x="3515" y="1494"/>
              </a:cxn>
              <a:cxn ang="0">
                <a:pos x="3715" y="1762"/>
              </a:cxn>
              <a:cxn ang="0">
                <a:pos x="3849" y="1912"/>
              </a:cxn>
              <a:cxn ang="0">
                <a:pos x="3907" y="1979"/>
              </a:cxn>
              <a:cxn ang="0">
                <a:pos x="3957" y="1995"/>
              </a:cxn>
              <a:cxn ang="0">
                <a:pos x="4149" y="2045"/>
              </a:cxn>
              <a:cxn ang="0">
                <a:pos x="4274" y="2079"/>
              </a:cxn>
              <a:cxn ang="0">
                <a:pos x="4550" y="2079"/>
              </a:cxn>
              <a:cxn ang="0">
                <a:pos x="4583" y="2087"/>
              </a:cxn>
            </a:cxnLst>
            <a:rect l="0" t="0" r="r" b="b"/>
            <a:pathLst>
              <a:path w="4583" h="2137">
                <a:moveTo>
                  <a:pt x="0" y="2137"/>
                </a:moveTo>
                <a:cubicBezTo>
                  <a:pt x="36" y="2134"/>
                  <a:pt x="73" y="2133"/>
                  <a:pt x="109" y="2129"/>
                </a:cubicBezTo>
                <a:cubicBezTo>
                  <a:pt x="171" y="2122"/>
                  <a:pt x="230" y="2082"/>
                  <a:pt x="292" y="2070"/>
                </a:cubicBezTo>
                <a:cubicBezTo>
                  <a:pt x="346" y="2059"/>
                  <a:pt x="393" y="2053"/>
                  <a:pt x="443" y="2029"/>
                </a:cubicBezTo>
                <a:cubicBezTo>
                  <a:pt x="459" y="1979"/>
                  <a:pt x="518" y="1921"/>
                  <a:pt x="568" y="1903"/>
                </a:cubicBezTo>
                <a:cubicBezTo>
                  <a:pt x="596" y="1875"/>
                  <a:pt x="592" y="1877"/>
                  <a:pt x="626" y="1853"/>
                </a:cubicBezTo>
                <a:cubicBezTo>
                  <a:pt x="642" y="1842"/>
                  <a:pt x="676" y="1820"/>
                  <a:pt x="676" y="1820"/>
                </a:cubicBezTo>
                <a:cubicBezTo>
                  <a:pt x="691" y="1778"/>
                  <a:pt x="720" y="1751"/>
                  <a:pt x="752" y="1720"/>
                </a:cubicBezTo>
                <a:cubicBezTo>
                  <a:pt x="776" y="1669"/>
                  <a:pt x="835" y="1587"/>
                  <a:pt x="885" y="1561"/>
                </a:cubicBezTo>
                <a:cubicBezTo>
                  <a:pt x="895" y="1531"/>
                  <a:pt x="944" y="1486"/>
                  <a:pt x="944" y="1486"/>
                </a:cubicBezTo>
                <a:cubicBezTo>
                  <a:pt x="958" y="1401"/>
                  <a:pt x="989" y="1341"/>
                  <a:pt x="1035" y="1269"/>
                </a:cubicBezTo>
                <a:cubicBezTo>
                  <a:pt x="1058" y="1233"/>
                  <a:pt x="1072" y="1182"/>
                  <a:pt x="1102" y="1152"/>
                </a:cubicBezTo>
                <a:cubicBezTo>
                  <a:pt x="1175" y="1079"/>
                  <a:pt x="1071" y="1209"/>
                  <a:pt x="1152" y="1102"/>
                </a:cubicBezTo>
                <a:cubicBezTo>
                  <a:pt x="1180" y="1024"/>
                  <a:pt x="1228" y="975"/>
                  <a:pt x="1277" y="910"/>
                </a:cubicBezTo>
                <a:cubicBezTo>
                  <a:pt x="1301" y="879"/>
                  <a:pt x="1319" y="841"/>
                  <a:pt x="1344" y="810"/>
                </a:cubicBezTo>
                <a:cubicBezTo>
                  <a:pt x="1383" y="762"/>
                  <a:pt x="1429" y="716"/>
                  <a:pt x="1469" y="668"/>
                </a:cubicBezTo>
                <a:cubicBezTo>
                  <a:pt x="1520" y="608"/>
                  <a:pt x="1540" y="538"/>
                  <a:pt x="1570" y="468"/>
                </a:cubicBezTo>
                <a:cubicBezTo>
                  <a:pt x="1592" y="416"/>
                  <a:pt x="1625" y="376"/>
                  <a:pt x="1661" y="334"/>
                </a:cubicBezTo>
                <a:cubicBezTo>
                  <a:pt x="1681" y="311"/>
                  <a:pt x="1676" y="302"/>
                  <a:pt x="1703" y="284"/>
                </a:cubicBezTo>
                <a:cubicBezTo>
                  <a:pt x="1736" y="262"/>
                  <a:pt x="1808" y="262"/>
                  <a:pt x="1837" y="259"/>
                </a:cubicBezTo>
                <a:cubicBezTo>
                  <a:pt x="1872" y="248"/>
                  <a:pt x="1881" y="221"/>
                  <a:pt x="1912" y="201"/>
                </a:cubicBezTo>
                <a:cubicBezTo>
                  <a:pt x="1959" y="108"/>
                  <a:pt x="1893" y="226"/>
                  <a:pt x="1962" y="142"/>
                </a:cubicBezTo>
                <a:cubicBezTo>
                  <a:pt x="1968" y="135"/>
                  <a:pt x="1964" y="124"/>
                  <a:pt x="1970" y="117"/>
                </a:cubicBezTo>
                <a:cubicBezTo>
                  <a:pt x="1979" y="106"/>
                  <a:pt x="1993" y="100"/>
                  <a:pt x="2004" y="92"/>
                </a:cubicBezTo>
                <a:cubicBezTo>
                  <a:pt x="2009" y="84"/>
                  <a:pt x="2012" y="72"/>
                  <a:pt x="2020" y="67"/>
                </a:cubicBezTo>
                <a:cubicBezTo>
                  <a:pt x="2035" y="57"/>
                  <a:pt x="2071" y="50"/>
                  <a:pt x="2071" y="50"/>
                </a:cubicBezTo>
                <a:cubicBezTo>
                  <a:pt x="2198" y="60"/>
                  <a:pt x="2153" y="47"/>
                  <a:pt x="2237" y="75"/>
                </a:cubicBezTo>
                <a:cubicBezTo>
                  <a:pt x="2254" y="81"/>
                  <a:pt x="2288" y="92"/>
                  <a:pt x="2288" y="92"/>
                </a:cubicBezTo>
                <a:cubicBezTo>
                  <a:pt x="2334" y="81"/>
                  <a:pt x="2360" y="48"/>
                  <a:pt x="2404" y="34"/>
                </a:cubicBezTo>
                <a:cubicBezTo>
                  <a:pt x="2431" y="15"/>
                  <a:pt x="2457" y="11"/>
                  <a:pt x="2488" y="0"/>
                </a:cubicBezTo>
                <a:cubicBezTo>
                  <a:pt x="2516" y="3"/>
                  <a:pt x="2544" y="3"/>
                  <a:pt x="2571" y="9"/>
                </a:cubicBezTo>
                <a:cubicBezTo>
                  <a:pt x="2633" y="22"/>
                  <a:pt x="2680" y="83"/>
                  <a:pt x="2730" y="117"/>
                </a:cubicBezTo>
                <a:cubicBezTo>
                  <a:pt x="2761" y="164"/>
                  <a:pt x="2801" y="242"/>
                  <a:pt x="2855" y="259"/>
                </a:cubicBezTo>
                <a:cubicBezTo>
                  <a:pt x="2906" y="293"/>
                  <a:pt x="2984" y="360"/>
                  <a:pt x="3005" y="418"/>
                </a:cubicBezTo>
                <a:cubicBezTo>
                  <a:pt x="3017" y="452"/>
                  <a:pt x="3009" y="436"/>
                  <a:pt x="3031" y="468"/>
                </a:cubicBezTo>
                <a:cubicBezTo>
                  <a:pt x="3034" y="476"/>
                  <a:pt x="3035" y="485"/>
                  <a:pt x="3039" y="493"/>
                </a:cubicBezTo>
                <a:cubicBezTo>
                  <a:pt x="3044" y="502"/>
                  <a:pt x="3052" y="509"/>
                  <a:pt x="3056" y="518"/>
                </a:cubicBezTo>
                <a:cubicBezTo>
                  <a:pt x="3088" y="593"/>
                  <a:pt x="3038" y="513"/>
                  <a:pt x="3081" y="576"/>
                </a:cubicBezTo>
                <a:cubicBezTo>
                  <a:pt x="3100" y="636"/>
                  <a:pt x="3087" y="612"/>
                  <a:pt x="3114" y="651"/>
                </a:cubicBezTo>
                <a:cubicBezTo>
                  <a:pt x="3121" y="673"/>
                  <a:pt x="3135" y="738"/>
                  <a:pt x="3147" y="751"/>
                </a:cubicBezTo>
                <a:cubicBezTo>
                  <a:pt x="3173" y="778"/>
                  <a:pt x="3200" y="798"/>
                  <a:pt x="3231" y="818"/>
                </a:cubicBezTo>
                <a:cubicBezTo>
                  <a:pt x="3242" y="852"/>
                  <a:pt x="3261" y="888"/>
                  <a:pt x="3281" y="918"/>
                </a:cubicBezTo>
                <a:cubicBezTo>
                  <a:pt x="3293" y="954"/>
                  <a:pt x="3305" y="987"/>
                  <a:pt x="3323" y="1019"/>
                </a:cubicBezTo>
                <a:cubicBezTo>
                  <a:pt x="3333" y="1036"/>
                  <a:pt x="3356" y="1069"/>
                  <a:pt x="3356" y="1069"/>
                </a:cubicBezTo>
                <a:cubicBezTo>
                  <a:pt x="3401" y="1209"/>
                  <a:pt x="3433" y="1373"/>
                  <a:pt x="3515" y="1494"/>
                </a:cubicBezTo>
                <a:cubicBezTo>
                  <a:pt x="3545" y="1620"/>
                  <a:pt x="3629" y="1676"/>
                  <a:pt x="3715" y="1762"/>
                </a:cubicBezTo>
                <a:cubicBezTo>
                  <a:pt x="3762" y="1809"/>
                  <a:pt x="3794" y="1874"/>
                  <a:pt x="3849" y="1912"/>
                </a:cubicBezTo>
                <a:cubicBezTo>
                  <a:pt x="3854" y="1919"/>
                  <a:pt x="3902" y="1976"/>
                  <a:pt x="3907" y="1979"/>
                </a:cubicBezTo>
                <a:cubicBezTo>
                  <a:pt x="3922" y="1988"/>
                  <a:pt x="3940" y="1990"/>
                  <a:pt x="3957" y="1995"/>
                </a:cubicBezTo>
                <a:cubicBezTo>
                  <a:pt x="4022" y="2016"/>
                  <a:pt x="4082" y="2033"/>
                  <a:pt x="4149" y="2045"/>
                </a:cubicBezTo>
                <a:cubicBezTo>
                  <a:pt x="4191" y="2053"/>
                  <a:pt x="4232" y="2070"/>
                  <a:pt x="4274" y="2079"/>
                </a:cubicBezTo>
                <a:cubicBezTo>
                  <a:pt x="4365" y="2053"/>
                  <a:pt x="4455" y="2073"/>
                  <a:pt x="4550" y="2079"/>
                </a:cubicBezTo>
                <a:cubicBezTo>
                  <a:pt x="4578" y="2088"/>
                  <a:pt x="4566" y="2087"/>
                  <a:pt x="4583" y="2087"/>
                </a:cubicBezTo>
              </a:path>
            </a:pathLst>
          </a:custGeom>
          <a:noFill/>
          <a:ln w="76200" cap="flat" cmpd="sng">
            <a:solidFill>
              <a:schemeClr val="tx1"/>
            </a:solidFill>
            <a:prstDash val="solid"/>
            <a:round/>
            <a:headEnd/>
            <a:tailEnd/>
          </a:ln>
          <a:effectLst/>
        </p:spPr>
        <p:txBody>
          <a:bodyPr/>
          <a:lstStyle/>
          <a:p>
            <a:endParaRPr lang="ar-IQ"/>
          </a:p>
        </p:txBody>
      </p:sp>
      <p:sp>
        <p:nvSpPr>
          <p:cNvPr id="111623" name="Freeform 7"/>
          <p:cNvSpPr>
            <a:spLocks/>
          </p:cNvSpPr>
          <p:nvPr/>
        </p:nvSpPr>
        <p:spPr bwMode="auto">
          <a:xfrm>
            <a:off x="1476375" y="1196975"/>
            <a:ext cx="6346825" cy="2755900"/>
          </a:xfrm>
          <a:custGeom>
            <a:avLst/>
            <a:gdLst/>
            <a:ahLst/>
            <a:cxnLst>
              <a:cxn ang="0">
                <a:pos x="0" y="1736"/>
              </a:cxn>
              <a:cxn ang="0">
                <a:pos x="58" y="1686"/>
              </a:cxn>
              <a:cxn ang="0">
                <a:pos x="66" y="1661"/>
              </a:cxn>
              <a:cxn ang="0">
                <a:pos x="83" y="1636"/>
              </a:cxn>
              <a:cxn ang="0">
                <a:pos x="91" y="1603"/>
              </a:cxn>
              <a:cxn ang="0">
                <a:pos x="116" y="1578"/>
              </a:cxn>
              <a:cxn ang="0">
                <a:pos x="175" y="1511"/>
              </a:cxn>
              <a:cxn ang="0">
                <a:pos x="183" y="1486"/>
              </a:cxn>
              <a:cxn ang="0">
                <a:pos x="233" y="1452"/>
              </a:cxn>
              <a:cxn ang="0">
                <a:pos x="267" y="1360"/>
              </a:cxn>
              <a:cxn ang="0">
                <a:pos x="334" y="1260"/>
              </a:cxn>
              <a:cxn ang="0">
                <a:pos x="367" y="1194"/>
              </a:cxn>
              <a:cxn ang="0">
                <a:pos x="409" y="1143"/>
              </a:cxn>
              <a:cxn ang="0">
                <a:pos x="442" y="1077"/>
              </a:cxn>
              <a:cxn ang="0">
                <a:pos x="500" y="1002"/>
              </a:cxn>
              <a:cxn ang="0">
                <a:pos x="667" y="784"/>
              </a:cxn>
              <a:cxn ang="0">
                <a:pos x="759" y="693"/>
              </a:cxn>
              <a:cxn ang="0">
                <a:pos x="826" y="592"/>
              </a:cxn>
              <a:cxn ang="0">
                <a:pos x="901" y="467"/>
              </a:cxn>
              <a:cxn ang="0">
                <a:pos x="935" y="400"/>
              </a:cxn>
              <a:cxn ang="0">
                <a:pos x="960" y="334"/>
              </a:cxn>
              <a:cxn ang="0">
                <a:pos x="985" y="317"/>
              </a:cxn>
              <a:cxn ang="0">
                <a:pos x="1068" y="250"/>
              </a:cxn>
              <a:cxn ang="0">
                <a:pos x="1110" y="200"/>
              </a:cxn>
              <a:cxn ang="0">
                <a:pos x="1185" y="117"/>
              </a:cxn>
              <a:cxn ang="0">
                <a:pos x="1202" y="92"/>
              </a:cxn>
              <a:cxn ang="0">
                <a:pos x="1235" y="83"/>
              </a:cxn>
              <a:cxn ang="0">
                <a:pos x="1360" y="0"/>
              </a:cxn>
              <a:cxn ang="0">
                <a:pos x="1469" y="25"/>
              </a:cxn>
              <a:cxn ang="0">
                <a:pos x="1519" y="58"/>
              </a:cxn>
              <a:cxn ang="0">
                <a:pos x="1544" y="75"/>
              </a:cxn>
              <a:cxn ang="0">
                <a:pos x="1561" y="100"/>
              </a:cxn>
              <a:cxn ang="0">
                <a:pos x="1586" y="108"/>
              </a:cxn>
              <a:cxn ang="0">
                <a:pos x="1661" y="192"/>
              </a:cxn>
              <a:cxn ang="0">
                <a:pos x="1753" y="309"/>
              </a:cxn>
              <a:cxn ang="0">
                <a:pos x="1895" y="442"/>
              </a:cxn>
              <a:cxn ang="0">
                <a:pos x="1970" y="517"/>
              </a:cxn>
              <a:cxn ang="0">
                <a:pos x="1986" y="542"/>
              </a:cxn>
              <a:cxn ang="0">
                <a:pos x="2045" y="584"/>
              </a:cxn>
              <a:cxn ang="0">
                <a:pos x="2120" y="651"/>
              </a:cxn>
              <a:cxn ang="0">
                <a:pos x="2195" y="726"/>
              </a:cxn>
              <a:cxn ang="0">
                <a:pos x="2354" y="851"/>
              </a:cxn>
              <a:cxn ang="0">
                <a:pos x="2379" y="901"/>
              </a:cxn>
              <a:cxn ang="0">
                <a:pos x="2404" y="918"/>
              </a:cxn>
              <a:cxn ang="0">
                <a:pos x="2471" y="985"/>
              </a:cxn>
              <a:cxn ang="0">
                <a:pos x="2546" y="1077"/>
              </a:cxn>
              <a:cxn ang="0">
                <a:pos x="2596" y="1110"/>
              </a:cxn>
              <a:cxn ang="0">
                <a:pos x="2663" y="1177"/>
              </a:cxn>
              <a:cxn ang="0">
                <a:pos x="2738" y="1227"/>
              </a:cxn>
              <a:cxn ang="0">
                <a:pos x="2863" y="1319"/>
              </a:cxn>
              <a:cxn ang="0">
                <a:pos x="2988" y="1402"/>
              </a:cxn>
              <a:cxn ang="0">
                <a:pos x="3113" y="1411"/>
              </a:cxn>
              <a:cxn ang="0">
                <a:pos x="3138" y="1419"/>
              </a:cxn>
              <a:cxn ang="0">
                <a:pos x="3163" y="1436"/>
              </a:cxn>
              <a:cxn ang="0">
                <a:pos x="3289" y="1469"/>
              </a:cxn>
              <a:cxn ang="0">
                <a:pos x="3339" y="1486"/>
              </a:cxn>
              <a:cxn ang="0">
                <a:pos x="3389" y="1502"/>
              </a:cxn>
              <a:cxn ang="0">
                <a:pos x="3631" y="1452"/>
              </a:cxn>
              <a:cxn ang="0">
                <a:pos x="3756" y="1344"/>
              </a:cxn>
              <a:cxn ang="0">
                <a:pos x="3806" y="1302"/>
              </a:cxn>
              <a:cxn ang="0">
                <a:pos x="3840" y="1269"/>
              </a:cxn>
              <a:cxn ang="0">
                <a:pos x="3940" y="1143"/>
              </a:cxn>
              <a:cxn ang="0">
                <a:pos x="3998" y="1085"/>
              </a:cxn>
            </a:cxnLst>
            <a:rect l="0" t="0" r="r" b="b"/>
            <a:pathLst>
              <a:path w="3998" h="1736">
                <a:moveTo>
                  <a:pt x="0" y="1736"/>
                </a:moveTo>
                <a:cubicBezTo>
                  <a:pt x="42" y="1708"/>
                  <a:pt x="13" y="1700"/>
                  <a:pt x="58" y="1686"/>
                </a:cubicBezTo>
                <a:cubicBezTo>
                  <a:pt x="61" y="1678"/>
                  <a:pt x="62" y="1669"/>
                  <a:pt x="66" y="1661"/>
                </a:cubicBezTo>
                <a:cubicBezTo>
                  <a:pt x="71" y="1652"/>
                  <a:pt x="79" y="1645"/>
                  <a:pt x="83" y="1636"/>
                </a:cubicBezTo>
                <a:cubicBezTo>
                  <a:pt x="87" y="1626"/>
                  <a:pt x="85" y="1613"/>
                  <a:pt x="91" y="1603"/>
                </a:cubicBezTo>
                <a:cubicBezTo>
                  <a:pt x="97" y="1593"/>
                  <a:pt x="109" y="1588"/>
                  <a:pt x="116" y="1578"/>
                </a:cubicBezTo>
                <a:cubicBezTo>
                  <a:pt x="140" y="1545"/>
                  <a:pt x="134" y="1524"/>
                  <a:pt x="175" y="1511"/>
                </a:cubicBezTo>
                <a:cubicBezTo>
                  <a:pt x="178" y="1503"/>
                  <a:pt x="177" y="1492"/>
                  <a:pt x="183" y="1486"/>
                </a:cubicBezTo>
                <a:cubicBezTo>
                  <a:pt x="197" y="1472"/>
                  <a:pt x="233" y="1452"/>
                  <a:pt x="233" y="1452"/>
                </a:cubicBezTo>
                <a:cubicBezTo>
                  <a:pt x="255" y="1419"/>
                  <a:pt x="251" y="1395"/>
                  <a:pt x="267" y="1360"/>
                </a:cubicBezTo>
                <a:cubicBezTo>
                  <a:pt x="321" y="1243"/>
                  <a:pt x="289" y="1336"/>
                  <a:pt x="334" y="1260"/>
                </a:cubicBezTo>
                <a:cubicBezTo>
                  <a:pt x="346" y="1239"/>
                  <a:pt x="350" y="1212"/>
                  <a:pt x="367" y="1194"/>
                </a:cubicBezTo>
                <a:cubicBezTo>
                  <a:pt x="383" y="1177"/>
                  <a:pt x="398" y="1164"/>
                  <a:pt x="409" y="1143"/>
                </a:cubicBezTo>
                <a:cubicBezTo>
                  <a:pt x="430" y="1102"/>
                  <a:pt x="416" y="1108"/>
                  <a:pt x="442" y="1077"/>
                </a:cubicBezTo>
                <a:cubicBezTo>
                  <a:pt x="476" y="1036"/>
                  <a:pt x="469" y="1065"/>
                  <a:pt x="500" y="1002"/>
                </a:cubicBezTo>
                <a:cubicBezTo>
                  <a:pt x="542" y="918"/>
                  <a:pt x="598" y="845"/>
                  <a:pt x="667" y="784"/>
                </a:cubicBezTo>
                <a:cubicBezTo>
                  <a:pt x="699" y="756"/>
                  <a:pt x="724" y="715"/>
                  <a:pt x="759" y="693"/>
                </a:cubicBezTo>
                <a:cubicBezTo>
                  <a:pt x="782" y="660"/>
                  <a:pt x="804" y="626"/>
                  <a:pt x="826" y="592"/>
                </a:cubicBezTo>
                <a:cubicBezTo>
                  <a:pt x="857" y="545"/>
                  <a:pt x="863" y="505"/>
                  <a:pt x="901" y="467"/>
                </a:cubicBezTo>
                <a:cubicBezTo>
                  <a:pt x="928" y="392"/>
                  <a:pt x="883" y="513"/>
                  <a:pt x="935" y="400"/>
                </a:cubicBezTo>
                <a:cubicBezTo>
                  <a:pt x="945" y="379"/>
                  <a:pt x="952" y="356"/>
                  <a:pt x="960" y="334"/>
                </a:cubicBezTo>
                <a:cubicBezTo>
                  <a:pt x="964" y="325"/>
                  <a:pt x="977" y="324"/>
                  <a:pt x="985" y="317"/>
                </a:cubicBezTo>
                <a:cubicBezTo>
                  <a:pt x="1060" y="250"/>
                  <a:pt x="1005" y="282"/>
                  <a:pt x="1068" y="250"/>
                </a:cubicBezTo>
                <a:cubicBezTo>
                  <a:pt x="1083" y="202"/>
                  <a:pt x="1064" y="245"/>
                  <a:pt x="1110" y="200"/>
                </a:cubicBezTo>
                <a:cubicBezTo>
                  <a:pt x="1137" y="174"/>
                  <a:pt x="1159" y="143"/>
                  <a:pt x="1185" y="117"/>
                </a:cubicBezTo>
                <a:cubicBezTo>
                  <a:pt x="1192" y="110"/>
                  <a:pt x="1194" y="98"/>
                  <a:pt x="1202" y="92"/>
                </a:cubicBezTo>
                <a:cubicBezTo>
                  <a:pt x="1211" y="86"/>
                  <a:pt x="1224" y="86"/>
                  <a:pt x="1235" y="83"/>
                </a:cubicBezTo>
                <a:cubicBezTo>
                  <a:pt x="1273" y="45"/>
                  <a:pt x="1307" y="13"/>
                  <a:pt x="1360" y="0"/>
                </a:cubicBezTo>
                <a:cubicBezTo>
                  <a:pt x="1394" y="5"/>
                  <a:pt x="1437" y="7"/>
                  <a:pt x="1469" y="25"/>
                </a:cubicBezTo>
                <a:cubicBezTo>
                  <a:pt x="1486" y="35"/>
                  <a:pt x="1502" y="47"/>
                  <a:pt x="1519" y="58"/>
                </a:cubicBezTo>
                <a:cubicBezTo>
                  <a:pt x="1527" y="64"/>
                  <a:pt x="1544" y="75"/>
                  <a:pt x="1544" y="75"/>
                </a:cubicBezTo>
                <a:cubicBezTo>
                  <a:pt x="1550" y="83"/>
                  <a:pt x="1553" y="94"/>
                  <a:pt x="1561" y="100"/>
                </a:cubicBezTo>
                <a:cubicBezTo>
                  <a:pt x="1568" y="105"/>
                  <a:pt x="1580" y="102"/>
                  <a:pt x="1586" y="108"/>
                </a:cubicBezTo>
                <a:cubicBezTo>
                  <a:pt x="1623" y="145"/>
                  <a:pt x="1615" y="175"/>
                  <a:pt x="1661" y="192"/>
                </a:cubicBezTo>
                <a:cubicBezTo>
                  <a:pt x="1697" y="228"/>
                  <a:pt x="1714" y="282"/>
                  <a:pt x="1753" y="309"/>
                </a:cubicBezTo>
                <a:cubicBezTo>
                  <a:pt x="1787" y="363"/>
                  <a:pt x="1837" y="415"/>
                  <a:pt x="1895" y="442"/>
                </a:cubicBezTo>
                <a:cubicBezTo>
                  <a:pt x="1921" y="468"/>
                  <a:pt x="1939" y="497"/>
                  <a:pt x="1970" y="517"/>
                </a:cubicBezTo>
                <a:cubicBezTo>
                  <a:pt x="1975" y="525"/>
                  <a:pt x="1979" y="535"/>
                  <a:pt x="1986" y="542"/>
                </a:cubicBezTo>
                <a:cubicBezTo>
                  <a:pt x="2004" y="558"/>
                  <a:pt x="2025" y="570"/>
                  <a:pt x="2045" y="584"/>
                </a:cubicBezTo>
                <a:cubicBezTo>
                  <a:pt x="2077" y="607"/>
                  <a:pt x="2081" y="639"/>
                  <a:pt x="2120" y="651"/>
                </a:cubicBezTo>
                <a:cubicBezTo>
                  <a:pt x="2143" y="723"/>
                  <a:pt x="2100" y="605"/>
                  <a:pt x="2195" y="726"/>
                </a:cubicBezTo>
                <a:cubicBezTo>
                  <a:pt x="2230" y="770"/>
                  <a:pt x="2300" y="834"/>
                  <a:pt x="2354" y="851"/>
                </a:cubicBezTo>
                <a:cubicBezTo>
                  <a:pt x="2364" y="867"/>
                  <a:pt x="2367" y="887"/>
                  <a:pt x="2379" y="901"/>
                </a:cubicBezTo>
                <a:cubicBezTo>
                  <a:pt x="2385" y="909"/>
                  <a:pt x="2396" y="912"/>
                  <a:pt x="2404" y="918"/>
                </a:cubicBezTo>
                <a:cubicBezTo>
                  <a:pt x="2431" y="940"/>
                  <a:pt x="2442" y="965"/>
                  <a:pt x="2471" y="985"/>
                </a:cubicBezTo>
                <a:cubicBezTo>
                  <a:pt x="2478" y="1008"/>
                  <a:pt x="2525" y="1061"/>
                  <a:pt x="2546" y="1077"/>
                </a:cubicBezTo>
                <a:cubicBezTo>
                  <a:pt x="2562" y="1089"/>
                  <a:pt x="2596" y="1110"/>
                  <a:pt x="2596" y="1110"/>
                </a:cubicBezTo>
                <a:cubicBezTo>
                  <a:pt x="2615" y="1139"/>
                  <a:pt x="2634" y="1157"/>
                  <a:pt x="2663" y="1177"/>
                </a:cubicBezTo>
                <a:cubicBezTo>
                  <a:pt x="2684" y="1209"/>
                  <a:pt x="2703" y="1210"/>
                  <a:pt x="2738" y="1227"/>
                </a:cubicBezTo>
                <a:cubicBezTo>
                  <a:pt x="2766" y="1270"/>
                  <a:pt x="2819" y="1294"/>
                  <a:pt x="2863" y="1319"/>
                </a:cubicBezTo>
                <a:cubicBezTo>
                  <a:pt x="2875" y="1326"/>
                  <a:pt x="2973" y="1401"/>
                  <a:pt x="2988" y="1402"/>
                </a:cubicBezTo>
                <a:cubicBezTo>
                  <a:pt x="3030" y="1405"/>
                  <a:pt x="3071" y="1408"/>
                  <a:pt x="3113" y="1411"/>
                </a:cubicBezTo>
                <a:cubicBezTo>
                  <a:pt x="3121" y="1414"/>
                  <a:pt x="3130" y="1415"/>
                  <a:pt x="3138" y="1419"/>
                </a:cubicBezTo>
                <a:cubicBezTo>
                  <a:pt x="3147" y="1424"/>
                  <a:pt x="3154" y="1432"/>
                  <a:pt x="3163" y="1436"/>
                </a:cubicBezTo>
                <a:cubicBezTo>
                  <a:pt x="3201" y="1450"/>
                  <a:pt x="3249" y="1458"/>
                  <a:pt x="3289" y="1469"/>
                </a:cubicBezTo>
                <a:cubicBezTo>
                  <a:pt x="3310" y="1475"/>
                  <a:pt x="3318" y="1479"/>
                  <a:pt x="3339" y="1486"/>
                </a:cubicBezTo>
                <a:cubicBezTo>
                  <a:pt x="3356" y="1492"/>
                  <a:pt x="3389" y="1502"/>
                  <a:pt x="3389" y="1502"/>
                </a:cubicBezTo>
                <a:cubicBezTo>
                  <a:pt x="3474" y="1494"/>
                  <a:pt x="3547" y="1465"/>
                  <a:pt x="3631" y="1452"/>
                </a:cubicBezTo>
                <a:cubicBezTo>
                  <a:pt x="3679" y="1421"/>
                  <a:pt x="3699" y="1362"/>
                  <a:pt x="3756" y="1344"/>
                </a:cubicBezTo>
                <a:cubicBezTo>
                  <a:pt x="3771" y="1329"/>
                  <a:pt x="3792" y="1319"/>
                  <a:pt x="3806" y="1302"/>
                </a:cubicBezTo>
                <a:cubicBezTo>
                  <a:pt x="3838" y="1262"/>
                  <a:pt x="3787" y="1286"/>
                  <a:pt x="3840" y="1269"/>
                </a:cubicBezTo>
                <a:cubicBezTo>
                  <a:pt x="3867" y="1224"/>
                  <a:pt x="3903" y="1180"/>
                  <a:pt x="3940" y="1143"/>
                </a:cubicBezTo>
                <a:cubicBezTo>
                  <a:pt x="3955" y="1128"/>
                  <a:pt x="3998" y="1110"/>
                  <a:pt x="3998" y="1085"/>
                </a:cubicBezTo>
              </a:path>
            </a:pathLst>
          </a:custGeom>
          <a:noFill/>
          <a:ln w="38100" cmpd="sng">
            <a:solidFill>
              <a:srgbClr val="003366"/>
            </a:solidFill>
            <a:round/>
            <a:headEnd/>
            <a:tailEnd/>
          </a:ln>
          <a:effectLst/>
        </p:spPr>
        <p:txBody>
          <a:bodyPr/>
          <a:lstStyle/>
          <a:p>
            <a:endParaRPr lang="ar-IQ"/>
          </a:p>
        </p:txBody>
      </p:sp>
      <p:sp>
        <p:nvSpPr>
          <p:cNvPr id="111624" name="Line 8"/>
          <p:cNvSpPr>
            <a:spLocks noChangeShapeType="1"/>
          </p:cNvSpPr>
          <p:nvPr/>
        </p:nvSpPr>
        <p:spPr bwMode="auto">
          <a:xfrm flipH="1">
            <a:off x="2771775" y="1484313"/>
            <a:ext cx="71438" cy="4608512"/>
          </a:xfrm>
          <a:prstGeom prst="line">
            <a:avLst/>
          </a:prstGeom>
          <a:noFill/>
          <a:ln w="9525">
            <a:solidFill>
              <a:schemeClr val="tx1"/>
            </a:solidFill>
            <a:round/>
            <a:headEnd/>
            <a:tailEnd/>
          </a:ln>
          <a:effectLst/>
        </p:spPr>
        <p:txBody>
          <a:bodyPr/>
          <a:lstStyle/>
          <a:p>
            <a:endParaRPr lang="ar-IQ"/>
          </a:p>
        </p:txBody>
      </p:sp>
      <p:sp>
        <p:nvSpPr>
          <p:cNvPr id="111625" name="Line 9"/>
          <p:cNvSpPr>
            <a:spLocks noChangeShapeType="1"/>
          </p:cNvSpPr>
          <p:nvPr/>
        </p:nvSpPr>
        <p:spPr bwMode="auto">
          <a:xfrm>
            <a:off x="4284663" y="1484313"/>
            <a:ext cx="71437" cy="4537075"/>
          </a:xfrm>
          <a:prstGeom prst="line">
            <a:avLst/>
          </a:prstGeom>
          <a:noFill/>
          <a:ln w="9525">
            <a:solidFill>
              <a:schemeClr val="tx1"/>
            </a:solidFill>
            <a:round/>
            <a:headEnd/>
            <a:tailEnd/>
          </a:ln>
          <a:effectLst/>
        </p:spPr>
        <p:txBody>
          <a:bodyPr/>
          <a:lstStyle/>
          <a:p>
            <a:endParaRPr lang="ar-IQ"/>
          </a:p>
        </p:txBody>
      </p:sp>
      <p:sp>
        <p:nvSpPr>
          <p:cNvPr id="111626" name="Line 10"/>
          <p:cNvSpPr>
            <a:spLocks noChangeShapeType="1"/>
          </p:cNvSpPr>
          <p:nvPr/>
        </p:nvSpPr>
        <p:spPr bwMode="auto">
          <a:xfrm>
            <a:off x="5940425" y="1412875"/>
            <a:ext cx="71438" cy="4537075"/>
          </a:xfrm>
          <a:prstGeom prst="line">
            <a:avLst/>
          </a:prstGeom>
          <a:noFill/>
          <a:ln w="9525">
            <a:solidFill>
              <a:schemeClr val="tx1"/>
            </a:solidFill>
            <a:round/>
            <a:headEnd/>
            <a:tailEnd/>
          </a:ln>
          <a:effectLst/>
        </p:spPr>
        <p:txBody>
          <a:bodyPr/>
          <a:lstStyle/>
          <a:p>
            <a:endParaRPr lang="ar-IQ"/>
          </a:p>
        </p:txBody>
      </p:sp>
      <p:sp>
        <p:nvSpPr>
          <p:cNvPr id="111627" name="Text Box 11"/>
          <p:cNvSpPr txBox="1">
            <a:spLocks noChangeArrowheads="1"/>
          </p:cNvSpPr>
          <p:nvPr/>
        </p:nvSpPr>
        <p:spPr bwMode="auto">
          <a:xfrm>
            <a:off x="971550" y="5445125"/>
            <a:ext cx="1584325" cy="523220"/>
          </a:xfrm>
          <a:prstGeom prst="rect">
            <a:avLst/>
          </a:prstGeom>
          <a:noFill/>
          <a:ln w="9525">
            <a:noFill/>
            <a:miter lim="800000"/>
            <a:headEnd/>
            <a:tailEnd/>
          </a:ln>
          <a:effectLst/>
        </p:spPr>
        <p:txBody>
          <a:bodyPr>
            <a:spAutoFit/>
          </a:bodyPr>
          <a:lstStyle/>
          <a:p>
            <a:pPr>
              <a:spcBef>
                <a:spcPct val="50000"/>
              </a:spcBef>
            </a:pPr>
            <a:r>
              <a:rPr lang="ar-IQ" sz="2800" b="1" dirty="0" smtClean="0"/>
              <a:t>التقديم</a:t>
            </a:r>
            <a:endParaRPr lang="en-US" sz="2800" b="1" dirty="0"/>
          </a:p>
        </p:txBody>
      </p:sp>
      <p:sp>
        <p:nvSpPr>
          <p:cNvPr id="111628" name="Text Box 12"/>
          <p:cNvSpPr txBox="1">
            <a:spLocks noChangeArrowheads="1"/>
          </p:cNvSpPr>
          <p:nvPr/>
        </p:nvSpPr>
        <p:spPr bwMode="auto">
          <a:xfrm>
            <a:off x="2843213" y="5516563"/>
            <a:ext cx="1296987" cy="584775"/>
          </a:xfrm>
          <a:prstGeom prst="rect">
            <a:avLst/>
          </a:prstGeom>
          <a:noFill/>
          <a:ln w="9525">
            <a:noFill/>
            <a:miter lim="800000"/>
            <a:headEnd/>
            <a:tailEnd/>
          </a:ln>
          <a:effectLst/>
        </p:spPr>
        <p:txBody>
          <a:bodyPr>
            <a:spAutoFit/>
          </a:bodyPr>
          <a:lstStyle/>
          <a:p>
            <a:pPr>
              <a:spcBef>
                <a:spcPct val="50000"/>
              </a:spcBef>
            </a:pPr>
            <a:r>
              <a:rPr lang="ar-IQ" sz="3200" b="1" dirty="0" smtClean="0"/>
              <a:t>النمو</a:t>
            </a:r>
            <a:endParaRPr lang="en-US" sz="3200" b="1" dirty="0"/>
          </a:p>
        </p:txBody>
      </p:sp>
      <p:sp>
        <p:nvSpPr>
          <p:cNvPr id="111629" name="Text Box 13"/>
          <p:cNvSpPr txBox="1">
            <a:spLocks noChangeArrowheads="1"/>
          </p:cNvSpPr>
          <p:nvPr/>
        </p:nvSpPr>
        <p:spPr bwMode="auto">
          <a:xfrm>
            <a:off x="4500563" y="5445125"/>
            <a:ext cx="1366837" cy="523220"/>
          </a:xfrm>
          <a:prstGeom prst="rect">
            <a:avLst/>
          </a:prstGeom>
          <a:noFill/>
          <a:ln w="9525">
            <a:noFill/>
            <a:miter lim="800000"/>
            <a:headEnd/>
            <a:tailEnd/>
          </a:ln>
          <a:effectLst/>
        </p:spPr>
        <p:txBody>
          <a:bodyPr>
            <a:spAutoFit/>
          </a:bodyPr>
          <a:lstStyle/>
          <a:p>
            <a:pPr>
              <a:spcBef>
                <a:spcPct val="50000"/>
              </a:spcBef>
            </a:pPr>
            <a:r>
              <a:rPr lang="ar-IQ" sz="2800" b="1" dirty="0" smtClean="0"/>
              <a:t>النضوج</a:t>
            </a:r>
            <a:endParaRPr lang="en-US" sz="2800" b="1" dirty="0"/>
          </a:p>
        </p:txBody>
      </p:sp>
      <p:sp>
        <p:nvSpPr>
          <p:cNvPr id="111630" name="Text Box 14"/>
          <p:cNvSpPr txBox="1">
            <a:spLocks noChangeArrowheads="1"/>
          </p:cNvSpPr>
          <p:nvPr/>
        </p:nvSpPr>
        <p:spPr bwMode="auto">
          <a:xfrm>
            <a:off x="6300788" y="5445125"/>
            <a:ext cx="1439862"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111631" name="Text Box 15"/>
          <p:cNvSpPr txBox="1">
            <a:spLocks noChangeArrowheads="1"/>
          </p:cNvSpPr>
          <p:nvPr/>
        </p:nvSpPr>
        <p:spPr bwMode="auto">
          <a:xfrm>
            <a:off x="6372225" y="5516563"/>
            <a:ext cx="1368425" cy="584775"/>
          </a:xfrm>
          <a:prstGeom prst="rect">
            <a:avLst/>
          </a:prstGeom>
          <a:noFill/>
          <a:ln w="9525">
            <a:noFill/>
            <a:miter lim="800000"/>
            <a:headEnd/>
            <a:tailEnd/>
          </a:ln>
          <a:effectLst/>
        </p:spPr>
        <p:txBody>
          <a:bodyPr>
            <a:spAutoFit/>
          </a:bodyPr>
          <a:lstStyle/>
          <a:p>
            <a:pPr>
              <a:spcBef>
                <a:spcPct val="50000"/>
              </a:spcBef>
            </a:pPr>
            <a:r>
              <a:rPr lang="ar-IQ" sz="3200" b="1" dirty="0" smtClean="0"/>
              <a:t>الانحدار</a:t>
            </a:r>
            <a:endParaRPr lang="en-US" sz="3200" b="1" dirty="0"/>
          </a:p>
        </p:txBody>
      </p:sp>
      <p:sp>
        <p:nvSpPr>
          <p:cNvPr id="111632" name="Text Box 16"/>
          <p:cNvSpPr txBox="1">
            <a:spLocks noChangeArrowheads="1"/>
          </p:cNvSpPr>
          <p:nvPr/>
        </p:nvSpPr>
        <p:spPr bwMode="auto">
          <a:xfrm>
            <a:off x="857224" y="2349500"/>
            <a:ext cx="1338289" cy="523220"/>
          </a:xfrm>
          <a:prstGeom prst="rect">
            <a:avLst/>
          </a:prstGeom>
          <a:solidFill>
            <a:schemeClr val="tx1"/>
          </a:solidFill>
          <a:ln w="9525">
            <a:noFill/>
            <a:miter lim="800000"/>
            <a:headEnd/>
            <a:tailEnd/>
          </a:ln>
          <a:effectLst/>
        </p:spPr>
        <p:txBody>
          <a:bodyPr wrap="square">
            <a:spAutoFit/>
          </a:bodyPr>
          <a:lstStyle/>
          <a:p>
            <a:pPr>
              <a:spcBef>
                <a:spcPct val="50000"/>
              </a:spcBef>
            </a:pPr>
            <a:r>
              <a:rPr lang="ar-IQ" sz="2800" b="1" dirty="0" smtClean="0">
                <a:solidFill>
                  <a:srgbClr val="002060"/>
                </a:solidFill>
              </a:rPr>
              <a:t>الكلف</a:t>
            </a:r>
            <a:endParaRPr lang="en-US" sz="2800" b="1" dirty="0">
              <a:solidFill>
                <a:srgbClr val="002060"/>
              </a:solidFill>
            </a:endParaRPr>
          </a:p>
        </p:txBody>
      </p:sp>
      <p:sp>
        <p:nvSpPr>
          <p:cNvPr id="111633" name="Text Box 17"/>
          <p:cNvSpPr txBox="1">
            <a:spLocks noChangeArrowheads="1"/>
          </p:cNvSpPr>
          <p:nvPr/>
        </p:nvSpPr>
        <p:spPr bwMode="auto">
          <a:xfrm>
            <a:off x="3276600" y="1557338"/>
            <a:ext cx="790575" cy="366712"/>
          </a:xfrm>
          <a:prstGeom prst="rect">
            <a:avLst/>
          </a:prstGeom>
          <a:noFill/>
          <a:ln w="9525">
            <a:noFill/>
            <a:miter lim="800000"/>
            <a:headEnd/>
            <a:tailEnd/>
          </a:ln>
          <a:effectLst/>
        </p:spPr>
        <p:txBody>
          <a:bodyPr>
            <a:spAutoFit/>
          </a:bodyPr>
          <a:lstStyle/>
          <a:p>
            <a:pPr>
              <a:spcBef>
                <a:spcPct val="50000"/>
              </a:spcBef>
            </a:pPr>
            <a:endParaRPr lang="en-US"/>
          </a:p>
        </p:txBody>
      </p:sp>
      <p:sp>
        <p:nvSpPr>
          <p:cNvPr id="111634" name="Text Box 18"/>
          <p:cNvSpPr txBox="1">
            <a:spLocks noChangeArrowheads="1"/>
          </p:cNvSpPr>
          <p:nvPr/>
        </p:nvSpPr>
        <p:spPr bwMode="auto">
          <a:xfrm>
            <a:off x="2428860" y="571480"/>
            <a:ext cx="1865319" cy="461665"/>
          </a:xfrm>
          <a:prstGeom prst="rect">
            <a:avLst/>
          </a:prstGeom>
          <a:solidFill>
            <a:srgbClr val="002060"/>
          </a:solidFill>
          <a:ln w="9525">
            <a:noFill/>
            <a:miter lim="800000"/>
            <a:headEnd/>
            <a:tailEnd/>
          </a:ln>
          <a:effectLst/>
        </p:spPr>
        <p:txBody>
          <a:bodyPr wrap="square">
            <a:spAutoFit/>
          </a:bodyPr>
          <a:lstStyle/>
          <a:p>
            <a:pPr>
              <a:spcBef>
                <a:spcPct val="50000"/>
              </a:spcBef>
            </a:pPr>
            <a:r>
              <a:rPr lang="ar-IQ" sz="2400" b="1" dirty="0" smtClean="0"/>
              <a:t>المبيعات</a:t>
            </a:r>
            <a:endParaRPr lang="en-US" sz="2400" b="1" dirty="0"/>
          </a:p>
        </p:txBody>
      </p:sp>
      <p:sp>
        <p:nvSpPr>
          <p:cNvPr id="111635" name="Freeform 19"/>
          <p:cNvSpPr>
            <a:spLocks/>
          </p:cNvSpPr>
          <p:nvPr/>
        </p:nvSpPr>
        <p:spPr bwMode="auto">
          <a:xfrm>
            <a:off x="1468438" y="2393950"/>
            <a:ext cx="7146925" cy="2989263"/>
          </a:xfrm>
          <a:custGeom>
            <a:avLst/>
            <a:gdLst/>
            <a:ahLst/>
            <a:cxnLst>
              <a:cxn ang="0">
                <a:pos x="0" y="1023"/>
              </a:cxn>
              <a:cxn ang="0">
                <a:pos x="122" y="1307"/>
              </a:cxn>
              <a:cxn ang="0">
                <a:pos x="195" y="1380"/>
              </a:cxn>
              <a:cxn ang="0">
                <a:pos x="211" y="1404"/>
              </a:cxn>
              <a:cxn ang="0">
                <a:pos x="235" y="1413"/>
              </a:cxn>
              <a:cxn ang="0">
                <a:pos x="243" y="1437"/>
              </a:cxn>
              <a:cxn ang="0">
                <a:pos x="284" y="1477"/>
              </a:cxn>
              <a:cxn ang="0">
                <a:pos x="316" y="1518"/>
              </a:cxn>
              <a:cxn ang="0">
                <a:pos x="324" y="1542"/>
              </a:cxn>
              <a:cxn ang="0">
                <a:pos x="446" y="1664"/>
              </a:cxn>
              <a:cxn ang="0">
                <a:pos x="543" y="1761"/>
              </a:cxn>
              <a:cxn ang="0">
                <a:pos x="625" y="1826"/>
              </a:cxn>
              <a:cxn ang="0">
                <a:pos x="673" y="1883"/>
              </a:cxn>
              <a:cxn ang="0">
                <a:pos x="698" y="1875"/>
              </a:cxn>
              <a:cxn ang="0">
                <a:pos x="722" y="1834"/>
              </a:cxn>
              <a:cxn ang="0">
                <a:pos x="771" y="1818"/>
              </a:cxn>
              <a:cxn ang="0">
                <a:pos x="803" y="1810"/>
              </a:cxn>
              <a:cxn ang="0">
                <a:pos x="852" y="1794"/>
              </a:cxn>
              <a:cxn ang="0">
                <a:pos x="868" y="1770"/>
              </a:cxn>
              <a:cxn ang="0">
                <a:pos x="892" y="1761"/>
              </a:cxn>
              <a:cxn ang="0">
                <a:pos x="908" y="1713"/>
              </a:cxn>
              <a:cxn ang="0">
                <a:pos x="957" y="1688"/>
              </a:cxn>
              <a:cxn ang="0">
                <a:pos x="1022" y="1632"/>
              </a:cxn>
              <a:cxn ang="0">
                <a:pos x="1176" y="1461"/>
              </a:cxn>
              <a:cxn ang="0">
                <a:pos x="1249" y="1331"/>
              </a:cxn>
              <a:cxn ang="0">
                <a:pos x="1274" y="1283"/>
              </a:cxn>
              <a:cxn ang="0">
                <a:pos x="1355" y="1121"/>
              </a:cxn>
              <a:cxn ang="0">
                <a:pos x="1420" y="1031"/>
              </a:cxn>
              <a:cxn ang="0">
                <a:pos x="1501" y="910"/>
              </a:cxn>
              <a:cxn ang="0">
                <a:pos x="1574" y="812"/>
              </a:cxn>
              <a:cxn ang="0">
                <a:pos x="1695" y="691"/>
              </a:cxn>
              <a:cxn ang="0">
                <a:pos x="1736" y="634"/>
              </a:cxn>
              <a:cxn ang="0">
                <a:pos x="1760" y="618"/>
              </a:cxn>
              <a:cxn ang="0">
                <a:pos x="1923" y="480"/>
              </a:cxn>
              <a:cxn ang="0">
                <a:pos x="1996" y="415"/>
              </a:cxn>
              <a:cxn ang="0">
                <a:pos x="2028" y="374"/>
              </a:cxn>
              <a:cxn ang="0">
                <a:pos x="2044" y="342"/>
              </a:cxn>
              <a:cxn ang="0">
                <a:pos x="2150" y="244"/>
              </a:cxn>
              <a:cxn ang="0">
                <a:pos x="2182" y="228"/>
              </a:cxn>
              <a:cxn ang="0">
                <a:pos x="2223" y="188"/>
              </a:cxn>
              <a:cxn ang="0">
                <a:pos x="2280" y="131"/>
              </a:cxn>
              <a:cxn ang="0">
                <a:pos x="2539" y="25"/>
              </a:cxn>
              <a:cxn ang="0">
                <a:pos x="2791" y="17"/>
              </a:cxn>
              <a:cxn ang="0">
                <a:pos x="2856" y="58"/>
              </a:cxn>
              <a:cxn ang="0">
                <a:pos x="2953" y="163"/>
              </a:cxn>
              <a:cxn ang="0">
                <a:pos x="3010" y="228"/>
              </a:cxn>
              <a:cxn ang="0">
                <a:pos x="3083" y="325"/>
              </a:cxn>
              <a:cxn ang="0">
                <a:pos x="3148" y="415"/>
              </a:cxn>
              <a:cxn ang="0">
                <a:pos x="3188" y="431"/>
              </a:cxn>
              <a:cxn ang="0">
                <a:pos x="3302" y="496"/>
              </a:cxn>
              <a:cxn ang="0">
                <a:pos x="3334" y="528"/>
              </a:cxn>
              <a:cxn ang="0">
                <a:pos x="3480" y="634"/>
              </a:cxn>
              <a:cxn ang="0">
                <a:pos x="3545" y="691"/>
              </a:cxn>
              <a:cxn ang="0">
                <a:pos x="3724" y="828"/>
              </a:cxn>
              <a:cxn ang="0">
                <a:pos x="3797" y="893"/>
              </a:cxn>
              <a:cxn ang="0">
                <a:pos x="3845" y="926"/>
              </a:cxn>
              <a:cxn ang="0">
                <a:pos x="3926" y="983"/>
              </a:cxn>
              <a:cxn ang="0">
                <a:pos x="4008" y="1047"/>
              </a:cxn>
              <a:cxn ang="0">
                <a:pos x="4162" y="1145"/>
              </a:cxn>
              <a:cxn ang="0">
                <a:pos x="4251" y="1218"/>
              </a:cxn>
              <a:cxn ang="0">
                <a:pos x="4373" y="1299"/>
              </a:cxn>
              <a:cxn ang="0">
                <a:pos x="4502" y="1348"/>
              </a:cxn>
            </a:cxnLst>
            <a:rect l="0" t="0" r="r" b="b"/>
            <a:pathLst>
              <a:path w="4502" h="1883">
                <a:moveTo>
                  <a:pt x="0" y="1023"/>
                </a:moveTo>
                <a:cubicBezTo>
                  <a:pt x="32" y="1120"/>
                  <a:pt x="57" y="1228"/>
                  <a:pt x="122" y="1307"/>
                </a:cubicBezTo>
                <a:cubicBezTo>
                  <a:pt x="146" y="1336"/>
                  <a:pt x="158" y="1368"/>
                  <a:pt x="195" y="1380"/>
                </a:cubicBezTo>
                <a:cubicBezTo>
                  <a:pt x="200" y="1388"/>
                  <a:pt x="204" y="1398"/>
                  <a:pt x="211" y="1404"/>
                </a:cubicBezTo>
                <a:cubicBezTo>
                  <a:pt x="218" y="1409"/>
                  <a:pt x="229" y="1407"/>
                  <a:pt x="235" y="1413"/>
                </a:cubicBezTo>
                <a:cubicBezTo>
                  <a:pt x="241" y="1419"/>
                  <a:pt x="239" y="1429"/>
                  <a:pt x="243" y="1437"/>
                </a:cubicBezTo>
                <a:cubicBezTo>
                  <a:pt x="257" y="1464"/>
                  <a:pt x="259" y="1461"/>
                  <a:pt x="284" y="1477"/>
                </a:cubicBezTo>
                <a:cubicBezTo>
                  <a:pt x="304" y="1539"/>
                  <a:pt x="275" y="1467"/>
                  <a:pt x="316" y="1518"/>
                </a:cubicBezTo>
                <a:cubicBezTo>
                  <a:pt x="321" y="1525"/>
                  <a:pt x="319" y="1535"/>
                  <a:pt x="324" y="1542"/>
                </a:cubicBezTo>
                <a:cubicBezTo>
                  <a:pt x="343" y="1567"/>
                  <a:pt x="417" y="1645"/>
                  <a:pt x="446" y="1664"/>
                </a:cubicBezTo>
                <a:cubicBezTo>
                  <a:pt x="461" y="1710"/>
                  <a:pt x="507" y="1732"/>
                  <a:pt x="543" y="1761"/>
                </a:cubicBezTo>
                <a:cubicBezTo>
                  <a:pt x="578" y="1790"/>
                  <a:pt x="575" y="1810"/>
                  <a:pt x="625" y="1826"/>
                </a:cubicBezTo>
                <a:cubicBezTo>
                  <a:pt x="639" y="1871"/>
                  <a:pt x="646" y="1842"/>
                  <a:pt x="673" y="1883"/>
                </a:cubicBezTo>
                <a:cubicBezTo>
                  <a:pt x="681" y="1880"/>
                  <a:pt x="692" y="1881"/>
                  <a:pt x="698" y="1875"/>
                </a:cubicBezTo>
                <a:cubicBezTo>
                  <a:pt x="726" y="1848"/>
                  <a:pt x="684" y="1853"/>
                  <a:pt x="722" y="1834"/>
                </a:cubicBezTo>
                <a:cubicBezTo>
                  <a:pt x="737" y="1826"/>
                  <a:pt x="755" y="1823"/>
                  <a:pt x="771" y="1818"/>
                </a:cubicBezTo>
                <a:cubicBezTo>
                  <a:pt x="781" y="1815"/>
                  <a:pt x="792" y="1813"/>
                  <a:pt x="803" y="1810"/>
                </a:cubicBezTo>
                <a:cubicBezTo>
                  <a:pt x="819" y="1805"/>
                  <a:pt x="852" y="1794"/>
                  <a:pt x="852" y="1794"/>
                </a:cubicBezTo>
                <a:cubicBezTo>
                  <a:pt x="857" y="1786"/>
                  <a:pt x="861" y="1776"/>
                  <a:pt x="868" y="1770"/>
                </a:cubicBezTo>
                <a:cubicBezTo>
                  <a:pt x="875" y="1765"/>
                  <a:pt x="887" y="1768"/>
                  <a:pt x="892" y="1761"/>
                </a:cubicBezTo>
                <a:cubicBezTo>
                  <a:pt x="902" y="1747"/>
                  <a:pt x="903" y="1729"/>
                  <a:pt x="908" y="1713"/>
                </a:cubicBezTo>
                <a:cubicBezTo>
                  <a:pt x="912" y="1702"/>
                  <a:pt x="948" y="1693"/>
                  <a:pt x="957" y="1688"/>
                </a:cubicBezTo>
                <a:cubicBezTo>
                  <a:pt x="978" y="1677"/>
                  <a:pt x="1012" y="1647"/>
                  <a:pt x="1022" y="1632"/>
                </a:cubicBezTo>
                <a:cubicBezTo>
                  <a:pt x="1055" y="1581"/>
                  <a:pt x="1117" y="1481"/>
                  <a:pt x="1176" y="1461"/>
                </a:cubicBezTo>
                <a:cubicBezTo>
                  <a:pt x="1198" y="1417"/>
                  <a:pt x="1222" y="1373"/>
                  <a:pt x="1249" y="1331"/>
                </a:cubicBezTo>
                <a:cubicBezTo>
                  <a:pt x="1269" y="1250"/>
                  <a:pt x="1242" y="1336"/>
                  <a:pt x="1274" y="1283"/>
                </a:cubicBezTo>
                <a:cubicBezTo>
                  <a:pt x="1306" y="1231"/>
                  <a:pt x="1316" y="1171"/>
                  <a:pt x="1355" y="1121"/>
                </a:cubicBezTo>
                <a:cubicBezTo>
                  <a:pt x="1368" y="1079"/>
                  <a:pt x="1387" y="1064"/>
                  <a:pt x="1420" y="1031"/>
                </a:cubicBezTo>
                <a:cubicBezTo>
                  <a:pt x="1453" y="998"/>
                  <a:pt x="1475" y="947"/>
                  <a:pt x="1501" y="910"/>
                </a:cubicBezTo>
                <a:cubicBezTo>
                  <a:pt x="1515" y="867"/>
                  <a:pt x="1542" y="844"/>
                  <a:pt x="1574" y="812"/>
                </a:cubicBezTo>
                <a:cubicBezTo>
                  <a:pt x="1621" y="765"/>
                  <a:pt x="1629" y="724"/>
                  <a:pt x="1695" y="691"/>
                </a:cubicBezTo>
                <a:cubicBezTo>
                  <a:pt x="1709" y="672"/>
                  <a:pt x="1717" y="647"/>
                  <a:pt x="1736" y="634"/>
                </a:cubicBezTo>
                <a:cubicBezTo>
                  <a:pt x="1744" y="629"/>
                  <a:pt x="1753" y="625"/>
                  <a:pt x="1760" y="618"/>
                </a:cubicBezTo>
                <a:cubicBezTo>
                  <a:pt x="1813" y="565"/>
                  <a:pt x="1848" y="504"/>
                  <a:pt x="1923" y="480"/>
                </a:cubicBezTo>
                <a:cubicBezTo>
                  <a:pt x="1946" y="456"/>
                  <a:pt x="1972" y="438"/>
                  <a:pt x="1996" y="415"/>
                </a:cubicBezTo>
                <a:cubicBezTo>
                  <a:pt x="2015" y="356"/>
                  <a:pt x="1988" y="422"/>
                  <a:pt x="2028" y="374"/>
                </a:cubicBezTo>
                <a:cubicBezTo>
                  <a:pt x="2036" y="365"/>
                  <a:pt x="2037" y="351"/>
                  <a:pt x="2044" y="342"/>
                </a:cubicBezTo>
                <a:cubicBezTo>
                  <a:pt x="2068" y="312"/>
                  <a:pt x="2119" y="268"/>
                  <a:pt x="2150" y="244"/>
                </a:cubicBezTo>
                <a:cubicBezTo>
                  <a:pt x="2160" y="237"/>
                  <a:pt x="2173" y="235"/>
                  <a:pt x="2182" y="228"/>
                </a:cubicBezTo>
                <a:cubicBezTo>
                  <a:pt x="2197" y="216"/>
                  <a:pt x="2223" y="188"/>
                  <a:pt x="2223" y="188"/>
                </a:cubicBezTo>
                <a:cubicBezTo>
                  <a:pt x="2235" y="138"/>
                  <a:pt x="2239" y="157"/>
                  <a:pt x="2280" y="131"/>
                </a:cubicBezTo>
                <a:cubicBezTo>
                  <a:pt x="2351" y="23"/>
                  <a:pt x="2411" y="35"/>
                  <a:pt x="2539" y="25"/>
                </a:cubicBezTo>
                <a:cubicBezTo>
                  <a:pt x="2644" y="0"/>
                  <a:pt x="2617" y="10"/>
                  <a:pt x="2791" y="17"/>
                </a:cubicBezTo>
                <a:cubicBezTo>
                  <a:pt x="2828" y="29"/>
                  <a:pt x="2818" y="46"/>
                  <a:pt x="2856" y="58"/>
                </a:cubicBezTo>
                <a:cubicBezTo>
                  <a:pt x="2890" y="92"/>
                  <a:pt x="2913" y="136"/>
                  <a:pt x="2953" y="163"/>
                </a:cubicBezTo>
                <a:cubicBezTo>
                  <a:pt x="3006" y="246"/>
                  <a:pt x="2910" y="99"/>
                  <a:pt x="3010" y="228"/>
                </a:cubicBezTo>
                <a:cubicBezTo>
                  <a:pt x="3035" y="260"/>
                  <a:pt x="3058" y="294"/>
                  <a:pt x="3083" y="325"/>
                </a:cubicBezTo>
                <a:cubicBezTo>
                  <a:pt x="3106" y="354"/>
                  <a:pt x="3118" y="393"/>
                  <a:pt x="3148" y="415"/>
                </a:cubicBezTo>
                <a:cubicBezTo>
                  <a:pt x="3160" y="423"/>
                  <a:pt x="3175" y="425"/>
                  <a:pt x="3188" y="431"/>
                </a:cubicBezTo>
                <a:cubicBezTo>
                  <a:pt x="3257" y="463"/>
                  <a:pt x="3244" y="457"/>
                  <a:pt x="3302" y="496"/>
                </a:cubicBezTo>
                <a:cubicBezTo>
                  <a:pt x="3315" y="504"/>
                  <a:pt x="3322" y="518"/>
                  <a:pt x="3334" y="528"/>
                </a:cubicBezTo>
                <a:cubicBezTo>
                  <a:pt x="3380" y="565"/>
                  <a:pt x="3431" y="603"/>
                  <a:pt x="3480" y="634"/>
                </a:cubicBezTo>
                <a:cubicBezTo>
                  <a:pt x="3504" y="649"/>
                  <a:pt x="3522" y="674"/>
                  <a:pt x="3545" y="691"/>
                </a:cubicBezTo>
                <a:cubicBezTo>
                  <a:pt x="3607" y="736"/>
                  <a:pt x="3673" y="771"/>
                  <a:pt x="3724" y="828"/>
                </a:cubicBezTo>
                <a:cubicBezTo>
                  <a:pt x="3775" y="885"/>
                  <a:pt x="3754" y="864"/>
                  <a:pt x="3797" y="893"/>
                </a:cubicBezTo>
                <a:cubicBezTo>
                  <a:pt x="3813" y="904"/>
                  <a:pt x="3845" y="926"/>
                  <a:pt x="3845" y="926"/>
                </a:cubicBezTo>
                <a:cubicBezTo>
                  <a:pt x="3867" y="959"/>
                  <a:pt x="3892" y="959"/>
                  <a:pt x="3926" y="983"/>
                </a:cubicBezTo>
                <a:cubicBezTo>
                  <a:pt x="3954" y="1003"/>
                  <a:pt x="3980" y="1026"/>
                  <a:pt x="4008" y="1047"/>
                </a:cubicBezTo>
                <a:cubicBezTo>
                  <a:pt x="4057" y="1084"/>
                  <a:pt x="4110" y="1112"/>
                  <a:pt x="4162" y="1145"/>
                </a:cubicBezTo>
                <a:cubicBezTo>
                  <a:pt x="4195" y="1166"/>
                  <a:pt x="4220" y="1196"/>
                  <a:pt x="4251" y="1218"/>
                </a:cubicBezTo>
                <a:cubicBezTo>
                  <a:pt x="4286" y="1243"/>
                  <a:pt x="4335" y="1277"/>
                  <a:pt x="4373" y="1299"/>
                </a:cubicBezTo>
                <a:cubicBezTo>
                  <a:pt x="4417" y="1357"/>
                  <a:pt x="4419" y="1348"/>
                  <a:pt x="4502" y="1348"/>
                </a:cubicBezTo>
              </a:path>
            </a:pathLst>
          </a:custGeom>
          <a:noFill/>
          <a:ln w="57150" cmpd="sng">
            <a:solidFill>
              <a:srgbClr val="990000"/>
            </a:solidFill>
            <a:round/>
            <a:headEnd/>
            <a:tailEnd/>
          </a:ln>
          <a:effectLst/>
        </p:spPr>
        <p:txBody>
          <a:bodyPr/>
          <a:lstStyle/>
          <a:p>
            <a:endParaRPr lang="ar-IQ"/>
          </a:p>
        </p:txBody>
      </p:sp>
      <p:sp>
        <p:nvSpPr>
          <p:cNvPr id="111636" name="Text Box 20"/>
          <p:cNvSpPr txBox="1">
            <a:spLocks noChangeArrowheads="1"/>
          </p:cNvSpPr>
          <p:nvPr/>
        </p:nvSpPr>
        <p:spPr bwMode="auto">
          <a:xfrm>
            <a:off x="827088" y="4652963"/>
            <a:ext cx="792162" cy="641350"/>
          </a:xfrm>
          <a:prstGeom prst="rect">
            <a:avLst/>
          </a:prstGeom>
          <a:solidFill>
            <a:schemeClr val="tx1"/>
          </a:solidFill>
          <a:ln w="9525">
            <a:noFill/>
            <a:miter lim="800000"/>
            <a:headEnd/>
            <a:tailEnd/>
          </a:ln>
          <a:effectLst/>
        </p:spPr>
        <p:txBody>
          <a:bodyPr>
            <a:spAutoFit/>
          </a:bodyPr>
          <a:lstStyle/>
          <a:p>
            <a:pPr>
              <a:spcBef>
                <a:spcPct val="50000"/>
              </a:spcBef>
            </a:pPr>
            <a:r>
              <a:rPr lang="ar-IQ" b="1" dirty="0">
                <a:solidFill>
                  <a:srgbClr val="990000"/>
                </a:solidFill>
              </a:rPr>
              <a:t>صافي</a:t>
            </a:r>
            <a:r>
              <a:rPr lang="ar-IQ" dirty="0">
                <a:solidFill>
                  <a:srgbClr val="990000"/>
                </a:solidFill>
              </a:rPr>
              <a:t> الربح</a:t>
            </a:r>
            <a:endParaRPr lang="en-US" dirty="0">
              <a:solidFill>
                <a:srgbClr val="990000"/>
              </a:solidFill>
            </a:endParaRPr>
          </a:p>
        </p:txBody>
      </p:sp>
    </p:spTree>
  </p:cSld>
  <p:clrMapOvr>
    <a:masterClrMapping/>
  </p:clrMapOvr>
  <p:transition spd="slow">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accent2">
              <a:lumMod val="40000"/>
              <a:lumOff val="60000"/>
            </a:schemeClr>
          </a:solidFill>
        </p:spPr>
        <p:txBody>
          <a:bodyPr/>
          <a:lstStyle/>
          <a:p>
            <a:endParaRPr lang="ar-IQ" dirty="0"/>
          </a:p>
        </p:txBody>
      </p:sp>
      <p:sp>
        <p:nvSpPr>
          <p:cNvPr id="4" name="Rounded Rectangle 3"/>
          <p:cNvSpPr/>
          <p:nvPr/>
        </p:nvSpPr>
        <p:spPr>
          <a:xfrm>
            <a:off x="714348" y="2000240"/>
            <a:ext cx="7643866" cy="3714776"/>
          </a:xfrm>
          <a:prstGeom prst="roundRect">
            <a:avLst/>
          </a:prstGeom>
          <a:solidFill>
            <a:schemeClr val="accent2"/>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800" b="1" dirty="0" smtClean="0"/>
              <a:t>ادارة دورة حياة المنتوج</a:t>
            </a:r>
            <a:endParaRPr lang="ar-IQ" sz="4800" b="1" dirty="0"/>
          </a:p>
        </p:txBody>
      </p:sp>
    </p:spTree>
  </p:cSld>
  <p:clrMapOvr>
    <a:masterClrMapping/>
  </p:clrMapOvr>
  <p:transition spd="slow">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solidFill>
            <a:schemeClr val="accent2"/>
          </a:solidFill>
          <a:scene3d>
            <a:camera prst="isometricOffAxis2Left"/>
            <a:lightRig rig="threePt" dir="t"/>
          </a:scene3d>
        </p:spPr>
        <p:txBody>
          <a:bodyPr>
            <a:normAutofit/>
          </a:bodyPr>
          <a:lstStyle/>
          <a:p>
            <a:endParaRPr lang="en-US" sz="6000" b="1" dirty="0">
              <a:solidFill>
                <a:srgbClr val="FF0000"/>
              </a:solidFill>
            </a:endParaRPr>
          </a:p>
        </p:txBody>
      </p:sp>
      <p:sp>
        <p:nvSpPr>
          <p:cNvPr id="4" name="Rectangle 3"/>
          <p:cNvSpPr/>
          <p:nvPr/>
        </p:nvSpPr>
        <p:spPr>
          <a:xfrm>
            <a:off x="1071538" y="2285992"/>
            <a:ext cx="6643734" cy="3357586"/>
          </a:xfrm>
          <a:prstGeom prst="rect">
            <a:avLst/>
          </a:prstGeom>
          <a:solidFill>
            <a:schemeClr val="tx2">
              <a:lumMod val="75000"/>
            </a:schemeClr>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solidFill>
                  <a:schemeClr val="bg1"/>
                </a:solidFill>
              </a:rPr>
              <a:t>هل تحتاج المنظمات ان تدرس دورة حياة منتجاتها؟؟؟</a:t>
            </a:r>
            <a:endParaRPr lang="en-US" sz="5400" b="1" dirty="0">
              <a:solidFill>
                <a:schemeClr val="bg1"/>
              </a:solidFill>
            </a:endParaRPr>
          </a:p>
        </p:txBody>
      </p:sp>
    </p:spTree>
  </p:cSld>
  <p:clrMapOvr>
    <a:masterClrMapping/>
  </p:clrMapOvr>
  <p:transition spd="slow">
    <p:pull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accent6">
              <a:lumMod val="20000"/>
              <a:lumOff val="80000"/>
            </a:schemeClr>
          </a:solidFill>
        </p:spPr>
        <p:txBody>
          <a:bodyPr/>
          <a:lstStyle/>
          <a:p>
            <a:pPr>
              <a:buNone/>
            </a:pPr>
            <a:r>
              <a:rPr lang="ar-IQ" dirty="0" smtClean="0"/>
              <a:t>  </a:t>
            </a:r>
            <a:r>
              <a:rPr lang="ar-IQ" b="1" dirty="0" smtClean="0"/>
              <a:t>بالتأكيد ... تحتاج المنظمات ( سلعية كانت او خدمية) ان تدرس دورة حياة منتجاتها وتراجعها باستمرارو ذلك للاسباب التالية:</a:t>
            </a:r>
          </a:p>
          <a:p>
            <a:r>
              <a:rPr lang="ar-IQ" b="1" dirty="0" smtClean="0"/>
              <a:t>التعرف على المرحلة التي يعيشها كل منتوج لها في سوقه.</a:t>
            </a:r>
          </a:p>
          <a:p>
            <a:pPr>
              <a:buNone/>
            </a:pPr>
            <a:endParaRPr lang="ar-IQ" b="1" dirty="0" smtClean="0"/>
          </a:p>
          <a:p>
            <a:r>
              <a:rPr lang="ar-IQ" b="1" dirty="0" smtClean="0"/>
              <a:t>ان اسلوب التعامل مع المنتوج في كل مرحلة مختلف و هذا ما يطلق عليه  ب ” </a:t>
            </a:r>
            <a:r>
              <a:rPr lang="ar-IQ" b="1" u="sng" dirty="0" smtClean="0">
                <a:solidFill>
                  <a:srgbClr val="FF0000"/>
                </a:solidFill>
              </a:rPr>
              <a:t>ادارة دورة حياة المنتوج</a:t>
            </a:r>
            <a:r>
              <a:rPr lang="ar-IQ" b="1" dirty="0" smtClean="0"/>
              <a:t> </a:t>
            </a:r>
            <a:r>
              <a:rPr lang="ar-IQ" b="1" dirty="0" smtClean="0">
                <a:solidFill>
                  <a:srgbClr val="FF0000"/>
                </a:solidFill>
              </a:rPr>
              <a:t>”</a:t>
            </a:r>
          </a:p>
        </p:txBody>
      </p:sp>
    </p:spTree>
  </p:cSld>
  <p:clrMapOvr>
    <a:masterClrMapping/>
  </p:clrMapOvr>
  <p:transition spd="slow">
    <p:pull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785818"/>
          </a:xfrm>
          <a:solidFill>
            <a:schemeClr val="accent6">
              <a:lumMod val="20000"/>
              <a:lumOff val="80000"/>
            </a:schemeClr>
          </a:solidFill>
        </p:spPr>
        <p:txBody>
          <a:bodyPr>
            <a:normAutofit fontScale="90000"/>
          </a:bodyPr>
          <a:lstStyle/>
          <a:p>
            <a:r>
              <a:rPr lang="ar-IQ" sz="3200" b="1" dirty="0" smtClean="0"/>
              <a:t>ما هي الاختلافات في كل مرحلة من مراحل دورة حياة المنتوج؟</a:t>
            </a:r>
            <a:endParaRPr lang="ar-IQ" sz="3200" b="1" dirty="0"/>
          </a:p>
        </p:txBody>
      </p:sp>
      <p:graphicFrame>
        <p:nvGraphicFramePr>
          <p:cNvPr id="4" name="Content Placeholder 3"/>
          <p:cNvGraphicFramePr>
            <a:graphicFrameLocks noGrp="1"/>
          </p:cNvGraphicFramePr>
          <p:nvPr>
            <p:ph idx="1"/>
          </p:nvPr>
        </p:nvGraphicFramePr>
        <p:xfrm>
          <a:off x="457200" y="2143125"/>
          <a:ext cx="8229600" cy="39830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tx2">
              <a:lumMod val="20000"/>
              <a:lumOff val="80000"/>
            </a:schemeClr>
          </a:solidFill>
        </p:spPr>
        <p:txBody>
          <a:bodyPr/>
          <a:lstStyle/>
          <a:p>
            <a:endParaRPr lang="ar-IQ" dirty="0"/>
          </a:p>
        </p:txBody>
      </p:sp>
      <p:sp>
        <p:nvSpPr>
          <p:cNvPr id="4" name="Rounded Rectangle 3"/>
          <p:cNvSpPr/>
          <p:nvPr/>
        </p:nvSpPr>
        <p:spPr>
          <a:xfrm>
            <a:off x="1142976" y="2214554"/>
            <a:ext cx="7215238" cy="2571768"/>
          </a:xfrm>
          <a:prstGeom prst="roundRect">
            <a:avLst/>
          </a:prstGeom>
          <a:solidFill>
            <a:schemeClr val="tx2"/>
          </a:solidFill>
          <a:scene3d>
            <a:camera prst="perspectiveContrastingLef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اولا: الاختلاف في المبيعات والارباح</a:t>
            </a:r>
            <a:endParaRPr lang="ar-IQ" sz="5400" b="1" dirty="0"/>
          </a:p>
        </p:txBody>
      </p:sp>
    </p:spTree>
  </p:cSld>
  <p:clrMapOvr>
    <a:masterClrMapping/>
  </p:clrMapOvr>
  <p:transition spd="slow">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lstStyle/>
          <a:p>
            <a:r>
              <a:rPr lang="ar-IQ" b="1" dirty="0" smtClean="0"/>
              <a:t>أولا: اختلاف المبيعات والارباح</a:t>
            </a:r>
            <a:endParaRPr lang="ar-IQ" b="1" dirty="0"/>
          </a:p>
        </p:txBody>
      </p:sp>
      <p:sp>
        <p:nvSpPr>
          <p:cNvPr id="3" name="Content Placeholder 2"/>
          <p:cNvSpPr>
            <a:spLocks noGrp="1"/>
          </p:cNvSpPr>
          <p:nvPr>
            <p:ph idx="1"/>
          </p:nvPr>
        </p:nvSpPr>
        <p:spPr>
          <a:solidFill>
            <a:schemeClr val="accent2">
              <a:lumMod val="20000"/>
              <a:lumOff val="80000"/>
            </a:schemeClr>
          </a:solidFill>
        </p:spPr>
        <p:txBody>
          <a:bodyPr/>
          <a:lstStyle/>
          <a:p>
            <a:r>
              <a:rPr lang="ar-IQ" b="1" dirty="0" smtClean="0"/>
              <a:t>تعد</a:t>
            </a:r>
            <a:r>
              <a:rPr lang="ar-IQ" b="1" u="sng" dirty="0" smtClean="0"/>
              <a:t> المبيعات والارباح</a:t>
            </a:r>
            <a:r>
              <a:rPr lang="ar-IQ" b="1" dirty="0" smtClean="0"/>
              <a:t> المؤشر الاساس على انتقال المنتوج من مرحلة الى مرحله اخرى من دورة حياته ،</a:t>
            </a:r>
            <a:endParaRPr lang="ar-IQ" sz="8000" b="1" dirty="0" smtClean="0"/>
          </a:p>
          <a:p>
            <a:r>
              <a:rPr lang="ar-IQ" sz="8000" b="1" dirty="0" smtClean="0">
                <a:solidFill>
                  <a:srgbClr val="FF0000"/>
                </a:solidFill>
              </a:rPr>
              <a:t>كيف؟؟؟؟؟</a:t>
            </a:r>
          </a:p>
        </p:txBody>
      </p:sp>
    </p:spTree>
  </p:cSld>
  <p:clrMapOvr>
    <a:masterClrMapping/>
  </p:clrMapOvr>
  <p:transition spd="slow">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accent2">
              <a:lumMod val="20000"/>
              <a:lumOff val="80000"/>
            </a:schemeClr>
          </a:solidFill>
        </p:spPr>
        <p:txBody>
          <a:bodyPr>
            <a:normAutofit lnSpcReduction="10000"/>
          </a:bodyPr>
          <a:lstStyle/>
          <a:p>
            <a:endParaRPr lang="ar-IQ" sz="4000" b="1" dirty="0" smtClean="0">
              <a:solidFill>
                <a:srgbClr val="FF0000"/>
              </a:solidFill>
            </a:endParaRPr>
          </a:p>
          <a:p>
            <a:r>
              <a:rPr lang="ar-IQ" sz="4000" b="1" dirty="0" smtClean="0"/>
              <a:t>ففي </a:t>
            </a:r>
            <a:r>
              <a:rPr lang="ar-IQ" sz="4000" b="1" dirty="0" smtClean="0">
                <a:solidFill>
                  <a:srgbClr val="FF0000"/>
                </a:solidFill>
              </a:rPr>
              <a:t>مرحلة </a:t>
            </a:r>
            <a:r>
              <a:rPr lang="ar-IQ" sz="4000" b="1" u="sng" dirty="0" smtClean="0">
                <a:solidFill>
                  <a:srgbClr val="FF0000"/>
                </a:solidFill>
              </a:rPr>
              <a:t>التقديم</a:t>
            </a:r>
            <a:r>
              <a:rPr lang="ar-IQ" sz="4000" b="1" dirty="0" smtClean="0"/>
              <a:t> تكون كلف المنتوج متفوقه على عوائده بسبب :</a:t>
            </a:r>
          </a:p>
          <a:p>
            <a:pPr>
              <a:buFontTx/>
              <a:buChar char="-"/>
            </a:pPr>
            <a:r>
              <a:rPr lang="ar-IQ" sz="4000" b="1" dirty="0" smtClean="0"/>
              <a:t>كلف التصميم والانتاج .</a:t>
            </a:r>
          </a:p>
          <a:p>
            <a:pPr>
              <a:buFontTx/>
              <a:buChar char="-"/>
            </a:pPr>
            <a:r>
              <a:rPr lang="ar-IQ" sz="4000" b="1" dirty="0" smtClean="0"/>
              <a:t>كلف تسويق المنتوج .</a:t>
            </a:r>
          </a:p>
          <a:p>
            <a:pPr>
              <a:buFontTx/>
              <a:buChar char="-"/>
            </a:pPr>
            <a:r>
              <a:rPr lang="ar-IQ" sz="4000" b="1" dirty="0" smtClean="0"/>
              <a:t>محدوديه الاقبال عليه كونه ما زال في طور التقديم.</a:t>
            </a:r>
          </a:p>
          <a:p>
            <a:endParaRPr lang="ar-IQ" sz="4000" b="1" dirty="0" smtClean="0">
              <a:solidFill>
                <a:srgbClr val="FF0000"/>
              </a:solidFill>
            </a:endParaRPr>
          </a:p>
          <a:p>
            <a:endParaRPr lang="ar-IQ" dirty="0"/>
          </a:p>
        </p:txBody>
      </p:sp>
    </p:spTree>
  </p:cSld>
  <p:clrMapOvr>
    <a:masterClrMapping/>
  </p:clrMapOvr>
  <p:transition spd="slow">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tx2">
              <a:lumMod val="20000"/>
              <a:lumOff val="80000"/>
            </a:schemeClr>
          </a:solidFill>
        </p:spPr>
        <p:txBody>
          <a:bodyPr/>
          <a:lstStyle/>
          <a:p>
            <a:r>
              <a:rPr lang="ar-IQ" sz="4000" b="1" dirty="0" smtClean="0">
                <a:solidFill>
                  <a:srgbClr val="FF0000"/>
                </a:solidFill>
              </a:rPr>
              <a:t>و الزيادة</a:t>
            </a:r>
            <a:r>
              <a:rPr lang="ar-IQ" b="1" dirty="0" smtClean="0"/>
              <a:t> في المبيعات والارباح تعني ان المنتوج في  مرحلة ا</a:t>
            </a:r>
            <a:r>
              <a:rPr lang="ar-IQ" sz="4000" b="1" u="sng" dirty="0" smtClean="0">
                <a:solidFill>
                  <a:srgbClr val="FF0000"/>
                </a:solidFill>
              </a:rPr>
              <a:t>لنمو</a:t>
            </a:r>
            <a:r>
              <a:rPr lang="ar-IQ" b="1" dirty="0" smtClean="0"/>
              <a:t>.</a:t>
            </a:r>
            <a:endParaRPr lang="ar-IQ" sz="4000" b="1" dirty="0" smtClean="0"/>
          </a:p>
          <a:p>
            <a:r>
              <a:rPr lang="ar-IQ" sz="4000" b="1" dirty="0" smtClean="0">
                <a:solidFill>
                  <a:srgbClr val="FF0000"/>
                </a:solidFill>
              </a:rPr>
              <a:t>والاستقرار</a:t>
            </a:r>
            <a:r>
              <a:rPr lang="ar-IQ" b="1" dirty="0" smtClean="0"/>
              <a:t>فيهما تعني ان المنتوج في مرحلة </a:t>
            </a:r>
            <a:r>
              <a:rPr lang="ar-IQ" sz="4000" b="1" u="sng" dirty="0" smtClean="0">
                <a:solidFill>
                  <a:srgbClr val="FF0000"/>
                </a:solidFill>
              </a:rPr>
              <a:t>النضج</a:t>
            </a:r>
          </a:p>
          <a:p>
            <a:r>
              <a:rPr lang="ar-IQ" b="1" dirty="0" smtClean="0"/>
              <a:t>و </a:t>
            </a:r>
            <a:r>
              <a:rPr lang="ar-IQ" sz="4000" b="1" dirty="0" smtClean="0">
                <a:solidFill>
                  <a:srgbClr val="FF0000"/>
                </a:solidFill>
              </a:rPr>
              <a:t>الانخفاض</a:t>
            </a:r>
            <a:r>
              <a:rPr lang="ar-IQ" b="1" dirty="0" smtClean="0"/>
              <a:t> فيهما تعني ان المنتوج باتجاه </a:t>
            </a:r>
            <a:r>
              <a:rPr lang="ar-IQ" sz="4400" b="1" u="sng" dirty="0" smtClean="0">
                <a:solidFill>
                  <a:srgbClr val="FF0000"/>
                </a:solidFill>
              </a:rPr>
              <a:t>الانحدار</a:t>
            </a:r>
          </a:p>
          <a:p>
            <a:pPr>
              <a:buNone/>
            </a:pPr>
            <a:r>
              <a:rPr lang="ar-IQ" b="1" dirty="0" smtClean="0"/>
              <a:t> وهذا يتطلب من المنظمة ان تراقب باستمرار اتجاه المبيعات والارباح لمنتجاتها لتقوم باتخاذ الافعال المناسبه</a:t>
            </a:r>
          </a:p>
          <a:p>
            <a:endParaRPr lang="ar-IQ" dirty="0"/>
          </a:p>
        </p:txBody>
      </p:sp>
    </p:spTree>
  </p:cSld>
  <p:clrMapOvr>
    <a:masterClrMapping/>
  </p:clrMapOvr>
  <p:transition spd="slow">
    <p:pull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57167"/>
            <a:ext cx="7743852" cy="5786478"/>
          </a:xfrm>
          <a:blipFill>
            <a:blip r:embed="rId2"/>
            <a:tile tx="0" ty="0" sx="100000" sy="100000" flip="none" algn="tl"/>
          </a:blipFill>
        </p:spPr>
        <p:txBody>
          <a:bodyPr/>
          <a:lstStyle/>
          <a:p>
            <a:endParaRPr lang="ar-IQ" dirty="0"/>
          </a:p>
        </p:txBody>
      </p:sp>
      <p:sp>
        <p:nvSpPr>
          <p:cNvPr id="3" name="Subtitle 2"/>
          <p:cNvSpPr>
            <a:spLocks noGrp="1"/>
          </p:cNvSpPr>
          <p:nvPr>
            <p:ph type="subTitle" idx="1"/>
          </p:nvPr>
        </p:nvSpPr>
        <p:spPr/>
        <p:txBody>
          <a:bodyPr/>
          <a:lstStyle/>
          <a:p>
            <a:endParaRPr lang="ar-IQ"/>
          </a:p>
        </p:txBody>
      </p:sp>
      <p:sp>
        <p:nvSpPr>
          <p:cNvPr id="4" name="Rounded Rectangle 3"/>
          <p:cNvSpPr/>
          <p:nvPr/>
        </p:nvSpPr>
        <p:spPr>
          <a:xfrm>
            <a:off x="1428728" y="2143116"/>
            <a:ext cx="6786610" cy="3357586"/>
          </a:xfrm>
          <a:prstGeom prst="roundRect">
            <a:avLst/>
          </a:prstGeom>
          <a:blipFill>
            <a:blip r:embed="rId3"/>
            <a:tile tx="0" ty="0" sx="100000" sy="100000" flip="none" algn="tl"/>
          </a:blipFill>
          <a:effectLst>
            <a:glow rad="228600">
              <a:schemeClr val="accent2">
                <a:satMod val="175000"/>
                <a:alpha val="40000"/>
              </a:schemeClr>
            </a:glo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800" b="1" dirty="0" smtClean="0"/>
              <a:t>متى نفكر بتقديم منتوج جديد؟؟</a:t>
            </a:r>
            <a:endParaRPr lang="ar-IQ" sz="4800" b="1" dirty="0"/>
          </a:p>
        </p:txBody>
      </p:sp>
    </p:spTree>
  </p:cSld>
  <p:clrMapOvr>
    <a:masterClrMapping/>
  </p:clrMapOvr>
  <p:transition spd="slow">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ctrTitle"/>
          </p:nvPr>
        </p:nvSpPr>
        <p:spPr>
          <a:xfrm>
            <a:off x="611188" y="0"/>
            <a:ext cx="7772400" cy="765175"/>
          </a:xfrm>
        </p:spPr>
        <p:txBody>
          <a:bodyPr>
            <a:normAutofit/>
          </a:bodyPr>
          <a:lstStyle/>
          <a:p>
            <a:endParaRPr lang="en-US" dirty="0"/>
          </a:p>
        </p:txBody>
      </p:sp>
      <p:sp>
        <p:nvSpPr>
          <p:cNvPr id="111619" name="Rectangle 3"/>
          <p:cNvSpPr>
            <a:spLocks noGrp="1" noChangeArrowheads="1"/>
          </p:cNvSpPr>
          <p:nvPr>
            <p:ph type="subTitle" idx="1"/>
          </p:nvPr>
        </p:nvSpPr>
        <p:spPr>
          <a:xfrm>
            <a:off x="179388" y="692150"/>
            <a:ext cx="8785225" cy="5905500"/>
          </a:xfrm>
        </p:spPr>
        <p:txBody>
          <a:bodyPr/>
          <a:lstStyle/>
          <a:p>
            <a:r>
              <a:rPr lang="ar-IQ" dirty="0"/>
              <a:t> </a:t>
            </a:r>
            <a:endParaRPr lang="en-US" dirty="0"/>
          </a:p>
        </p:txBody>
      </p:sp>
      <p:sp>
        <p:nvSpPr>
          <p:cNvPr id="111620" name="Line 4"/>
          <p:cNvSpPr>
            <a:spLocks noChangeShapeType="1"/>
          </p:cNvSpPr>
          <p:nvPr/>
        </p:nvSpPr>
        <p:spPr bwMode="auto">
          <a:xfrm flipH="1">
            <a:off x="1403350" y="981075"/>
            <a:ext cx="73025" cy="4464050"/>
          </a:xfrm>
          <a:prstGeom prst="line">
            <a:avLst/>
          </a:prstGeom>
          <a:noFill/>
          <a:ln w="9525">
            <a:solidFill>
              <a:schemeClr val="tx1"/>
            </a:solidFill>
            <a:round/>
            <a:headEnd/>
            <a:tailEnd/>
          </a:ln>
          <a:effectLst/>
        </p:spPr>
        <p:txBody>
          <a:bodyPr/>
          <a:lstStyle/>
          <a:p>
            <a:endParaRPr lang="ar-IQ"/>
          </a:p>
        </p:txBody>
      </p:sp>
      <p:sp>
        <p:nvSpPr>
          <p:cNvPr id="111621" name="Line 5"/>
          <p:cNvSpPr>
            <a:spLocks noChangeShapeType="1"/>
          </p:cNvSpPr>
          <p:nvPr/>
        </p:nvSpPr>
        <p:spPr bwMode="auto">
          <a:xfrm>
            <a:off x="1403350" y="5445125"/>
            <a:ext cx="7561263" cy="0"/>
          </a:xfrm>
          <a:prstGeom prst="line">
            <a:avLst/>
          </a:prstGeom>
          <a:noFill/>
          <a:ln w="9525">
            <a:solidFill>
              <a:schemeClr val="tx1"/>
            </a:solidFill>
            <a:round/>
            <a:headEnd/>
            <a:tailEnd/>
          </a:ln>
          <a:effectLst/>
        </p:spPr>
        <p:txBody>
          <a:bodyPr/>
          <a:lstStyle/>
          <a:p>
            <a:endParaRPr lang="ar-IQ"/>
          </a:p>
        </p:txBody>
      </p:sp>
      <p:sp>
        <p:nvSpPr>
          <p:cNvPr id="111622" name="Freeform 6"/>
          <p:cNvSpPr>
            <a:spLocks/>
          </p:cNvSpPr>
          <p:nvPr/>
        </p:nvSpPr>
        <p:spPr bwMode="auto">
          <a:xfrm>
            <a:off x="1476375" y="549275"/>
            <a:ext cx="7275513" cy="3392488"/>
          </a:xfrm>
          <a:custGeom>
            <a:avLst/>
            <a:gdLst/>
            <a:ahLst/>
            <a:cxnLst>
              <a:cxn ang="0">
                <a:pos x="0" y="2137"/>
              </a:cxn>
              <a:cxn ang="0">
                <a:pos x="109" y="2129"/>
              </a:cxn>
              <a:cxn ang="0">
                <a:pos x="292" y="2070"/>
              </a:cxn>
              <a:cxn ang="0">
                <a:pos x="443" y="2029"/>
              </a:cxn>
              <a:cxn ang="0">
                <a:pos x="568" y="1903"/>
              </a:cxn>
              <a:cxn ang="0">
                <a:pos x="626" y="1853"/>
              </a:cxn>
              <a:cxn ang="0">
                <a:pos x="676" y="1820"/>
              </a:cxn>
              <a:cxn ang="0">
                <a:pos x="752" y="1720"/>
              </a:cxn>
              <a:cxn ang="0">
                <a:pos x="885" y="1561"/>
              </a:cxn>
              <a:cxn ang="0">
                <a:pos x="944" y="1486"/>
              </a:cxn>
              <a:cxn ang="0">
                <a:pos x="1035" y="1269"/>
              </a:cxn>
              <a:cxn ang="0">
                <a:pos x="1102" y="1152"/>
              </a:cxn>
              <a:cxn ang="0">
                <a:pos x="1152" y="1102"/>
              </a:cxn>
              <a:cxn ang="0">
                <a:pos x="1277" y="910"/>
              </a:cxn>
              <a:cxn ang="0">
                <a:pos x="1344" y="810"/>
              </a:cxn>
              <a:cxn ang="0">
                <a:pos x="1469" y="668"/>
              </a:cxn>
              <a:cxn ang="0">
                <a:pos x="1570" y="468"/>
              </a:cxn>
              <a:cxn ang="0">
                <a:pos x="1661" y="334"/>
              </a:cxn>
              <a:cxn ang="0">
                <a:pos x="1703" y="284"/>
              </a:cxn>
              <a:cxn ang="0">
                <a:pos x="1837" y="259"/>
              </a:cxn>
              <a:cxn ang="0">
                <a:pos x="1912" y="201"/>
              </a:cxn>
              <a:cxn ang="0">
                <a:pos x="1962" y="142"/>
              </a:cxn>
              <a:cxn ang="0">
                <a:pos x="1970" y="117"/>
              </a:cxn>
              <a:cxn ang="0">
                <a:pos x="2004" y="92"/>
              </a:cxn>
              <a:cxn ang="0">
                <a:pos x="2020" y="67"/>
              </a:cxn>
              <a:cxn ang="0">
                <a:pos x="2071" y="50"/>
              </a:cxn>
              <a:cxn ang="0">
                <a:pos x="2237" y="75"/>
              </a:cxn>
              <a:cxn ang="0">
                <a:pos x="2288" y="92"/>
              </a:cxn>
              <a:cxn ang="0">
                <a:pos x="2404" y="34"/>
              </a:cxn>
              <a:cxn ang="0">
                <a:pos x="2488" y="0"/>
              </a:cxn>
              <a:cxn ang="0">
                <a:pos x="2571" y="9"/>
              </a:cxn>
              <a:cxn ang="0">
                <a:pos x="2730" y="117"/>
              </a:cxn>
              <a:cxn ang="0">
                <a:pos x="2855" y="259"/>
              </a:cxn>
              <a:cxn ang="0">
                <a:pos x="3005" y="418"/>
              </a:cxn>
              <a:cxn ang="0">
                <a:pos x="3031" y="468"/>
              </a:cxn>
              <a:cxn ang="0">
                <a:pos x="3039" y="493"/>
              </a:cxn>
              <a:cxn ang="0">
                <a:pos x="3056" y="518"/>
              </a:cxn>
              <a:cxn ang="0">
                <a:pos x="3081" y="576"/>
              </a:cxn>
              <a:cxn ang="0">
                <a:pos x="3114" y="651"/>
              </a:cxn>
              <a:cxn ang="0">
                <a:pos x="3147" y="751"/>
              </a:cxn>
              <a:cxn ang="0">
                <a:pos x="3231" y="818"/>
              </a:cxn>
              <a:cxn ang="0">
                <a:pos x="3281" y="918"/>
              </a:cxn>
              <a:cxn ang="0">
                <a:pos x="3323" y="1019"/>
              </a:cxn>
              <a:cxn ang="0">
                <a:pos x="3356" y="1069"/>
              </a:cxn>
              <a:cxn ang="0">
                <a:pos x="3515" y="1494"/>
              </a:cxn>
              <a:cxn ang="0">
                <a:pos x="3715" y="1762"/>
              </a:cxn>
              <a:cxn ang="0">
                <a:pos x="3849" y="1912"/>
              </a:cxn>
              <a:cxn ang="0">
                <a:pos x="3907" y="1979"/>
              </a:cxn>
              <a:cxn ang="0">
                <a:pos x="3957" y="1995"/>
              </a:cxn>
              <a:cxn ang="0">
                <a:pos x="4149" y="2045"/>
              </a:cxn>
              <a:cxn ang="0">
                <a:pos x="4274" y="2079"/>
              </a:cxn>
              <a:cxn ang="0">
                <a:pos x="4550" y="2079"/>
              </a:cxn>
              <a:cxn ang="0">
                <a:pos x="4583" y="2087"/>
              </a:cxn>
            </a:cxnLst>
            <a:rect l="0" t="0" r="r" b="b"/>
            <a:pathLst>
              <a:path w="4583" h="2137">
                <a:moveTo>
                  <a:pt x="0" y="2137"/>
                </a:moveTo>
                <a:cubicBezTo>
                  <a:pt x="36" y="2134"/>
                  <a:pt x="73" y="2133"/>
                  <a:pt x="109" y="2129"/>
                </a:cubicBezTo>
                <a:cubicBezTo>
                  <a:pt x="171" y="2122"/>
                  <a:pt x="230" y="2082"/>
                  <a:pt x="292" y="2070"/>
                </a:cubicBezTo>
                <a:cubicBezTo>
                  <a:pt x="346" y="2059"/>
                  <a:pt x="393" y="2053"/>
                  <a:pt x="443" y="2029"/>
                </a:cubicBezTo>
                <a:cubicBezTo>
                  <a:pt x="459" y="1979"/>
                  <a:pt x="518" y="1921"/>
                  <a:pt x="568" y="1903"/>
                </a:cubicBezTo>
                <a:cubicBezTo>
                  <a:pt x="596" y="1875"/>
                  <a:pt x="592" y="1877"/>
                  <a:pt x="626" y="1853"/>
                </a:cubicBezTo>
                <a:cubicBezTo>
                  <a:pt x="642" y="1842"/>
                  <a:pt x="676" y="1820"/>
                  <a:pt x="676" y="1820"/>
                </a:cubicBezTo>
                <a:cubicBezTo>
                  <a:pt x="691" y="1778"/>
                  <a:pt x="720" y="1751"/>
                  <a:pt x="752" y="1720"/>
                </a:cubicBezTo>
                <a:cubicBezTo>
                  <a:pt x="776" y="1669"/>
                  <a:pt x="835" y="1587"/>
                  <a:pt x="885" y="1561"/>
                </a:cubicBezTo>
                <a:cubicBezTo>
                  <a:pt x="895" y="1531"/>
                  <a:pt x="944" y="1486"/>
                  <a:pt x="944" y="1486"/>
                </a:cubicBezTo>
                <a:cubicBezTo>
                  <a:pt x="958" y="1401"/>
                  <a:pt x="989" y="1341"/>
                  <a:pt x="1035" y="1269"/>
                </a:cubicBezTo>
                <a:cubicBezTo>
                  <a:pt x="1058" y="1233"/>
                  <a:pt x="1072" y="1182"/>
                  <a:pt x="1102" y="1152"/>
                </a:cubicBezTo>
                <a:cubicBezTo>
                  <a:pt x="1175" y="1079"/>
                  <a:pt x="1071" y="1209"/>
                  <a:pt x="1152" y="1102"/>
                </a:cubicBezTo>
                <a:cubicBezTo>
                  <a:pt x="1180" y="1024"/>
                  <a:pt x="1228" y="975"/>
                  <a:pt x="1277" y="910"/>
                </a:cubicBezTo>
                <a:cubicBezTo>
                  <a:pt x="1301" y="879"/>
                  <a:pt x="1319" y="841"/>
                  <a:pt x="1344" y="810"/>
                </a:cubicBezTo>
                <a:cubicBezTo>
                  <a:pt x="1383" y="762"/>
                  <a:pt x="1429" y="716"/>
                  <a:pt x="1469" y="668"/>
                </a:cubicBezTo>
                <a:cubicBezTo>
                  <a:pt x="1520" y="608"/>
                  <a:pt x="1540" y="538"/>
                  <a:pt x="1570" y="468"/>
                </a:cubicBezTo>
                <a:cubicBezTo>
                  <a:pt x="1592" y="416"/>
                  <a:pt x="1625" y="376"/>
                  <a:pt x="1661" y="334"/>
                </a:cubicBezTo>
                <a:cubicBezTo>
                  <a:pt x="1681" y="311"/>
                  <a:pt x="1676" y="302"/>
                  <a:pt x="1703" y="284"/>
                </a:cubicBezTo>
                <a:cubicBezTo>
                  <a:pt x="1736" y="262"/>
                  <a:pt x="1808" y="262"/>
                  <a:pt x="1837" y="259"/>
                </a:cubicBezTo>
                <a:cubicBezTo>
                  <a:pt x="1872" y="248"/>
                  <a:pt x="1881" y="221"/>
                  <a:pt x="1912" y="201"/>
                </a:cubicBezTo>
                <a:cubicBezTo>
                  <a:pt x="1959" y="108"/>
                  <a:pt x="1893" y="226"/>
                  <a:pt x="1962" y="142"/>
                </a:cubicBezTo>
                <a:cubicBezTo>
                  <a:pt x="1968" y="135"/>
                  <a:pt x="1964" y="124"/>
                  <a:pt x="1970" y="117"/>
                </a:cubicBezTo>
                <a:cubicBezTo>
                  <a:pt x="1979" y="106"/>
                  <a:pt x="1993" y="100"/>
                  <a:pt x="2004" y="92"/>
                </a:cubicBezTo>
                <a:cubicBezTo>
                  <a:pt x="2009" y="84"/>
                  <a:pt x="2012" y="72"/>
                  <a:pt x="2020" y="67"/>
                </a:cubicBezTo>
                <a:cubicBezTo>
                  <a:pt x="2035" y="57"/>
                  <a:pt x="2071" y="50"/>
                  <a:pt x="2071" y="50"/>
                </a:cubicBezTo>
                <a:cubicBezTo>
                  <a:pt x="2198" y="60"/>
                  <a:pt x="2153" y="47"/>
                  <a:pt x="2237" y="75"/>
                </a:cubicBezTo>
                <a:cubicBezTo>
                  <a:pt x="2254" y="81"/>
                  <a:pt x="2288" y="92"/>
                  <a:pt x="2288" y="92"/>
                </a:cubicBezTo>
                <a:cubicBezTo>
                  <a:pt x="2334" y="81"/>
                  <a:pt x="2360" y="48"/>
                  <a:pt x="2404" y="34"/>
                </a:cubicBezTo>
                <a:cubicBezTo>
                  <a:pt x="2431" y="15"/>
                  <a:pt x="2457" y="11"/>
                  <a:pt x="2488" y="0"/>
                </a:cubicBezTo>
                <a:cubicBezTo>
                  <a:pt x="2516" y="3"/>
                  <a:pt x="2544" y="3"/>
                  <a:pt x="2571" y="9"/>
                </a:cubicBezTo>
                <a:cubicBezTo>
                  <a:pt x="2633" y="22"/>
                  <a:pt x="2680" y="83"/>
                  <a:pt x="2730" y="117"/>
                </a:cubicBezTo>
                <a:cubicBezTo>
                  <a:pt x="2761" y="164"/>
                  <a:pt x="2801" y="242"/>
                  <a:pt x="2855" y="259"/>
                </a:cubicBezTo>
                <a:cubicBezTo>
                  <a:pt x="2906" y="293"/>
                  <a:pt x="2984" y="360"/>
                  <a:pt x="3005" y="418"/>
                </a:cubicBezTo>
                <a:cubicBezTo>
                  <a:pt x="3017" y="452"/>
                  <a:pt x="3009" y="436"/>
                  <a:pt x="3031" y="468"/>
                </a:cubicBezTo>
                <a:cubicBezTo>
                  <a:pt x="3034" y="476"/>
                  <a:pt x="3035" y="485"/>
                  <a:pt x="3039" y="493"/>
                </a:cubicBezTo>
                <a:cubicBezTo>
                  <a:pt x="3044" y="502"/>
                  <a:pt x="3052" y="509"/>
                  <a:pt x="3056" y="518"/>
                </a:cubicBezTo>
                <a:cubicBezTo>
                  <a:pt x="3088" y="593"/>
                  <a:pt x="3038" y="513"/>
                  <a:pt x="3081" y="576"/>
                </a:cubicBezTo>
                <a:cubicBezTo>
                  <a:pt x="3100" y="636"/>
                  <a:pt x="3087" y="612"/>
                  <a:pt x="3114" y="651"/>
                </a:cubicBezTo>
                <a:cubicBezTo>
                  <a:pt x="3121" y="673"/>
                  <a:pt x="3135" y="738"/>
                  <a:pt x="3147" y="751"/>
                </a:cubicBezTo>
                <a:cubicBezTo>
                  <a:pt x="3173" y="778"/>
                  <a:pt x="3200" y="798"/>
                  <a:pt x="3231" y="818"/>
                </a:cubicBezTo>
                <a:cubicBezTo>
                  <a:pt x="3242" y="852"/>
                  <a:pt x="3261" y="888"/>
                  <a:pt x="3281" y="918"/>
                </a:cubicBezTo>
                <a:cubicBezTo>
                  <a:pt x="3293" y="954"/>
                  <a:pt x="3305" y="987"/>
                  <a:pt x="3323" y="1019"/>
                </a:cubicBezTo>
                <a:cubicBezTo>
                  <a:pt x="3333" y="1036"/>
                  <a:pt x="3356" y="1069"/>
                  <a:pt x="3356" y="1069"/>
                </a:cubicBezTo>
                <a:cubicBezTo>
                  <a:pt x="3401" y="1209"/>
                  <a:pt x="3433" y="1373"/>
                  <a:pt x="3515" y="1494"/>
                </a:cubicBezTo>
                <a:cubicBezTo>
                  <a:pt x="3545" y="1620"/>
                  <a:pt x="3629" y="1676"/>
                  <a:pt x="3715" y="1762"/>
                </a:cubicBezTo>
                <a:cubicBezTo>
                  <a:pt x="3762" y="1809"/>
                  <a:pt x="3794" y="1874"/>
                  <a:pt x="3849" y="1912"/>
                </a:cubicBezTo>
                <a:cubicBezTo>
                  <a:pt x="3854" y="1919"/>
                  <a:pt x="3902" y="1976"/>
                  <a:pt x="3907" y="1979"/>
                </a:cubicBezTo>
                <a:cubicBezTo>
                  <a:pt x="3922" y="1988"/>
                  <a:pt x="3940" y="1990"/>
                  <a:pt x="3957" y="1995"/>
                </a:cubicBezTo>
                <a:cubicBezTo>
                  <a:pt x="4022" y="2016"/>
                  <a:pt x="4082" y="2033"/>
                  <a:pt x="4149" y="2045"/>
                </a:cubicBezTo>
                <a:cubicBezTo>
                  <a:pt x="4191" y="2053"/>
                  <a:pt x="4232" y="2070"/>
                  <a:pt x="4274" y="2079"/>
                </a:cubicBezTo>
                <a:cubicBezTo>
                  <a:pt x="4365" y="2053"/>
                  <a:pt x="4455" y="2073"/>
                  <a:pt x="4550" y="2079"/>
                </a:cubicBezTo>
                <a:cubicBezTo>
                  <a:pt x="4578" y="2088"/>
                  <a:pt x="4566" y="2087"/>
                  <a:pt x="4583" y="2087"/>
                </a:cubicBezTo>
              </a:path>
            </a:pathLst>
          </a:custGeom>
          <a:noFill/>
          <a:ln w="76200" cap="flat" cmpd="sng">
            <a:solidFill>
              <a:schemeClr val="tx1"/>
            </a:solidFill>
            <a:prstDash val="solid"/>
            <a:round/>
            <a:headEnd/>
            <a:tailEnd/>
          </a:ln>
          <a:effectLst/>
        </p:spPr>
        <p:txBody>
          <a:bodyPr/>
          <a:lstStyle/>
          <a:p>
            <a:endParaRPr lang="ar-IQ"/>
          </a:p>
        </p:txBody>
      </p:sp>
      <p:sp>
        <p:nvSpPr>
          <p:cNvPr id="111623" name="Freeform 7"/>
          <p:cNvSpPr>
            <a:spLocks/>
          </p:cNvSpPr>
          <p:nvPr/>
        </p:nvSpPr>
        <p:spPr bwMode="auto">
          <a:xfrm>
            <a:off x="1428728" y="1214422"/>
            <a:ext cx="6346825" cy="2755900"/>
          </a:xfrm>
          <a:custGeom>
            <a:avLst/>
            <a:gdLst/>
            <a:ahLst/>
            <a:cxnLst>
              <a:cxn ang="0">
                <a:pos x="0" y="1736"/>
              </a:cxn>
              <a:cxn ang="0">
                <a:pos x="58" y="1686"/>
              </a:cxn>
              <a:cxn ang="0">
                <a:pos x="66" y="1661"/>
              </a:cxn>
              <a:cxn ang="0">
                <a:pos x="83" y="1636"/>
              </a:cxn>
              <a:cxn ang="0">
                <a:pos x="91" y="1603"/>
              </a:cxn>
              <a:cxn ang="0">
                <a:pos x="116" y="1578"/>
              </a:cxn>
              <a:cxn ang="0">
                <a:pos x="175" y="1511"/>
              </a:cxn>
              <a:cxn ang="0">
                <a:pos x="183" y="1486"/>
              </a:cxn>
              <a:cxn ang="0">
                <a:pos x="233" y="1452"/>
              </a:cxn>
              <a:cxn ang="0">
                <a:pos x="267" y="1360"/>
              </a:cxn>
              <a:cxn ang="0">
                <a:pos x="334" y="1260"/>
              </a:cxn>
              <a:cxn ang="0">
                <a:pos x="367" y="1194"/>
              </a:cxn>
              <a:cxn ang="0">
                <a:pos x="409" y="1143"/>
              </a:cxn>
              <a:cxn ang="0">
                <a:pos x="442" y="1077"/>
              </a:cxn>
              <a:cxn ang="0">
                <a:pos x="500" y="1002"/>
              </a:cxn>
              <a:cxn ang="0">
                <a:pos x="667" y="784"/>
              </a:cxn>
              <a:cxn ang="0">
                <a:pos x="759" y="693"/>
              </a:cxn>
              <a:cxn ang="0">
                <a:pos x="826" y="592"/>
              </a:cxn>
              <a:cxn ang="0">
                <a:pos x="901" y="467"/>
              </a:cxn>
              <a:cxn ang="0">
                <a:pos x="935" y="400"/>
              </a:cxn>
              <a:cxn ang="0">
                <a:pos x="960" y="334"/>
              </a:cxn>
              <a:cxn ang="0">
                <a:pos x="985" y="317"/>
              </a:cxn>
              <a:cxn ang="0">
                <a:pos x="1068" y="250"/>
              </a:cxn>
              <a:cxn ang="0">
                <a:pos x="1110" y="200"/>
              </a:cxn>
              <a:cxn ang="0">
                <a:pos x="1185" y="117"/>
              </a:cxn>
              <a:cxn ang="0">
                <a:pos x="1202" y="92"/>
              </a:cxn>
              <a:cxn ang="0">
                <a:pos x="1235" y="83"/>
              </a:cxn>
              <a:cxn ang="0">
                <a:pos x="1360" y="0"/>
              </a:cxn>
              <a:cxn ang="0">
                <a:pos x="1469" y="25"/>
              </a:cxn>
              <a:cxn ang="0">
                <a:pos x="1519" y="58"/>
              </a:cxn>
              <a:cxn ang="0">
                <a:pos x="1544" y="75"/>
              </a:cxn>
              <a:cxn ang="0">
                <a:pos x="1561" y="100"/>
              </a:cxn>
              <a:cxn ang="0">
                <a:pos x="1586" y="108"/>
              </a:cxn>
              <a:cxn ang="0">
                <a:pos x="1661" y="192"/>
              </a:cxn>
              <a:cxn ang="0">
                <a:pos x="1753" y="309"/>
              </a:cxn>
              <a:cxn ang="0">
                <a:pos x="1895" y="442"/>
              </a:cxn>
              <a:cxn ang="0">
                <a:pos x="1970" y="517"/>
              </a:cxn>
              <a:cxn ang="0">
                <a:pos x="1986" y="542"/>
              </a:cxn>
              <a:cxn ang="0">
                <a:pos x="2045" y="584"/>
              </a:cxn>
              <a:cxn ang="0">
                <a:pos x="2120" y="651"/>
              </a:cxn>
              <a:cxn ang="0">
                <a:pos x="2195" y="726"/>
              </a:cxn>
              <a:cxn ang="0">
                <a:pos x="2354" y="851"/>
              </a:cxn>
              <a:cxn ang="0">
                <a:pos x="2379" y="901"/>
              </a:cxn>
              <a:cxn ang="0">
                <a:pos x="2404" y="918"/>
              </a:cxn>
              <a:cxn ang="0">
                <a:pos x="2471" y="985"/>
              </a:cxn>
              <a:cxn ang="0">
                <a:pos x="2546" y="1077"/>
              </a:cxn>
              <a:cxn ang="0">
                <a:pos x="2596" y="1110"/>
              </a:cxn>
              <a:cxn ang="0">
                <a:pos x="2663" y="1177"/>
              </a:cxn>
              <a:cxn ang="0">
                <a:pos x="2738" y="1227"/>
              </a:cxn>
              <a:cxn ang="0">
                <a:pos x="2863" y="1319"/>
              </a:cxn>
              <a:cxn ang="0">
                <a:pos x="2988" y="1402"/>
              </a:cxn>
              <a:cxn ang="0">
                <a:pos x="3113" y="1411"/>
              </a:cxn>
              <a:cxn ang="0">
                <a:pos x="3138" y="1419"/>
              </a:cxn>
              <a:cxn ang="0">
                <a:pos x="3163" y="1436"/>
              </a:cxn>
              <a:cxn ang="0">
                <a:pos x="3289" y="1469"/>
              </a:cxn>
              <a:cxn ang="0">
                <a:pos x="3339" y="1486"/>
              </a:cxn>
              <a:cxn ang="0">
                <a:pos x="3389" y="1502"/>
              </a:cxn>
              <a:cxn ang="0">
                <a:pos x="3631" y="1452"/>
              </a:cxn>
              <a:cxn ang="0">
                <a:pos x="3756" y="1344"/>
              </a:cxn>
              <a:cxn ang="0">
                <a:pos x="3806" y="1302"/>
              </a:cxn>
              <a:cxn ang="0">
                <a:pos x="3840" y="1269"/>
              </a:cxn>
              <a:cxn ang="0">
                <a:pos x="3940" y="1143"/>
              </a:cxn>
              <a:cxn ang="0">
                <a:pos x="3998" y="1085"/>
              </a:cxn>
            </a:cxnLst>
            <a:rect l="0" t="0" r="r" b="b"/>
            <a:pathLst>
              <a:path w="3998" h="1736">
                <a:moveTo>
                  <a:pt x="0" y="1736"/>
                </a:moveTo>
                <a:cubicBezTo>
                  <a:pt x="42" y="1708"/>
                  <a:pt x="13" y="1700"/>
                  <a:pt x="58" y="1686"/>
                </a:cubicBezTo>
                <a:cubicBezTo>
                  <a:pt x="61" y="1678"/>
                  <a:pt x="62" y="1669"/>
                  <a:pt x="66" y="1661"/>
                </a:cubicBezTo>
                <a:cubicBezTo>
                  <a:pt x="71" y="1652"/>
                  <a:pt x="79" y="1645"/>
                  <a:pt x="83" y="1636"/>
                </a:cubicBezTo>
                <a:cubicBezTo>
                  <a:pt x="87" y="1626"/>
                  <a:pt x="85" y="1613"/>
                  <a:pt x="91" y="1603"/>
                </a:cubicBezTo>
                <a:cubicBezTo>
                  <a:pt x="97" y="1593"/>
                  <a:pt x="109" y="1588"/>
                  <a:pt x="116" y="1578"/>
                </a:cubicBezTo>
                <a:cubicBezTo>
                  <a:pt x="140" y="1545"/>
                  <a:pt x="134" y="1524"/>
                  <a:pt x="175" y="1511"/>
                </a:cubicBezTo>
                <a:cubicBezTo>
                  <a:pt x="178" y="1503"/>
                  <a:pt x="177" y="1492"/>
                  <a:pt x="183" y="1486"/>
                </a:cubicBezTo>
                <a:cubicBezTo>
                  <a:pt x="197" y="1472"/>
                  <a:pt x="233" y="1452"/>
                  <a:pt x="233" y="1452"/>
                </a:cubicBezTo>
                <a:cubicBezTo>
                  <a:pt x="255" y="1419"/>
                  <a:pt x="251" y="1395"/>
                  <a:pt x="267" y="1360"/>
                </a:cubicBezTo>
                <a:cubicBezTo>
                  <a:pt x="321" y="1243"/>
                  <a:pt x="289" y="1336"/>
                  <a:pt x="334" y="1260"/>
                </a:cubicBezTo>
                <a:cubicBezTo>
                  <a:pt x="346" y="1239"/>
                  <a:pt x="350" y="1212"/>
                  <a:pt x="367" y="1194"/>
                </a:cubicBezTo>
                <a:cubicBezTo>
                  <a:pt x="383" y="1177"/>
                  <a:pt x="398" y="1164"/>
                  <a:pt x="409" y="1143"/>
                </a:cubicBezTo>
                <a:cubicBezTo>
                  <a:pt x="430" y="1102"/>
                  <a:pt x="416" y="1108"/>
                  <a:pt x="442" y="1077"/>
                </a:cubicBezTo>
                <a:cubicBezTo>
                  <a:pt x="476" y="1036"/>
                  <a:pt x="469" y="1065"/>
                  <a:pt x="500" y="1002"/>
                </a:cubicBezTo>
                <a:cubicBezTo>
                  <a:pt x="542" y="918"/>
                  <a:pt x="598" y="845"/>
                  <a:pt x="667" y="784"/>
                </a:cubicBezTo>
                <a:cubicBezTo>
                  <a:pt x="699" y="756"/>
                  <a:pt x="724" y="715"/>
                  <a:pt x="759" y="693"/>
                </a:cubicBezTo>
                <a:cubicBezTo>
                  <a:pt x="782" y="660"/>
                  <a:pt x="804" y="626"/>
                  <a:pt x="826" y="592"/>
                </a:cubicBezTo>
                <a:cubicBezTo>
                  <a:pt x="857" y="545"/>
                  <a:pt x="863" y="505"/>
                  <a:pt x="901" y="467"/>
                </a:cubicBezTo>
                <a:cubicBezTo>
                  <a:pt x="928" y="392"/>
                  <a:pt x="883" y="513"/>
                  <a:pt x="935" y="400"/>
                </a:cubicBezTo>
                <a:cubicBezTo>
                  <a:pt x="945" y="379"/>
                  <a:pt x="952" y="356"/>
                  <a:pt x="960" y="334"/>
                </a:cubicBezTo>
                <a:cubicBezTo>
                  <a:pt x="964" y="325"/>
                  <a:pt x="977" y="324"/>
                  <a:pt x="985" y="317"/>
                </a:cubicBezTo>
                <a:cubicBezTo>
                  <a:pt x="1060" y="250"/>
                  <a:pt x="1005" y="282"/>
                  <a:pt x="1068" y="250"/>
                </a:cubicBezTo>
                <a:cubicBezTo>
                  <a:pt x="1083" y="202"/>
                  <a:pt x="1064" y="245"/>
                  <a:pt x="1110" y="200"/>
                </a:cubicBezTo>
                <a:cubicBezTo>
                  <a:pt x="1137" y="174"/>
                  <a:pt x="1159" y="143"/>
                  <a:pt x="1185" y="117"/>
                </a:cubicBezTo>
                <a:cubicBezTo>
                  <a:pt x="1192" y="110"/>
                  <a:pt x="1194" y="98"/>
                  <a:pt x="1202" y="92"/>
                </a:cubicBezTo>
                <a:cubicBezTo>
                  <a:pt x="1211" y="86"/>
                  <a:pt x="1224" y="86"/>
                  <a:pt x="1235" y="83"/>
                </a:cubicBezTo>
                <a:cubicBezTo>
                  <a:pt x="1273" y="45"/>
                  <a:pt x="1307" y="13"/>
                  <a:pt x="1360" y="0"/>
                </a:cubicBezTo>
                <a:cubicBezTo>
                  <a:pt x="1394" y="5"/>
                  <a:pt x="1437" y="7"/>
                  <a:pt x="1469" y="25"/>
                </a:cubicBezTo>
                <a:cubicBezTo>
                  <a:pt x="1486" y="35"/>
                  <a:pt x="1502" y="47"/>
                  <a:pt x="1519" y="58"/>
                </a:cubicBezTo>
                <a:cubicBezTo>
                  <a:pt x="1527" y="64"/>
                  <a:pt x="1544" y="75"/>
                  <a:pt x="1544" y="75"/>
                </a:cubicBezTo>
                <a:cubicBezTo>
                  <a:pt x="1550" y="83"/>
                  <a:pt x="1553" y="94"/>
                  <a:pt x="1561" y="100"/>
                </a:cubicBezTo>
                <a:cubicBezTo>
                  <a:pt x="1568" y="105"/>
                  <a:pt x="1580" y="102"/>
                  <a:pt x="1586" y="108"/>
                </a:cubicBezTo>
                <a:cubicBezTo>
                  <a:pt x="1623" y="145"/>
                  <a:pt x="1615" y="175"/>
                  <a:pt x="1661" y="192"/>
                </a:cubicBezTo>
                <a:cubicBezTo>
                  <a:pt x="1697" y="228"/>
                  <a:pt x="1714" y="282"/>
                  <a:pt x="1753" y="309"/>
                </a:cubicBezTo>
                <a:cubicBezTo>
                  <a:pt x="1787" y="363"/>
                  <a:pt x="1837" y="415"/>
                  <a:pt x="1895" y="442"/>
                </a:cubicBezTo>
                <a:cubicBezTo>
                  <a:pt x="1921" y="468"/>
                  <a:pt x="1939" y="497"/>
                  <a:pt x="1970" y="517"/>
                </a:cubicBezTo>
                <a:cubicBezTo>
                  <a:pt x="1975" y="525"/>
                  <a:pt x="1979" y="535"/>
                  <a:pt x="1986" y="542"/>
                </a:cubicBezTo>
                <a:cubicBezTo>
                  <a:pt x="2004" y="558"/>
                  <a:pt x="2025" y="570"/>
                  <a:pt x="2045" y="584"/>
                </a:cubicBezTo>
                <a:cubicBezTo>
                  <a:pt x="2077" y="607"/>
                  <a:pt x="2081" y="639"/>
                  <a:pt x="2120" y="651"/>
                </a:cubicBezTo>
                <a:cubicBezTo>
                  <a:pt x="2143" y="723"/>
                  <a:pt x="2100" y="605"/>
                  <a:pt x="2195" y="726"/>
                </a:cubicBezTo>
                <a:cubicBezTo>
                  <a:pt x="2230" y="770"/>
                  <a:pt x="2300" y="834"/>
                  <a:pt x="2354" y="851"/>
                </a:cubicBezTo>
                <a:cubicBezTo>
                  <a:pt x="2364" y="867"/>
                  <a:pt x="2367" y="887"/>
                  <a:pt x="2379" y="901"/>
                </a:cubicBezTo>
                <a:cubicBezTo>
                  <a:pt x="2385" y="909"/>
                  <a:pt x="2396" y="912"/>
                  <a:pt x="2404" y="918"/>
                </a:cubicBezTo>
                <a:cubicBezTo>
                  <a:pt x="2431" y="940"/>
                  <a:pt x="2442" y="965"/>
                  <a:pt x="2471" y="985"/>
                </a:cubicBezTo>
                <a:cubicBezTo>
                  <a:pt x="2478" y="1008"/>
                  <a:pt x="2525" y="1061"/>
                  <a:pt x="2546" y="1077"/>
                </a:cubicBezTo>
                <a:cubicBezTo>
                  <a:pt x="2562" y="1089"/>
                  <a:pt x="2596" y="1110"/>
                  <a:pt x="2596" y="1110"/>
                </a:cubicBezTo>
                <a:cubicBezTo>
                  <a:pt x="2615" y="1139"/>
                  <a:pt x="2634" y="1157"/>
                  <a:pt x="2663" y="1177"/>
                </a:cubicBezTo>
                <a:cubicBezTo>
                  <a:pt x="2684" y="1209"/>
                  <a:pt x="2703" y="1210"/>
                  <a:pt x="2738" y="1227"/>
                </a:cubicBezTo>
                <a:cubicBezTo>
                  <a:pt x="2766" y="1270"/>
                  <a:pt x="2819" y="1294"/>
                  <a:pt x="2863" y="1319"/>
                </a:cubicBezTo>
                <a:cubicBezTo>
                  <a:pt x="2875" y="1326"/>
                  <a:pt x="2973" y="1401"/>
                  <a:pt x="2988" y="1402"/>
                </a:cubicBezTo>
                <a:cubicBezTo>
                  <a:pt x="3030" y="1405"/>
                  <a:pt x="3071" y="1408"/>
                  <a:pt x="3113" y="1411"/>
                </a:cubicBezTo>
                <a:cubicBezTo>
                  <a:pt x="3121" y="1414"/>
                  <a:pt x="3130" y="1415"/>
                  <a:pt x="3138" y="1419"/>
                </a:cubicBezTo>
                <a:cubicBezTo>
                  <a:pt x="3147" y="1424"/>
                  <a:pt x="3154" y="1432"/>
                  <a:pt x="3163" y="1436"/>
                </a:cubicBezTo>
                <a:cubicBezTo>
                  <a:pt x="3201" y="1450"/>
                  <a:pt x="3249" y="1458"/>
                  <a:pt x="3289" y="1469"/>
                </a:cubicBezTo>
                <a:cubicBezTo>
                  <a:pt x="3310" y="1475"/>
                  <a:pt x="3318" y="1479"/>
                  <a:pt x="3339" y="1486"/>
                </a:cubicBezTo>
                <a:cubicBezTo>
                  <a:pt x="3356" y="1492"/>
                  <a:pt x="3389" y="1502"/>
                  <a:pt x="3389" y="1502"/>
                </a:cubicBezTo>
                <a:cubicBezTo>
                  <a:pt x="3474" y="1494"/>
                  <a:pt x="3547" y="1465"/>
                  <a:pt x="3631" y="1452"/>
                </a:cubicBezTo>
                <a:cubicBezTo>
                  <a:pt x="3679" y="1421"/>
                  <a:pt x="3699" y="1362"/>
                  <a:pt x="3756" y="1344"/>
                </a:cubicBezTo>
                <a:cubicBezTo>
                  <a:pt x="3771" y="1329"/>
                  <a:pt x="3792" y="1319"/>
                  <a:pt x="3806" y="1302"/>
                </a:cubicBezTo>
                <a:cubicBezTo>
                  <a:pt x="3838" y="1262"/>
                  <a:pt x="3787" y="1286"/>
                  <a:pt x="3840" y="1269"/>
                </a:cubicBezTo>
                <a:cubicBezTo>
                  <a:pt x="3867" y="1224"/>
                  <a:pt x="3903" y="1180"/>
                  <a:pt x="3940" y="1143"/>
                </a:cubicBezTo>
                <a:cubicBezTo>
                  <a:pt x="3955" y="1128"/>
                  <a:pt x="3998" y="1110"/>
                  <a:pt x="3998" y="1085"/>
                </a:cubicBezTo>
              </a:path>
            </a:pathLst>
          </a:custGeom>
          <a:noFill/>
          <a:ln w="38100" cmpd="sng">
            <a:solidFill>
              <a:srgbClr val="003366"/>
            </a:solidFill>
            <a:round/>
            <a:headEnd/>
            <a:tailEnd/>
          </a:ln>
          <a:effectLst/>
        </p:spPr>
        <p:txBody>
          <a:bodyPr/>
          <a:lstStyle/>
          <a:p>
            <a:endParaRPr lang="ar-IQ"/>
          </a:p>
        </p:txBody>
      </p:sp>
      <p:sp>
        <p:nvSpPr>
          <p:cNvPr id="111624" name="Line 8"/>
          <p:cNvSpPr>
            <a:spLocks noChangeShapeType="1"/>
          </p:cNvSpPr>
          <p:nvPr/>
        </p:nvSpPr>
        <p:spPr bwMode="auto">
          <a:xfrm flipH="1">
            <a:off x="2771775" y="1484313"/>
            <a:ext cx="71438" cy="4608512"/>
          </a:xfrm>
          <a:prstGeom prst="line">
            <a:avLst/>
          </a:prstGeom>
          <a:noFill/>
          <a:ln w="9525">
            <a:solidFill>
              <a:schemeClr val="tx1"/>
            </a:solidFill>
            <a:round/>
            <a:headEnd/>
            <a:tailEnd/>
          </a:ln>
          <a:effectLst/>
        </p:spPr>
        <p:txBody>
          <a:bodyPr/>
          <a:lstStyle/>
          <a:p>
            <a:endParaRPr lang="ar-IQ"/>
          </a:p>
        </p:txBody>
      </p:sp>
      <p:sp>
        <p:nvSpPr>
          <p:cNvPr id="111625" name="Line 9"/>
          <p:cNvSpPr>
            <a:spLocks noChangeShapeType="1"/>
          </p:cNvSpPr>
          <p:nvPr/>
        </p:nvSpPr>
        <p:spPr bwMode="auto">
          <a:xfrm>
            <a:off x="4284663" y="1484313"/>
            <a:ext cx="71437" cy="4537075"/>
          </a:xfrm>
          <a:prstGeom prst="line">
            <a:avLst/>
          </a:prstGeom>
          <a:noFill/>
          <a:ln w="9525">
            <a:solidFill>
              <a:schemeClr val="tx1"/>
            </a:solidFill>
            <a:round/>
            <a:headEnd/>
            <a:tailEnd/>
          </a:ln>
          <a:effectLst/>
        </p:spPr>
        <p:txBody>
          <a:bodyPr/>
          <a:lstStyle/>
          <a:p>
            <a:endParaRPr lang="ar-IQ"/>
          </a:p>
        </p:txBody>
      </p:sp>
      <p:sp>
        <p:nvSpPr>
          <p:cNvPr id="111626" name="Line 10"/>
          <p:cNvSpPr>
            <a:spLocks noChangeShapeType="1"/>
          </p:cNvSpPr>
          <p:nvPr/>
        </p:nvSpPr>
        <p:spPr bwMode="auto">
          <a:xfrm>
            <a:off x="5940425" y="1412875"/>
            <a:ext cx="71438" cy="4537075"/>
          </a:xfrm>
          <a:prstGeom prst="line">
            <a:avLst/>
          </a:prstGeom>
          <a:noFill/>
          <a:ln w="9525">
            <a:solidFill>
              <a:schemeClr val="tx1"/>
            </a:solidFill>
            <a:round/>
            <a:headEnd/>
            <a:tailEnd/>
          </a:ln>
          <a:effectLst/>
        </p:spPr>
        <p:txBody>
          <a:bodyPr/>
          <a:lstStyle/>
          <a:p>
            <a:endParaRPr lang="ar-IQ"/>
          </a:p>
        </p:txBody>
      </p:sp>
      <p:sp>
        <p:nvSpPr>
          <p:cNvPr id="111627" name="Text Box 11"/>
          <p:cNvSpPr txBox="1">
            <a:spLocks noChangeArrowheads="1"/>
          </p:cNvSpPr>
          <p:nvPr/>
        </p:nvSpPr>
        <p:spPr bwMode="auto">
          <a:xfrm>
            <a:off x="971550" y="5445125"/>
            <a:ext cx="1584325" cy="523220"/>
          </a:xfrm>
          <a:prstGeom prst="rect">
            <a:avLst/>
          </a:prstGeom>
          <a:noFill/>
          <a:ln w="9525">
            <a:noFill/>
            <a:miter lim="800000"/>
            <a:headEnd/>
            <a:tailEnd/>
          </a:ln>
          <a:effectLst/>
        </p:spPr>
        <p:txBody>
          <a:bodyPr>
            <a:spAutoFit/>
          </a:bodyPr>
          <a:lstStyle/>
          <a:p>
            <a:pPr>
              <a:spcBef>
                <a:spcPct val="50000"/>
              </a:spcBef>
            </a:pPr>
            <a:r>
              <a:rPr lang="ar-IQ" sz="2800" b="1" dirty="0" smtClean="0"/>
              <a:t>التقديم</a:t>
            </a:r>
            <a:endParaRPr lang="en-US" sz="2800" b="1" dirty="0"/>
          </a:p>
        </p:txBody>
      </p:sp>
      <p:sp>
        <p:nvSpPr>
          <p:cNvPr id="111628" name="Text Box 12"/>
          <p:cNvSpPr txBox="1">
            <a:spLocks noChangeArrowheads="1"/>
          </p:cNvSpPr>
          <p:nvPr/>
        </p:nvSpPr>
        <p:spPr bwMode="auto">
          <a:xfrm>
            <a:off x="2843213" y="5516563"/>
            <a:ext cx="1296987" cy="584775"/>
          </a:xfrm>
          <a:prstGeom prst="rect">
            <a:avLst/>
          </a:prstGeom>
          <a:noFill/>
          <a:ln w="9525">
            <a:noFill/>
            <a:miter lim="800000"/>
            <a:headEnd/>
            <a:tailEnd/>
          </a:ln>
          <a:effectLst/>
        </p:spPr>
        <p:txBody>
          <a:bodyPr>
            <a:spAutoFit/>
          </a:bodyPr>
          <a:lstStyle/>
          <a:p>
            <a:pPr>
              <a:spcBef>
                <a:spcPct val="50000"/>
              </a:spcBef>
            </a:pPr>
            <a:r>
              <a:rPr lang="ar-IQ" sz="3200" b="1" dirty="0" smtClean="0"/>
              <a:t>النمو</a:t>
            </a:r>
            <a:endParaRPr lang="en-US" sz="3200" b="1" dirty="0"/>
          </a:p>
        </p:txBody>
      </p:sp>
      <p:sp>
        <p:nvSpPr>
          <p:cNvPr id="111629" name="Text Box 13"/>
          <p:cNvSpPr txBox="1">
            <a:spLocks noChangeArrowheads="1"/>
          </p:cNvSpPr>
          <p:nvPr/>
        </p:nvSpPr>
        <p:spPr bwMode="auto">
          <a:xfrm>
            <a:off x="4500563" y="5445125"/>
            <a:ext cx="1366837" cy="523220"/>
          </a:xfrm>
          <a:prstGeom prst="rect">
            <a:avLst/>
          </a:prstGeom>
          <a:noFill/>
          <a:ln w="9525">
            <a:noFill/>
            <a:miter lim="800000"/>
            <a:headEnd/>
            <a:tailEnd/>
          </a:ln>
          <a:effectLst/>
        </p:spPr>
        <p:txBody>
          <a:bodyPr>
            <a:spAutoFit/>
          </a:bodyPr>
          <a:lstStyle/>
          <a:p>
            <a:pPr>
              <a:spcBef>
                <a:spcPct val="50000"/>
              </a:spcBef>
            </a:pPr>
            <a:r>
              <a:rPr lang="ar-IQ" sz="2800" b="1" dirty="0" smtClean="0"/>
              <a:t>النضوج</a:t>
            </a:r>
            <a:endParaRPr lang="en-US" sz="2800" b="1" dirty="0"/>
          </a:p>
        </p:txBody>
      </p:sp>
      <p:sp>
        <p:nvSpPr>
          <p:cNvPr id="111630" name="Text Box 14"/>
          <p:cNvSpPr txBox="1">
            <a:spLocks noChangeArrowheads="1"/>
          </p:cNvSpPr>
          <p:nvPr/>
        </p:nvSpPr>
        <p:spPr bwMode="auto">
          <a:xfrm>
            <a:off x="6300788" y="5445125"/>
            <a:ext cx="1439862"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111631" name="Text Box 15"/>
          <p:cNvSpPr txBox="1">
            <a:spLocks noChangeArrowheads="1"/>
          </p:cNvSpPr>
          <p:nvPr/>
        </p:nvSpPr>
        <p:spPr bwMode="auto">
          <a:xfrm>
            <a:off x="6372225" y="5516563"/>
            <a:ext cx="1368425" cy="584775"/>
          </a:xfrm>
          <a:prstGeom prst="rect">
            <a:avLst/>
          </a:prstGeom>
          <a:noFill/>
          <a:ln w="9525">
            <a:noFill/>
            <a:miter lim="800000"/>
            <a:headEnd/>
            <a:tailEnd/>
          </a:ln>
          <a:effectLst/>
        </p:spPr>
        <p:txBody>
          <a:bodyPr>
            <a:spAutoFit/>
          </a:bodyPr>
          <a:lstStyle/>
          <a:p>
            <a:pPr>
              <a:spcBef>
                <a:spcPct val="50000"/>
              </a:spcBef>
            </a:pPr>
            <a:r>
              <a:rPr lang="ar-IQ" sz="3200" b="1" dirty="0" smtClean="0"/>
              <a:t>الانحدار</a:t>
            </a:r>
            <a:endParaRPr lang="en-US" sz="3200" b="1" dirty="0"/>
          </a:p>
        </p:txBody>
      </p:sp>
      <p:sp>
        <p:nvSpPr>
          <p:cNvPr id="111632" name="Text Box 16"/>
          <p:cNvSpPr txBox="1">
            <a:spLocks noChangeArrowheads="1"/>
          </p:cNvSpPr>
          <p:nvPr/>
        </p:nvSpPr>
        <p:spPr bwMode="auto">
          <a:xfrm>
            <a:off x="857224" y="2349500"/>
            <a:ext cx="1338289" cy="523220"/>
          </a:xfrm>
          <a:prstGeom prst="rect">
            <a:avLst/>
          </a:prstGeom>
          <a:noFill/>
          <a:ln w="9525">
            <a:noFill/>
            <a:miter lim="800000"/>
            <a:headEnd/>
            <a:tailEnd/>
          </a:ln>
          <a:effectLst/>
        </p:spPr>
        <p:txBody>
          <a:bodyPr wrap="square">
            <a:spAutoFit/>
          </a:bodyPr>
          <a:lstStyle/>
          <a:p>
            <a:pPr>
              <a:spcBef>
                <a:spcPct val="50000"/>
              </a:spcBef>
            </a:pPr>
            <a:r>
              <a:rPr lang="ar-IQ" sz="2800" b="1" dirty="0" smtClean="0"/>
              <a:t>الكلف</a:t>
            </a:r>
            <a:endParaRPr lang="en-US" sz="2800" b="1" dirty="0"/>
          </a:p>
        </p:txBody>
      </p:sp>
      <p:sp>
        <p:nvSpPr>
          <p:cNvPr id="111633" name="Text Box 17"/>
          <p:cNvSpPr txBox="1">
            <a:spLocks noChangeArrowheads="1"/>
          </p:cNvSpPr>
          <p:nvPr/>
        </p:nvSpPr>
        <p:spPr bwMode="auto">
          <a:xfrm>
            <a:off x="3276600" y="1557338"/>
            <a:ext cx="790575" cy="366712"/>
          </a:xfrm>
          <a:prstGeom prst="rect">
            <a:avLst/>
          </a:prstGeom>
          <a:noFill/>
          <a:ln w="9525">
            <a:noFill/>
            <a:miter lim="800000"/>
            <a:headEnd/>
            <a:tailEnd/>
          </a:ln>
          <a:effectLst/>
        </p:spPr>
        <p:txBody>
          <a:bodyPr>
            <a:spAutoFit/>
          </a:bodyPr>
          <a:lstStyle/>
          <a:p>
            <a:pPr>
              <a:spcBef>
                <a:spcPct val="50000"/>
              </a:spcBef>
            </a:pPr>
            <a:endParaRPr lang="en-US"/>
          </a:p>
        </p:txBody>
      </p:sp>
      <p:sp>
        <p:nvSpPr>
          <p:cNvPr id="111634" name="Text Box 18"/>
          <p:cNvSpPr txBox="1">
            <a:spLocks noChangeArrowheads="1"/>
          </p:cNvSpPr>
          <p:nvPr/>
        </p:nvSpPr>
        <p:spPr bwMode="auto">
          <a:xfrm>
            <a:off x="2428860" y="571480"/>
            <a:ext cx="1865319" cy="461665"/>
          </a:xfrm>
          <a:prstGeom prst="rect">
            <a:avLst/>
          </a:prstGeom>
          <a:noFill/>
          <a:ln w="9525">
            <a:noFill/>
            <a:miter lim="800000"/>
            <a:headEnd/>
            <a:tailEnd/>
          </a:ln>
          <a:effectLst/>
        </p:spPr>
        <p:txBody>
          <a:bodyPr wrap="square">
            <a:spAutoFit/>
          </a:bodyPr>
          <a:lstStyle/>
          <a:p>
            <a:pPr>
              <a:spcBef>
                <a:spcPct val="50000"/>
              </a:spcBef>
            </a:pPr>
            <a:r>
              <a:rPr lang="ar-IQ" sz="2400" b="1" dirty="0" smtClean="0"/>
              <a:t>المبيعات</a:t>
            </a:r>
            <a:endParaRPr lang="en-US" sz="2400" b="1" dirty="0"/>
          </a:p>
        </p:txBody>
      </p:sp>
      <p:sp>
        <p:nvSpPr>
          <p:cNvPr id="111635" name="Freeform 19"/>
          <p:cNvSpPr>
            <a:spLocks/>
          </p:cNvSpPr>
          <p:nvPr/>
        </p:nvSpPr>
        <p:spPr bwMode="auto">
          <a:xfrm>
            <a:off x="1468438" y="2393950"/>
            <a:ext cx="7146925" cy="2989263"/>
          </a:xfrm>
          <a:custGeom>
            <a:avLst/>
            <a:gdLst/>
            <a:ahLst/>
            <a:cxnLst>
              <a:cxn ang="0">
                <a:pos x="0" y="1023"/>
              </a:cxn>
              <a:cxn ang="0">
                <a:pos x="122" y="1307"/>
              </a:cxn>
              <a:cxn ang="0">
                <a:pos x="195" y="1380"/>
              </a:cxn>
              <a:cxn ang="0">
                <a:pos x="211" y="1404"/>
              </a:cxn>
              <a:cxn ang="0">
                <a:pos x="235" y="1413"/>
              </a:cxn>
              <a:cxn ang="0">
                <a:pos x="243" y="1437"/>
              </a:cxn>
              <a:cxn ang="0">
                <a:pos x="284" y="1477"/>
              </a:cxn>
              <a:cxn ang="0">
                <a:pos x="316" y="1518"/>
              </a:cxn>
              <a:cxn ang="0">
                <a:pos x="324" y="1542"/>
              </a:cxn>
              <a:cxn ang="0">
                <a:pos x="446" y="1664"/>
              </a:cxn>
              <a:cxn ang="0">
                <a:pos x="543" y="1761"/>
              </a:cxn>
              <a:cxn ang="0">
                <a:pos x="625" y="1826"/>
              </a:cxn>
              <a:cxn ang="0">
                <a:pos x="673" y="1883"/>
              </a:cxn>
              <a:cxn ang="0">
                <a:pos x="698" y="1875"/>
              </a:cxn>
              <a:cxn ang="0">
                <a:pos x="722" y="1834"/>
              </a:cxn>
              <a:cxn ang="0">
                <a:pos x="771" y="1818"/>
              </a:cxn>
              <a:cxn ang="0">
                <a:pos x="803" y="1810"/>
              </a:cxn>
              <a:cxn ang="0">
                <a:pos x="852" y="1794"/>
              </a:cxn>
              <a:cxn ang="0">
                <a:pos x="868" y="1770"/>
              </a:cxn>
              <a:cxn ang="0">
                <a:pos x="892" y="1761"/>
              </a:cxn>
              <a:cxn ang="0">
                <a:pos x="908" y="1713"/>
              </a:cxn>
              <a:cxn ang="0">
                <a:pos x="957" y="1688"/>
              </a:cxn>
              <a:cxn ang="0">
                <a:pos x="1022" y="1632"/>
              </a:cxn>
              <a:cxn ang="0">
                <a:pos x="1176" y="1461"/>
              </a:cxn>
              <a:cxn ang="0">
                <a:pos x="1249" y="1331"/>
              </a:cxn>
              <a:cxn ang="0">
                <a:pos x="1274" y="1283"/>
              </a:cxn>
              <a:cxn ang="0">
                <a:pos x="1355" y="1121"/>
              </a:cxn>
              <a:cxn ang="0">
                <a:pos x="1420" y="1031"/>
              </a:cxn>
              <a:cxn ang="0">
                <a:pos x="1501" y="910"/>
              </a:cxn>
              <a:cxn ang="0">
                <a:pos x="1574" y="812"/>
              </a:cxn>
              <a:cxn ang="0">
                <a:pos x="1695" y="691"/>
              </a:cxn>
              <a:cxn ang="0">
                <a:pos x="1736" y="634"/>
              </a:cxn>
              <a:cxn ang="0">
                <a:pos x="1760" y="618"/>
              </a:cxn>
              <a:cxn ang="0">
                <a:pos x="1923" y="480"/>
              </a:cxn>
              <a:cxn ang="0">
                <a:pos x="1996" y="415"/>
              </a:cxn>
              <a:cxn ang="0">
                <a:pos x="2028" y="374"/>
              </a:cxn>
              <a:cxn ang="0">
                <a:pos x="2044" y="342"/>
              </a:cxn>
              <a:cxn ang="0">
                <a:pos x="2150" y="244"/>
              </a:cxn>
              <a:cxn ang="0">
                <a:pos x="2182" y="228"/>
              </a:cxn>
              <a:cxn ang="0">
                <a:pos x="2223" y="188"/>
              </a:cxn>
              <a:cxn ang="0">
                <a:pos x="2280" y="131"/>
              </a:cxn>
              <a:cxn ang="0">
                <a:pos x="2539" y="25"/>
              </a:cxn>
              <a:cxn ang="0">
                <a:pos x="2791" y="17"/>
              </a:cxn>
              <a:cxn ang="0">
                <a:pos x="2856" y="58"/>
              </a:cxn>
              <a:cxn ang="0">
                <a:pos x="2953" y="163"/>
              </a:cxn>
              <a:cxn ang="0">
                <a:pos x="3010" y="228"/>
              </a:cxn>
              <a:cxn ang="0">
                <a:pos x="3083" y="325"/>
              </a:cxn>
              <a:cxn ang="0">
                <a:pos x="3148" y="415"/>
              </a:cxn>
              <a:cxn ang="0">
                <a:pos x="3188" y="431"/>
              </a:cxn>
              <a:cxn ang="0">
                <a:pos x="3302" y="496"/>
              </a:cxn>
              <a:cxn ang="0">
                <a:pos x="3334" y="528"/>
              </a:cxn>
              <a:cxn ang="0">
                <a:pos x="3480" y="634"/>
              </a:cxn>
              <a:cxn ang="0">
                <a:pos x="3545" y="691"/>
              </a:cxn>
              <a:cxn ang="0">
                <a:pos x="3724" y="828"/>
              </a:cxn>
              <a:cxn ang="0">
                <a:pos x="3797" y="893"/>
              </a:cxn>
              <a:cxn ang="0">
                <a:pos x="3845" y="926"/>
              </a:cxn>
              <a:cxn ang="0">
                <a:pos x="3926" y="983"/>
              </a:cxn>
              <a:cxn ang="0">
                <a:pos x="4008" y="1047"/>
              </a:cxn>
              <a:cxn ang="0">
                <a:pos x="4162" y="1145"/>
              </a:cxn>
              <a:cxn ang="0">
                <a:pos x="4251" y="1218"/>
              </a:cxn>
              <a:cxn ang="0">
                <a:pos x="4373" y="1299"/>
              </a:cxn>
              <a:cxn ang="0">
                <a:pos x="4502" y="1348"/>
              </a:cxn>
            </a:cxnLst>
            <a:rect l="0" t="0" r="r" b="b"/>
            <a:pathLst>
              <a:path w="4502" h="1883">
                <a:moveTo>
                  <a:pt x="0" y="1023"/>
                </a:moveTo>
                <a:cubicBezTo>
                  <a:pt x="32" y="1120"/>
                  <a:pt x="57" y="1228"/>
                  <a:pt x="122" y="1307"/>
                </a:cubicBezTo>
                <a:cubicBezTo>
                  <a:pt x="146" y="1336"/>
                  <a:pt x="158" y="1368"/>
                  <a:pt x="195" y="1380"/>
                </a:cubicBezTo>
                <a:cubicBezTo>
                  <a:pt x="200" y="1388"/>
                  <a:pt x="204" y="1398"/>
                  <a:pt x="211" y="1404"/>
                </a:cubicBezTo>
                <a:cubicBezTo>
                  <a:pt x="218" y="1409"/>
                  <a:pt x="229" y="1407"/>
                  <a:pt x="235" y="1413"/>
                </a:cubicBezTo>
                <a:cubicBezTo>
                  <a:pt x="241" y="1419"/>
                  <a:pt x="239" y="1429"/>
                  <a:pt x="243" y="1437"/>
                </a:cubicBezTo>
                <a:cubicBezTo>
                  <a:pt x="257" y="1464"/>
                  <a:pt x="259" y="1461"/>
                  <a:pt x="284" y="1477"/>
                </a:cubicBezTo>
                <a:cubicBezTo>
                  <a:pt x="304" y="1539"/>
                  <a:pt x="275" y="1467"/>
                  <a:pt x="316" y="1518"/>
                </a:cubicBezTo>
                <a:cubicBezTo>
                  <a:pt x="321" y="1525"/>
                  <a:pt x="319" y="1535"/>
                  <a:pt x="324" y="1542"/>
                </a:cubicBezTo>
                <a:cubicBezTo>
                  <a:pt x="343" y="1567"/>
                  <a:pt x="417" y="1645"/>
                  <a:pt x="446" y="1664"/>
                </a:cubicBezTo>
                <a:cubicBezTo>
                  <a:pt x="461" y="1710"/>
                  <a:pt x="507" y="1732"/>
                  <a:pt x="543" y="1761"/>
                </a:cubicBezTo>
                <a:cubicBezTo>
                  <a:pt x="578" y="1790"/>
                  <a:pt x="575" y="1810"/>
                  <a:pt x="625" y="1826"/>
                </a:cubicBezTo>
                <a:cubicBezTo>
                  <a:pt x="639" y="1871"/>
                  <a:pt x="646" y="1842"/>
                  <a:pt x="673" y="1883"/>
                </a:cubicBezTo>
                <a:cubicBezTo>
                  <a:pt x="681" y="1880"/>
                  <a:pt x="692" y="1881"/>
                  <a:pt x="698" y="1875"/>
                </a:cubicBezTo>
                <a:cubicBezTo>
                  <a:pt x="726" y="1848"/>
                  <a:pt x="684" y="1853"/>
                  <a:pt x="722" y="1834"/>
                </a:cubicBezTo>
                <a:cubicBezTo>
                  <a:pt x="737" y="1826"/>
                  <a:pt x="755" y="1823"/>
                  <a:pt x="771" y="1818"/>
                </a:cubicBezTo>
                <a:cubicBezTo>
                  <a:pt x="781" y="1815"/>
                  <a:pt x="792" y="1813"/>
                  <a:pt x="803" y="1810"/>
                </a:cubicBezTo>
                <a:cubicBezTo>
                  <a:pt x="819" y="1805"/>
                  <a:pt x="852" y="1794"/>
                  <a:pt x="852" y="1794"/>
                </a:cubicBezTo>
                <a:cubicBezTo>
                  <a:pt x="857" y="1786"/>
                  <a:pt x="861" y="1776"/>
                  <a:pt x="868" y="1770"/>
                </a:cubicBezTo>
                <a:cubicBezTo>
                  <a:pt x="875" y="1765"/>
                  <a:pt x="887" y="1768"/>
                  <a:pt x="892" y="1761"/>
                </a:cubicBezTo>
                <a:cubicBezTo>
                  <a:pt x="902" y="1747"/>
                  <a:pt x="903" y="1729"/>
                  <a:pt x="908" y="1713"/>
                </a:cubicBezTo>
                <a:cubicBezTo>
                  <a:pt x="912" y="1702"/>
                  <a:pt x="948" y="1693"/>
                  <a:pt x="957" y="1688"/>
                </a:cubicBezTo>
                <a:cubicBezTo>
                  <a:pt x="978" y="1677"/>
                  <a:pt x="1012" y="1647"/>
                  <a:pt x="1022" y="1632"/>
                </a:cubicBezTo>
                <a:cubicBezTo>
                  <a:pt x="1055" y="1581"/>
                  <a:pt x="1117" y="1481"/>
                  <a:pt x="1176" y="1461"/>
                </a:cubicBezTo>
                <a:cubicBezTo>
                  <a:pt x="1198" y="1417"/>
                  <a:pt x="1222" y="1373"/>
                  <a:pt x="1249" y="1331"/>
                </a:cubicBezTo>
                <a:cubicBezTo>
                  <a:pt x="1269" y="1250"/>
                  <a:pt x="1242" y="1336"/>
                  <a:pt x="1274" y="1283"/>
                </a:cubicBezTo>
                <a:cubicBezTo>
                  <a:pt x="1306" y="1231"/>
                  <a:pt x="1316" y="1171"/>
                  <a:pt x="1355" y="1121"/>
                </a:cubicBezTo>
                <a:cubicBezTo>
                  <a:pt x="1368" y="1079"/>
                  <a:pt x="1387" y="1064"/>
                  <a:pt x="1420" y="1031"/>
                </a:cubicBezTo>
                <a:cubicBezTo>
                  <a:pt x="1453" y="998"/>
                  <a:pt x="1475" y="947"/>
                  <a:pt x="1501" y="910"/>
                </a:cubicBezTo>
                <a:cubicBezTo>
                  <a:pt x="1515" y="867"/>
                  <a:pt x="1542" y="844"/>
                  <a:pt x="1574" y="812"/>
                </a:cubicBezTo>
                <a:cubicBezTo>
                  <a:pt x="1621" y="765"/>
                  <a:pt x="1629" y="724"/>
                  <a:pt x="1695" y="691"/>
                </a:cubicBezTo>
                <a:cubicBezTo>
                  <a:pt x="1709" y="672"/>
                  <a:pt x="1717" y="647"/>
                  <a:pt x="1736" y="634"/>
                </a:cubicBezTo>
                <a:cubicBezTo>
                  <a:pt x="1744" y="629"/>
                  <a:pt x="1753" y="625"/>
                  <a:pt x="1760" y="618"/>
                </a:cubicBezTo>
                <a:cubicBezTo>
                  <a:pt x="1813" y="565"/>
                  <a:pt x="1848" y="504"/>
                  <a:pt x="1923" y="480"/>
                </a:cubicBezTo>
                <a:cubicBezTo>
                  <a:pt x="1946" y="456"/>
                  <a:pt x="1972" y="438"/>
                  <a:pt x="1996" y="415"/>
                </a:cubicBezTo>
                <a:cubicBezTo>
                  <a:pt x="2015" y="356"/>
                  <a:pt x="1988" y="422"/>
                  <a:pt x="2028" y="374"/>
                </a:cubicBezTo>
                <a:cubicBezTo>
                  <a:pt x="2036" y="365"/>
                  <a:pt x="2037" y="351"/>
                  <a:pt x="2044" y="342"/>
                </a:cubicBezTo>
                <a:cubicBezTo>
                  <a:pt x="2068" y="312"/>
                  <a:pt x="2119" y="268"/>
                  <a:pt x="2150" y="244"/>
                </a:cubicBezTo>
                <a:cubicBezTo>
                  <a:pt x="2160" y="237"/>
                  <a:pt x="2173" y="235"/>
                  <a:pt x="2182" y="228"/>
                </a:cubicBezTo>
                <a:cubicBezTo>
                  <a:pt x="2197" y="216"/>
                  <a:pt x="2223" y="188"/>
                  <a:pt x="2223" y="188"/>
                </a:cubicBezTo>
                <a:cubicBezTo>
                  <a:pt x="2235" y="138"/>
                  <a:pt x="2239" y="157"/>
                  <a:pt x="2280" y="131"/>
                </a:cubicBezTo>
                <a:cubicBezTo>
                  <a:pt x="2351" y="23"/>
                  <a:pt x="2411" y="35"/>
                  <a:pt x="2539" y="25"/>
                </a:cubicBezTo>
                <a:cubicBezTo>
                  <a:pt x="2644" y="0"/>
                  <a:pt x="2617" y="10"/>
                  <a:pt x="2791" y="17"/>
                </a:cubicBezTo>
                <a:cubicBezTo>
                  <a:pt x="2828" y="29"/>
                  <a:pt x="2818" y="46"/>
                  <a:pt x="2856" y="58"/>
                </a:cubicBezTo>
                <a:cubicBezTo>
                  <a:pt x="2890" y="92"/>
                  <a:pt x="2913" y="136"/>
                  <a:pt x="2953" y="163"/>
                </a:cubicBezTo>
                <a:cubicBezTo>
                  <a:pt x="3006" y="246"/>
                  <a:pt x="2910" y="99"/>
                  <a:pt x="3010" y="228"/>
                </a:cubicBezTo>
                <a:cubicBezTo>
                  <a:pt x="3035" y="260"/>
                  <a:pt x="3058" y="294"/>
                  <a:pt x="3083" y="325"/>
                </a:cubicBezTo>
                <a:cubicBezTo>
                  <a:pt x="3106" y="354"/>
                  <a:pt x="3118" y="393"/>
                  <a:pt x="3148" y="415"/>
                </a:cubicBezTo>
                <a:cubicBezTo>
                  <a:pt x="3160" y="423"/>
                  <a:pt x="3175" y="425"/>
                  <a:pt x="3188" y="431"/>
                </a:cubicBezTo>
                <a:cubicBezTo>
                  <a:pt x="3257" y="463"/>
                  <a:pt x="3244" y="457"/>
                  <a:pt x="3302" y="496"/>
                </a:cubicBezTo>
                <a:cubicBezTo>
                  <a:pt x="3315" y="504"/>
                  <a:pt x="3322" y="518"/>
                  <a:pt x="3334" y="528"/>
                </a:cubicBezTo>
                <a:cubicBezTo>
                  <a:pt x="3380" y="565"/>
                  <a:pt x="3431" y="603"/>
                  <a:pt x="3480" y="634"/>
                </a:cubicBezTo>
                <a:cubicBezTo>
                  <a:pt x="3504" y="649"/>
                  <a:pt x="3522" y="674"/>
                  <a:pt x="3545" y="691"/>
                </a:cubicBezTo>
                <a:cubicBezTo>
                  <a:pt x="3607" y="736"/>
                  <a:pt x="3673" y="771"/>
                  <a:pt x="3724" y="828"/>
                </a:cubicBezTo>
                <a:cubicBezTo>
                  <a:pt x="3775" y="885"/>
                  <a:pt x="3754" y="864"/>
                  <a:pt x="3797" y="893"/>
                </a:cubicBezTo>
                <a:cubicBezTo>
                  <a:pt x="3813" y="904"/>
                  <a:pt x="3845" y="926"/>
                  <a:pt x="3845" y="926"/>
                </a:cubicBezTo>
                <a:cubicBezTo>
                  <a:pt x="3867" y="959"/>
                  <a:pt x="3892" y="959"/>
                  <a:pt x="3926" y="983"/>
                </a:cubicBezTo>
                <a:cubicBezTo>
                  <a:pt x="3954" y="1003"/>
                  <a:pt x="3980" y="1026"/>
                  <a:pt x="4008" y="1047"/>
                </a:cubicBezTo>
                <a:cubicBezTo>
                  <a:pt x="4057" y="1084"/>
                  <a:pt x="4110" y="1112"/>
                  <a:pt x="4162" y="1145"/>
                </a:cubicBezTo>
                <a:cubicBezTo>
                  <a:pt x="4195" y="1166"/>
                  <a:pt x="4220" y="1196"/>
                  <a:pt x="4251" y="1218"/>
                </a:cubicBezTo>
                <a:cubicBezTo>
                  <a:pt x="4286" y="1243"/>
                  <a:pt x="4335" y="1277"/>
                  <a:pt x="4373" y="1299"/>
                </a:cubicBezTo>
                <a:cubicBezTo>
                  <a:pt x="4417" y="1357"/>
                  <a:pt x="4419" y="1348"/>
                  <a:pt x="4502" y="1348"/>
                </a:cubicBezTo>
              </a:path>
            </a:pathLst>
          </a:custGeom>
          <a:noFill/>
          <a:ln w="57150" cmpd="sng">
            <a:solidFill>
              <a:srgbClr val="990000"/>
            </a:solidFill>
            <a:round/>
            <a:headEnd/>
            <a:tailEnd/>
          </a:ln>
          <a:effectLst/>
        </p:spPr>
        <p:txBody>
          <a:bodyPr/>
          <a:lstStyle/>
          <a:p>
            <a:endParaRPr lang="ar-IQ"/>
          </a:p>
        </p:txBody>
      </p:sp>
      <p:sp>
        <p:nvSpPr>
          <p:cNvPr id="111636" name="Text Box 20"/>
          <p:cNvSpPr txBox="1">
            <a:spLocks noChangeArrowheads="1"/>
          </p:cNvSpPr>
          <p:nvPr/>
        </p:nvSpPr>
        <p:spPr bwMode="auto">
          <a:xfrm>
            <a:off x="827088" y="4652963"/>
            <a:ext cx="792162" cy="641350"/>
          </a:xfrm>
          <a:prstGeom prst="rect">
            <a:avLst/>
          </a:prstGeom>
          <a:noFill/>
          <a:ln w="9525">
            <a:noFill/>
            <a:miter lim="800000"/>
            <a:headEnd/>
            <a:tailEnd/>
          </a:ln>
          <a:effectLst/>
        </p:spPr>
        <p:txBody>
          <a:bodyPr>
            <a:spAutoFit/>
          </a:bodyPr>
          <a:lstStyle/>
          <a:p>
            <a:pPr>
              <a:spcBef>
                <a:spcPct val="50000"/>
              </a:spcBef>
            </a:pPr>
            <a:r>
              <a:rPr lang="ar-IQ">
                <a:solidFill>
                  <a:srgbClr val="990000"/>
                </a:solidFill>
              </a:rPr>
              <a:t>صافي الربح</a:t>
            </a:r>
            <a:endParaRPr lang="en-US">
              <a:solidFill>
                <a:srgbClr val="990000"/>
              </a:solidFill>
            </a:endParaRPr>
          </a:p>
        </p:txBody>
      </p:sp>
    </p:spTree>
  </p:cSld>
  <p:clrMapOvr>
    <a:masterClrMapping/>
  </p:clrMapOvr>
  <p:transition spd="slow">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tx2">
              <a:lumMod val="20000"/>
              <a:lumOff val="80000"/>
            </a:schemeClr>
          </a:solidFill>
        </p:spPr>
        <p:txBody>
          <a:bodyPr/>
          <a:lstStyle/>
          <a:p>
            <a:endParaRPr lang="ar-IQ" dirty="0"/>
          </a:p>
        </p:txBody>
      </p:sp>
      <p:sp>
        <p:nvSpPr>
          <p:cNvPr id="4" name="Rounded Rectangle 3"/>
          <p:cNvSpPr/>
          <p:nvPr/>
        </p:nvSpPr>
        <p:spPr>
          <a:xfrm>
            <a:off x="1142976" y="2214554"/>
            <a:ext cx="7215238" cy="2571768"/>
          </a:xfrm>
          <a:prstGeom prst="roundRect">
            <a:avLst/>
          </a:prstGeom>
          <a:solidFill>
            <a:schemeClr val="tx2"/>
          </a:solidFill>
          <a:scene3d>
            <a:camera prst="perspectiveContrastingLef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ثانيا: الاختلاف في التركيز على العمليات</a:t>
            </a:r>
            <a:endParaRPr lang="ar-IQ" sz="5400" b="1" dirty="0"/>
          </a:p>
        </p:txBody>
      </p:sp>
    </p:spTree>
  </p:cSld>
  <p:clrMapOvr>
    <a:masterClrMapping/>
  </p:clrMapOvr>
  <p:transition spd="slow">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ar-IQ" dirty="0" smtClean="0"/>
              <a:t>سؤال....</a:t>
            </a:r>
            <a:endParaRPr lang="ar-IQ" dirty="0"/>
          </a:p>
        </p:txBody>
      </p:sp>
      <p:sp>
        <p:nvSpPr>
          <p:cNvPr id="3" name="Content Placeholder 2"/>
          <p:cNvSpPr>
            <a:spLocks noGrp="1"/>
          </p:cNvSpPr>
          <p:nvPr>
            <p:ph idx="1"/>
          </p:nvPr>
        </p:nvSpPr>
        <p:spPr>
          <a:blipFill>
            <a:blip r:embed="rId3"/>
            <a:tile tx="0" ty="0" sx="100000" sy="100000" flip="none" algn="tl"/>
          </a:blipFill>
        </p:spPr>
        <p:txBody>
          <a:bodyPr>
            <a:normAutofit/>
          </a:bodyPr>
          <a:lstStyle/>
          <a:p>
            <a:r>
              <a:rPr lang="ar-IQ" sz="5400" dirty="0" smtClean="0"/>
              <a:t>برأيك</a:t>
            </a:r>
          </a:p>
          <a:p>
            <a:pPr>
              <a:buNone/>
            </a:pPr>
            <a:r>
              <a:rPr lang="ar-IQ" sz="5400" dirty="0" smtClean="0"/>
              <a:t>كيف تتوقع ان تتعامل المنظمة مع منتجاتها في كل مرحلة من مراحل دورة حياتها؟؟؟؟</a:t>
            </a:r>
          </a:p>
        </p:txBody>
      </p:sp>
    </p:spTree>
  </p:cSld>
  <p:clrMapOvr>
    <a:masterClrMapping/>
  </p:clrMapOvr>
  <p:transition spd="slow">
    <p:pull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50000"/>
            </a:schemeClr>
          </a:solidFill>
        </p:spPr>
        <p:txBody>
          <a:bodyPr/>
          <a:lstStyle/>
          <a:p>
            <a:r>
              <a:rPr lang="ar-IQ" b="1" dirty="0" smtClean="0">
                <a:solidFill>
                  <a:schemeClr val="bg1"/>
                </a:solidFill>
              </a:rPr>
              <a:t>ثانيا :  التركيز في العمليات</a:t>
            </a:r>
            <a:endParaRPr lang="ar-IQ" b="1" dirty="0">
              <a:solidFill>
                <a:schemeClr val="bg1"/>
              </a:solidFill>
            </a:endParaRPr>
          </a:p>
        </p:txBody>
      </p:sp>
      <p:sp>
        <p:nvSpPr>
          <p:cNvPr id="3" name="Content Placeholder 2"/>
          <p:cNvSpPr>
            <a:spLocks noGrp="1"/>
          </p:cNvSpPr>
          <p:nvPr>
            <p:ph idx="1"/>
          </p:nvPr>
        </p:nvSpPr>
        <p:spPr>
          <a:solidFill>
            <a:srgbClr val="92D050"/>
          </a:solidFill>
        </p:spPr>
        <p:txBody>
          <a:bodyPr>
            <a:normAutofit lnSpcReduction="10000"/>
          </a:bodyPr>
          <a:lstStyle/>
          <a:p>
            <a:r>
              <a:rPr lang="ar-IQ" u="sng" dirty="0" smtClean="0"/>
              <a:t>1</a:t>
            </a:r>
            <a:r>
              <a:rPr lang="ar-IQ" b="1" u="sng" dirty="0" smtClean="0"/>
              <a:t>- مرحلة التقديم</a:t>
            </a:r>
          </a:p>
          <a:p>
            <a:pPr>
              <a:buNone/>
            </a:pPr>
            <a:r>
              <a:rPr lang="ar-IQ" b="1" dirty="0" smtClean="0"/>
              <a:t>  يكون تركيز  ادارة العمليات في مرحلة التقديم باتجاه :</a:t>
            </a:r>
            <a:endParaRPr lang="en-US" b="1" dirty="0" smtClean="0"/>
          </a:p>
          <a:p>
            <a:pPr lvl="0"/>
            <a:r>
              <a:rPr lang="ar-IQ" b="1" dirty="0" smtClean="0"/>
              <a:t>الالتزام  بتواريخ  تسليم المنتوج.</a:t>
            </a:r>
            <a:endParaRPr lang="en-US" b="1" dirty="0" smtClean="0"/>
          </a:p>
          <a:p>
            <a:pPr lvl="0"/>
            <a:r>
              <a:rPr lang="ar-IQ" b="1" dirty="0" smtClean="0"/>
              <a:t>الالتزام  بمواصفات المنتوج .</a:t>
            </a:r>
          </a:p>
          <a:p>
            <a:pPr lvl="0"/>
            <a:r>
              <a:rPr lang="ar-IQ" b="1" dirty="0" smtClean="0"/>
              <a:t>الالتزام  بالجودة.</a:t>
            </a:r>
          </a:p>
          <a:p>
            <a:pPr lvl="0"/>
            <a:r>
              <a:rPr lang="ar-IQ" b="1" dirty="0" smtClean="0"/>
              <a:t>التركيز على تسويق النتوج.</a:t>
            </a:r>
          </a:p>
          <a:p>
            <a:pPr lvl="0"/>
            <a:endParaRPr lang="en-US" b="1" dirty="0" smtClean="0"/>
          </a:p>
          <a:p>
            <a:pPr lvl="0">
              <a:buNone/>
            </a:pPr>
            <a:r>
              <a:rPr lang="ar-IQ" b="1" dirty="0" smtClean="0"/>
              <a:t>  </a:t>
            </a:r>
            <a:endParaRPr lang="en-US" b="1" dirty="0" smtClean="0"/>
          </a:p>
        </p:txBody>
      </p:sp>
    </p:spTree>
  </p:cSld>
  <p:clrMapOvr>
    <a:masterClrMapping/>
  </p:clrMapOvr>
  <p:transition spd="slow">
    <p:pull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rgbClr val="92D050"/>
          </a:solidFill>
        </p:spPr>
        <p:txBody>
          <a:bodyPr>
            <a:normAutofit/>
          </a:bodyPr>
          <a:lstStyle/>
          <a:p>
            <a:r>
              <a:rPr lang="ar-IQ" b="1" u="sng" dirty="0" smtClean="0"/>
              <a:t>2- مرحلة النمو</a:t>
            </a:r>
          </a:p>
          <a:p>
            <a:r>
              <a:rPr lang="ar-IQ" b="1" dirty="0" smtClean="0"/>
              <a:t>في  هذه المرحلة يستمر نمو الطلب على المنتوج بسرعة لذلك يجب ان ينصب الاهتمام ادارة العمليات على :</a:t>
            </a:r>
            <a:endParaRPr lang="en-US" b="1" dirty="0" smtClean="0"/>
          </a:p>
          <a:p>
            <a:pPr lvl="0"/>
            <a:r>
              <a:rPr lang="ar-IQ" b="1" u="sng" dirty="0" smtClean="0">
                <a:solidFill>
                  <a:srgbClr val="FF0000"/>
                </a:solidFill>
              </a:rPr>
              <a:t>التنبؤ</a:t>
            </a:r>
            <a:r>
              <a:rPr lang="ar-IQ" b="1" dirty="0" smtClean="0"/>
              <a:t> بالطلب المستقبلي على المنتوج .</a:t>
            </a:r>
            <a:endParaRPr lang="en-US" b="1" dirty="0" smtClean="0"/>
          </a:p>
          <a:p>
            <a:pPr lvl="0"/>
            <a:r>
              <a:rPr lang="ar-IQ" b="1" dirty="0" smtClean="0"/>
              <a:t>تأمين </a:t>
            </a:r>
            <a:r>
              <a:rPr lang="ar-IQ" b="1" u="sng" dirty="0" smtClean="0">
                <a:solidFill>
                  <a:srgbClr val="FF0000"/>
                </a:solidFill>
              </a:rPr>
              <a:t>الطاقة الانتاجية</a:t>
            </a:r>
            <a:r>
              <a:rPr lang="ar-IQ" b="1" dirty="0" smtClean="0"/>
              <a:t> الكافية لمقابلة ذلك الطلب .</a:t>
            </a:r>
            <a:endParaRPr lang="en-US" b="1" dirty="0" smtClean="0"/>
          </a:p>
          <a:p>
            <a:pPr lvl="0"/>
            <a:r>
              <a:rPr lang="ar-IQ" b="1" dirty="0" smtClean="0"/>
              <a:t>التوجه نحو الانتاج الواسع و تأمين </a:t>
            </a:r>
            <a:r>
              <a:rPr lang="ar-IQ" b="1" u="sng" dirty="0" smtClean="0">
                <a:solidFill>
                  <a:srgbClr val="FF0000"/>
                </a:solidFill>
              </a:rPr>
              <a:t>الخزين</a:t>
            </a:r>
            <a:r>
              <a:rPr lang="ar-IQ" b="1" dirty="0" smtClean="0"/>
              <a:t> المناسب من المنتجات  لكي يتم اشباع طلب الزبائن المتزايد في الوقت المناسب...</a:t>
            </a:r>
            <a:endParaRPr lang="en-US" b="1" dirty="0" smtClean="0"/>
          </a:p>
          <a:p>
            <a:pPr lvl="0">
              <a:buNone/>
            </a:pPr>
            <a:endParaRPr lang="en-US" dirty="0" smtClean="0"/>
          </a:p>
          <a:p>
            <a:endParaRPr lang="ar-IQ" dirty="0" smtClean="0"/>
          </a:p>
          <a:p>
            <a:endParaRPr lang="ar-IQ" dirty="0"/>
          </a:p>
        </p:txBody>
      </p:sp>
    </p:spTree>
  </p:cSld>
  <p:clrMapOvr>
    <a:masterClrMapping/>
  </p:clrMapOvr>
  <p:transition spd="slow">
    <p:pull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rgbClr val="92D050"/>
          </a:solidFill>
        </p:spPr>
        <p:txBody>
          <a:bodyPr>
            <a:normAutofit/>
          </a:bodyPr>
          <a:lstStyle/>
          <a:p>
            <a:r>
              <a:rPr lang="ar-IQ" b="1" u="sng" dirty="0" smtClean="0"/>
              <a:t>3- مرحلة النضج</a:t>
            </a:r>
          </a:p>
          <a:p>
            <a:pPr>
              <a:buNone/>
            </a:pPr>
            <a:r>
              <a:rPr lang="ar-IQ" b="1" dirty="0" smtClean="0"/>
              <a:t>يصل الطلب على المنتوج ذروته في هذه المرحلة  ، ويبدأ </a:t>
            </a:r>
            <a:r>
              <a:rPr lang="ar-IQ" b="1" u="sng" dirty="0" smtClean="0">
                <a:solidFill>
                  <a:srgbClr val="FF0000"/>
                </a:solidFill>
              </a:rPr>
              <a:t>المنافسون </a:t>
            </a:r>
            <a:r>
              <a:rPr lang="ar-IQ" b="1" dirty="0" smtClean="0"/>
              <a:t>  بالظهور ، هنا يتم التركيز على :</a:t>
            </a:r>
          </a:p>
          <a:p>
            <a:pPr>
              <a:buNone/>
            </a:pPr>
            <a:r>
              <a:rPr lang="ar-IQ" b="1" dirty="0" smtClean="0"/>
              <a:t>- تخفيض </a:t>
            </a:r>
            <a:r>
              <a:rPr lang="ar-IQ" b="1" u="sng" dirty="0" smtClean="0">
                <a:solidFill>
                  <a:srgbClr val="FF0000"/>
                </a:solidFill>
              </a:rPr>
              <a:t>كلف الانتاج</a:t>
            </a:r>
            <a:r>
              <a:rPr lang="ar-IQ" b="1" dirty="0" smtClean="0"/>
              <a:t>   من خلال زيادة حجم الانتاج  بالاعتماد  على الاتمتة في  لضمان عمليات انتاج بكلف اقل مما يسمح بطرح المنتجات باسعار تنافسية . </a:t>
            </a:r>
          </a:p>
          <a:p>
            <a:pPr>
              <a:buNone/>
            </a:pPr>
            <a:r>
              <a:rPr lang="ar-IQ" b="1" dirty="0" smtClean="0"/>
              <a:t>-زيادة حملات </a:t>
            </a:r>
            <a:r>
              <a:rPr lang="ar-IQ" b="1" u="sng" dirty="0" smtClean="0">
                <a:solidFill>
                  <a:srgbClr val="FF0000"/>
                </a:solidFill>
              </a:rPr>
              <a:t>التسويق</a:t>
            </a:r>
            <a:r>
              <a:rPr lang="ar-IQ" b="1" dirty="0" smtClean="0"/>
              <a:t> والترويج للمنتوج . </a:t>
            </a:r>
            <a:endParaRPr lang="ar-IQ" dirty="0"/>
          </a:p>
        </p:txBody>
      </p:sp>
    </p:spTree>
  </p:cSld>
  <p:clrMapOvr>
    <a:masterClrMapping/>
  </p:clrMapOvr>
  <p:transition spd="slow">
    <p:pull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rgbClr val="92D050"/>
          </a:solidFill>
        </p:spPr>
        <p:txBody>
          <a:bodyPr/>
          <a:lstStyle/>
          <a:p>
            <a:pPr>
              <a:buNone/>
            </a:pPr>
            <a:r>
              <a:rPr lang="ar-IQ" sz="3600" b="1" u="sng" dirty="0" smtClean="0"/>
              <a:t>4- مرحلة الانحدار</a:t>
            </a:r>
            <a:endParaRPr lang="en-US" sz="3600" b="1" u="sng" dirty="0" smtClean="0"/>
          </a:p>
          <a:p>
            <a:r>
              <a:rPr lang="ar-IQ" sz="3600" b="1" dirty="0" smtClean="0"/>
              <a:t>في هذه المرحله تنصب جهود واهتمامات ادارة العمليات على أحد الخيارين :</a:t>
            </a:r>
          </a:p>
          <a:p>
            <a:pPr>
              <a:buNone/>
            </a:pPr>
            <a:r>
              <a:rPr lang="ar-IQ" sz="3600" b="1" dirty="0" smtClean="0"/>
              <a:t> - اما اجراء عمليات </a:t>
            </a:r>
            <a:r>
              <a:rPr lang="ar-IQ" sz="3600" b="1" u="sng" dirty="0" smtClean="0">
                <a:solidFill>
                  <a:srgbClr val="FF0000"/>
                </a:solidFill>
              </a:rPr>
              <a:t>التطوير والتحسين</a:t>
            </a:r>
            <a:r>
              <a:rPr lang="ar-IQ" sz="3600" b="1" dirty="0" smtClean="0"/>
              <a:t> على المنتوج لاطاله عمر بقاءه في السوق . </a:t>
            </a:r>
          </a:p>
          <a:p>
            <a:pPr>
              <a:buNone/>
            </a:pPr>
            <a:r>
              <a:rPr lang="ar-IQ" sz="3600" b="1" dirty="0" smtClean="0"/>
              <a:t> -  او </a:t>
            </a:r>
            <a:r>
              <a:rPr lang="ar-IQ" sz="3600" b="1" u="sng" dirty="0" smtClean="0">
                <a:solidFill>
                  <a:srgbClr val="FF0000"/>
                </a:solidFill>
              </a:rPr>
              <a:t>تقديم</a:t>
            </a:r>
            <a:r>
              <a:rPr lang="ar-IQ" sz="3600" b="1" dirty="0" smtClean="0"/>
              <a:t> منتوج جديد .</a:t>
            </a:r>
            <a:endParaRPr lang="en-US" sz="3600" b="1" dirty="0" smtClean="0"/>
          </a:p>
          <a:p>
            <a:pPr>
              <a:buNone/>
            </a:pPr>
            <a:endParaRPr lang="en-US" sz="3600" b="1" dirty="0" smtClean="0"/>
          </a:p>
          <a:p>
            <a:pPr>
              <a:buNone/>
            </a:pPr>
            <a:endParaRPr lang="ar-IQ" dirty="0"/>
          </a:p>
        </p:txBody>
      </p:sp>
    </p:spTree>
  </p:cSld>
  <p:clrMapOvr>
    <a:masterClrMapping/>
  </p:clrMapOvr>
  <p:transition spd="slow">
    <p:pull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accent2">
              <a:lumMod val="20000"/>
              <a:lumOff val="80000"/>
            </a:schemeClr>
          </a:solidFill>
        </p:spPr>
        <p:txBody>
          <a:bodyPr>
            <a:normAutofit fontScale="92500" lnSpcReduction="10000"/>
          </a:bodyPr>
          <a:lstStyle/>
          <a:p>
            <a:pPr>
              <a:buNone/>
            </a:pPr>
            <a:r>
              <a:rPr lang="ar-IQ" dirty="0" smtClean="0"/>
              <a:t> </a:t>
            </a:r>
            <a:r>
              <a:rPr lang="ar-IQ" b="1" dirty="0" smtClean="0"/>
              <a:t>و غالبا ما تقوم بعض المنظمات  باطالة عمر بقاء المنتوج في السوق باساليب ترويجية و تسويقية مختلفة  لحين اطلاق فكرة منتوج جديد.... مثل :</a:t>
            </a:r>
          </a:p>
          <a:p>
            <a:pPr>
              <a:buFontTx/>
              <a:buChar char="-"/>
            </a:pPr>
            <a:r>
              <a:rPr lang="ar-IQ" b="1" dirty="0" smtClean="0">
                <a:solidFill>
                  <a:srgbClr val="FF0000"/>
                </a:solidFill>
              </a:rPr>
              <a:t>تغيير العبوات و اعتماد عبوات اكثر جاذبية.</a:t>
            </a:r>
          </a:p>
          <a:p>
            <a:pPr>
              <a:buFontTx/>
              <a:buChar char="-"/>
            </a:pPr>
            <a:r>
              <a:rPr lang="ar-IQ" b="1" dirty="0" smtClean="0">
                <a:solidFill>
                  <a:srgbClr val="FF0000"/>
                </a:solidFill>
              </a:rPr>
              <a:t>الدخول في منافذ توزيعية جديدة.</a:t>
            </a:r>
          </a:p>
          <a:p>
            <a:pPr>
              <a:buFontTx/>
              <a:buChar char="-"/>
            </a:pPr>
            <a:r>
              <a:rPr lang="ar-IQ" b="1" dirty="0" smtClean="0">
                <a:solidFill>
                  <a:srgbClr val="FF0000"/>
                </a:solidFill>
              </a:rPr>
              <a:t>زيادة الاعلانات .</a:t>
            </a:r>
          </a:p>
          <a:p>
            <a:pPr>
              <a:buFontTx/>
              <a:buChar char="-"/>
            </a:pPr>
            <a:r>
              <a:rPr lang="ar-IQ" b="1" dirty="0" smtClean="0">
                <a:solidFill>
                  <a:srgbClr val="FF0000"/>
                </a:solidFill>
              </a:rPr>
              <a:t>الاعلان عن التخفيضات.</a:t>
            </a:r>
          </a:p>
          <a:p>
            <a:pPr>
              <a:buNone/>
            </a:pPr>
            <a:r>
              <a:rPr lang="ar-IQ" b="1" dirty="0" smtClean="0"/>
              <a:t>و لكن تبقى هذه الاساليب وقتية قد تطيل من دورة حياة المنتوج ولكن لمدة مؤقته لحين ان تقوم المنظمة بتقديم منتوج جديد.</a:t>
            </a:r>
            <a:endParaRPr lang="ar-IQ" b="1" dirty="0"/>
          </a:p>
        </p:txBody>
      </p:sp>
    </p:spTree>
  </p:cSld>
  <p:clrMapOvr>
    <a:masterClrMapping/>
  </p:clrMapOvr>
  <p:transition spd="slow">
    <p:pull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tx2">
              <a:lumMod val="20000"/>
              <a:lumOff val="80000"/>
            </a:schemeClr>
          </a:solidFill>
        </p:spPr>
        <p:txBody>
          <a:bodyPr/>
          <a:lstStyle/>
          <a:p>
            <a:endParaRPr lang="ar-IQ" dirty="0"/>
          </a:p>
        </p:txBody>
      </p:sp>
      <p:sp>
        <p:nvSpPr>
          <p:cNvPr id="4" name="Rounded Rectangle 3"/>
          <p:cNvSpPr/>
          <p:nvPr/>
        </p:nvSpPr>
        <p:spPr>
          <a:xfrm>
            <a:off x="1142976" y="2214554"/>
            <a:ext cx="7215238" cy="2571768"/>
          </a:xfrm>
          <a:prstGeom prst="roundRect">
            <a:avLst/>
          </a:prstGeom>
          <a:solidFill>
            <a:schemeClr val="tx2"/>
          </a:solidFill>
          <a:scene3d>
            <a:camera prst="perspectiveContrastingLef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ثالثا: الاختلاف في استراتيجيات الدخول والخروج من السوق</a:t>
            </a:r>
            <a:endParaRPr lang="ar-IQ" sz="5400" b="1" dirty="0"/>
          </a:p>
        </p:txBody>
      </p:sp>
    </p:spTree>
  </p:cSld>
  <p:clrMapOvr>
    <a:masterClrMapping/>
  </p:clrMapOvr>
  <p:transition spd="slow">
    <p:pull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solidFill>
            <a:schemeClr val="accent1">
              <a:lumMod val="75000"/>
            </a:schemeClr>
          </a:solidFill>
        </p:spPr>
        <p:txBody>
          <a:bodyPr>
            <a:normAutofit/>
          </a:bodyPr>
          <a:lstStyle/>
          <a:p>
            <a:r>
              <a:rPr lang="ar-IQ" sz="4000" b="1" dirty="0" smtClean="0">
                <a:solidFill>
                  <a:schemeClr val="bg1"/>
                </a:solidFill>
              </a:rPr>
              <a:t>في استراتيجيات الدخول و الخروج تقوم المنظمات بالتحكم في دورة حياة منتجاتها في السوق من خلال اختيار التوقيتات المناسبة للدخول والخروج من السوق</a:t>
            </a:r>
          </a:p>
          <a:p>
            <a:r>
              <a:rPr lang="ar-IQ" sz="4000" b="1" dirty="0" smtClean="0">
                <a:solidFill>
                  <a:schemeClr val="bg1"/>
                </a:solidFill>
              </a:rPr>
              <a:t>اي انها تسبق السوق في قرار دخوله والخروج  منه من خلال اختيار احدى الاستراتيجيات التالية:</a:t>
            </a:r>
            <a:endParaRPr lang="ar-IQ" sz="4000" b="1" dirty="0">
              <a:solidFill>
                <a:schemeClr val="bg1"/>
              </a:solidFill>
            </a:endParaRPr>
          </a:p>
        </p:txBody>
      </p:sp>
    </p:spTree>
  </p:cSld>
  <p:clrMapOvr>
    <a:masterClrMapping/>
  </p:clrMapOvr>
  <p:transition spd="slow">
    <p:pull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1">
              <a:lumMod val="40000"/>
              <a:lumOff val="60000"/>
            </a:schemeClr>
          </a:solidFill>
        </p:spPr>
        <p:txBody>
          <a:bodyPr>
            <a:normAutofit/>
          </a:bodyPr>
          <a:lstStyle/>
          <a:p>
            <a:r>
              <a:rPr lang="ar-IQ" b="1" dirty="0" smtClean="0"/>
              <a:t>يرتبط قرار تصميم او تطوير المنتجات بمراحل دورة حياتها في السوق</a:t>
            </a:r>
          </a:p>
          <a:p>
            <a:r>
              <a:rPr lang="ar-IQ" b="1" dirty="0" smtClean="0"/>
              <a:t>وبشكل عام ، لاتتبع جميع المنتوجات نفس مراحل دورة الحياة  </a:t>
            </a:r>
          </a:p>
          <a:p>
            <a:r>
              <a:rPr lang="ar-IQ" b="1" dirty="0" smtClean="0"/>
              <a:t> فمدة دورة الحياة تختلف بشكل كبير جدا من منتوج لاخر و يعتمد ذلك على :</a:t>
            </a:r>
          </a:p>
          <a:p>
            <a:pPr>
              <a:buFontTx/>
              <a:buChar char="-"/>
            </a:pPr>
            <a:endParaRPr lang="ar-IQ" b="1" dirty="0" smtClean="0"/>
          </a:p>
          <a:p>
            <a:pPr>
              <a:buNone/>
            </a:pPr>
            <a:endParaRPr lang="ar-IQ" b="1" dirty="0" smtClean="0"/>
          </a:p>
          <a:p>
            <a:pPr>
              <a:buNone/>
            </a:pPr>
            <a:endParaRPr lang="ar-IQ" dirty="0"/>
          </a:p>
        </p:txBody>
      </p:sp>
    </p:spTree>
  </p:cSld>
  <p:clrMapOvr>
    <a:masterClrMapping/>
  </p:clrMapOvr>
  <p:transition spd="slow">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r>
              <a:rPr lang="ar-IQ" b="1" dirty="0" smtClean="0"/>
              <a:t>استراتيجيات دخول السوق والخروج منه</a:t>
            </a:r>
            <a:endParaRPr lang="ar-IQ" b="1"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solidFill>
        </p:spPr>
        <p:txBody>
          <a:bodyPr/>
          <a:lstStyle/>
          <a:p>
            <a:r>
              <a:rPr lang="ar-IQ" b="1" dirty="0" smtClean="0">
                <a:solidFill>
                  <a:schemeClr val="bg1"/>
                </a:solidFill>
              </a:rPr>
              <a:t>ثالثا: استراتيجيات الدخول والخروج</a:t>
            </a:r>
            <a:endParaRPr lang="ar-IQ" b="1" dirty="0">
              <a:solidFill>
                <a:schemeClr val="bg1"/>
              </a:solidFill>
            </a:endParaRPr>
          </a:p>
        </p:txBody>
      </p:sp>
      <p:sp>
        <p:nvSpPr>
          <p:cNvPr id="3" name="Content Placeholder 2"/>
          <p:cNvSpPr>
            <a:spLocks noGrp="1"/>
          </p:cNvSpPr>
          <p:nvPr>
            <p:ph idx="1"/>
          </p:nvPr>
        </p:nvSpPr>
        <p:spPr>
          <a:solidFill>
            <a:schemeClr val="tx2">
              <a:lumMod val="20000"/>
              <a:lumOff val="80000"/>
            </a:schemeClr>
          </a:solidFill>
        </p:spPr>
        <p:txBody>
          <a:bodyPr>
            <a:normAutofit lnSpcReduction="10000"/>
          </a:bodyPr>
          <a:lstStyle/>
          <a:p>
            <a:r>
              <a:rPr lang="ar-IQ" b="1" u="sng" dirty="0"/>
              <a:t>أ- استرايجية الدخول المبكر و الخروج </a:t>
            </a:r>
            <a:r>
              <a:rPr lang="ar-IQ" b="1" u="sng" dirty="0" smtClean="0"/>
              <a:t>المتأخر</a:t>
            </a:r>
          </a:p>
          <a:p>
            <a:pPr>
              <a:buNone/>
            </a:pPr>
            <a:r>
              <a:rPr lang="ar-IQ" b="1" dirty="0" smtClean="0"/>
              <a:t>تعني هذه الاستراتيجيه  ان تكون المنظمة الرائد الاول في دخولها للسوق بمنتوجها قياسا بالمنافسين ، فضلا عن اكتسابها خبرة اعلى  منهم ..</a:t>
            </a:r>
          </a:p>
          <a:p>
            <a:pPr>
              <a:buNone/>
            </a:pPr>
            <a:r>
              <a:rPr lang="ar-IQ" b="1" dirty="0" smtClean="0"/>
              <a:t>وحتى تبقى  اطول مدة ممكنه في هذا السوق ...   فانها تنتقل  بالتدريج الى الانتاج الواسع ضمانا لتقليل الكلف وا</a:t>
            </a:r>
            <a:r>
              <a:rPr lang="ar-IQ" b="1" u="sng" dirty="0" smtClean="0">
                <a:solidFill>
                  <a:srgbClr val="FF0000"/>
                </a:solidFill>
              </a:rPr>
              <a:t>لتنافس على الاسعار</a:t>
            </a:r>
            <a:r>
              <a:rPr lang="ar-IQ" b="1" dirty="0" smtClean="0"/>
              <a:t> لضمان هذا البقاء الطويل</a:t>
            </a:r>
          </a:p>
          <a:p>
            <a:pPr>
              <a:buNone/>
            </a:pPr>
            <a:r>
              <a:rPr lang="ar-IQ" b="1" dirty="0" smtClean="0"/>
              <a:t>ومن الشركات التي انتهجت هذه الاستراتيجيه شركات ( </a:t>
            </a:r>
            <a:r>
              <a:rPr lang="ar-IQ" b="1" dirty="0" smtClean="0">
                <a:solidFill>
                  <a:srgbClr val="FF0000"/>
                </a:solidFill>
              </a:rPr>
              <a:t>آبل ، اتاري ، ايزيروكس</a:t>
            </a:r>
            <a:r>
              <a:rPr lang="ar-IQ" b="1" dirty="0" smtClean="0"/>
              <a:t>)</a:t>
            </a:r>
            <a:endParaRPr lang="en-US" dirty="0"/>
          </a:p>
        </p:txBody>
      </p:sp>
    </p:spTree>
  </p:cSld>
  <p:clrMapOvr>
    <a:masterClrMapping/>
  </p:clrMapOvr>
  <p:transition spd="slow">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3966"/>
          </a:xfrm>
        </p:spPr>
        <p:txBody>
          <a:bodyPr>
            <a:normAutofit fontScale="90000"/>
          </a:bodyPr>
          <a:lstStyle/>
          <a:p>
            <a:endParaRPr lang="ar-IQ" dirty="0"/>
          </a:p>
        </p:txBody>
      </p:sp>
      <p:sp>
        <p:nvSpPr>
          <p:cNvPr id="3" name="Content Placeholder 2"/>
          <p:cNvSpPr>
            <a:spLocks noGrp="1"/>
          </p:cNvSpPr>
          <p:nvPr>
            <p:ph idx="1"/>
          </p:nvPr>
        </p:nvSpPr>
        <p:spPr>
          <a:xfrm>
            <a:off x="457200" y="714356"/>
            <a:ext cx="8229600" cy="5411807"/>
          </a:xfrm>
          <a:solidFill>
            <a:schemeClr val="accent3">
              <a:lumMod val="40000"/>
              <a:lumOff val="60000"/>
            </a:schemeClr>
          </a:solidFill>
        </p:spPr>
        <p:txBody>
          <a:bodyPr>
            <a:normAutofit fontScale="92500" lnSpcReduction="10000"/>
          </a:bodyPr>
          <a:lstStyle/>
          <a:p>
            <a:r>
              <a:rPr lang="ar-IQ" b="1" u="sng" dirty="0"/>
              <a:t>ب- استرايجية الدخول </a:t>
            </a:r>
            <a:r>
              <a:rPr lang="ar-IQ" b="1" u="sng" dirty="0" smtClean="0"/>
              <a:t>المبكرو الخروج المبكر</a:t>
            </a:r>
            <a:r>
              <a:rPr lang="ar-IQ" b="1" dirty="0" smtClean="0"/>
              <a:t> </a:t>
            </a:r>
            <a:endParaRPr lang="en-US" b="1" dirty="0"/>
          </a:p>
          <a:p>
            <a:r>
              <a:rPr lang="ar-IQ" b="1" dirty="0"/>
              <a:t>تفضل </a:t>
            </a:r>
            <a:r>
              <a:rPr lang="ar-IQ" b="1" dirty="0">
                <a:solidFill>
                  <a:srgbClr val="FF0000"/>
                </a:solidFill>
              </a:rPr>
              <a:t>المنظمات الصغيرة </a:t>
            </a:r>
            <a:r>
              <a:rPr lang="ar-IQ" b="1" dirty="0"/>
              <a:t>المبدعة بتقديم منتجات جديدة هذه الاستراتيجية لدخول السوق بهدف تحقيق </a:t>
            </a:r>
            <a:r>
              <a:rPr lang="ar-IQ" b="1" dirty="0" smtClean="0"/>
              <a:t>ميزة </a:t>
            </a:r>
            <a:r>
              <a:rPr lang="ar-IQ" b="1" dirty="0"/>
              <a:t>تنافسية تتفوق بها على المنافسين بمنتوجها الجديد . </a:t>
            </a:r>
            <a:endParaRPr lang="ar-IQ" b="1" dirty="0" smtClean="0"/>
          </a:p>
          <a:p>
            <a:pPr>
              <a:buNone/>
            </a:pPr>
            <a:r>
              <a:rPr lang="ar-IQ" b="1" dirty="0" smtClean="0"/>
              <a:t>و بمجرد ان تصل الى مرحلة النضج ، تقوم </a:t>
            </a:r>
            <a:r>
              <a:rPr lang="ar-IQ" b="1" dirty="0"/>
              <a:t>بتقديم منتوج </a:t>
            </a:r>
            <a:r>
              <a:rPr lang="ar-IQ" b="1" dirty="0" smtClean="0"/>
              <a:t>آخر. </a:t>
            </a:r>
          </a:p>
          <a:p>
            <a:r>
              <a:rPr lang="ar-IQ" b="1" dirty="0" smtClean="0"/>
              <a:t>لذلك فهي تبقى تعمل وفق نظام </a:t>
            </a:r>
            <a:r>
              <a:rPr lang="ar-IQ" b="1" dirty="0"/>
              <a:t>الانتاج </a:t>
            </a:r>
            <a:r>
              <a:rPr lang="ar-IQ" b="1" dirty="0" smtClean="0">
                <a:solidFill>
                  <a:srgbClr val="FF0000"/>
                </a:solidFill>
              </a:rPr>
              <a:t> </a:t>
            </a:r>
            <a:r>
              <a:rPr lang="ar-IQ" b="1" u="sng" dirty="0" smtClean="0">
                <a:solidFill>
                  <a:srgbClr val="FF0000"/>
                </a:solidFill>
              </a:rPr>
              <a:t>بدفعات صغيره </a:t>
            </a:r>
            <a:r>
              <a:rPr lang="ar-IQ" b="1" dirty="0" smtClean="0"/>
              <a:t>  لكي يستطيع  الانتقال بسهولة الى صنع منتجات اكثر تطورا </a:t>
            </a:r>
            <a:r>
              <a:rPr lang="ar-IQ" b="1" dirty="0"/>
              <a:t>.</a:t>
            </a:r>
            <a:endParaRPr lang="en-US" b="1" dirty="0"/>
          </a:p>
          <a:p>
            <a:r>
              <a:rPr lang="ar-IQ" b="1" dirty="0"/>
              <a:t>ان شركة </a:t>
            </a:r>
            <a:r>
              <a:rPr lang="ar-IQ" b="1" dirty="0">
                <a:solidFill>
                  <a:srgbClr val="FF0000"/>
                </a:solidFill>
              </a:rPr>
              <a:t>كوارترديك (</a:t>
            </a:r>
            <a:r>
              <a:rPr lang="en-US" b="1" dirty="0">
                <a:solidFill>
                  <a:srgbClr val="FF0000"/>
                </a:solidFill>
              </a:rPr>
              <a:t>Quarterdeck</a:t>
            </a:r>
            <a:r>
              <a:rPr lang="ar-IQ" b="1" dirty="0">
                <a:solidFill>
                  <a:srgbClr val="FF0000"/>
                </a:solidFill>
              </a:rPr>
              <a:t>)</a:t>
            </a:r>
            <a:r>
              <a:rPr lang="ar-IQ" b="1" dirty="0"/>
              <a:t> الامريكية وهي شركة صغيرة لصناعة برامجيات </a:t>
            </a:r>
            <a:r>
              <a:rPr lang="ar-IQ" b="1" dirty="0" smtClean="0"/>
              <a:t>الحاسوب تعد مثالا لهذه الاستراتيجيه في منافستها </a:t>
            </a:r>
            <a:r>
              <a:rPr lang="ar-IQ" b="1" dirty="0"/>
              <a:t>مع شركة </a:t>
            </a:r>
            <a:r>
              <a:rPr lang="ar-IQ" b="1" dirty="0">
                <a:solidFill>
                  <a:srgbClr val="FF0000"/>
                </a:solidFill>
              </a:rPr>
              <a:t>مايكروسوفت (</a:t>
            </a:r>
            <a:r>
              <a:rPr lang="en-US" b="1" dirty="0">
                <a:solidFill>
                  <a:srgbClr val="FF0000"/>
                </a:solidFill>
              </a:rPr>
              <a:t>Microsoft</a:t>
            </a:r>
            <a:r>
              <a:rPr lang="ar-IQ" b="1" dirty="0">
                <a:solidFill>
                  <a:srgbClr val="FF0000"/>
                </a:solidFill>
              </a:rPr>
              <a:t>)</a:t>
            </a:r>
            <a:r>
              <a:rPr lang="ar-IQ" b="1" dirty="0"/>
              <a:t> المسيطرة على السوق </a:t>
            </a:r>
          </a:p>
        </p:txBody>
      </p:sp>
    </p:spTree>
  </p:cSld>
  <p:clrMapOvr>
    <a:masterClrMapping/>
  </p:clrMapOvr>
  <p:transition spd="slow">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3966"/>
          </a:xfrm>
        </p:spPr>
        <p:txBody>
          <a:bodyPr>
            <a:normAutofit fontScale="90000"/>
          </a:bodyPr>
          <a:lstStyle/>
          <a:p>
            <a:endParaRPr lang="ar-IQ" dirty="0"/>
          </a:p>
        </p:txBody>
      </p:sp>
      <p:sp>
        <p:nvSpPr>
          <p:cNvPr id="3" name="Content Placeholder 2"/>
          <p:cNvSpPr>
            <a:spLocks noGrp="1"/>
          </p:cNvSpPr>
          <p:nvPr>
            <p:ph idx="1"/>
          </p:nvPr>
        </p:nvSpPr>
        <p:spPr>
          <a:xfrm>
            <a:off x="457200" y="642918"/>
            <a:ext cx="8229600" cy="5483245"/>
          </a:xfrm>
          <a:blipFill>
            <a:blip r:embed="rId2"/>
            <a:tile tx="0" ty="0" sx="100000" sy="100000" flip="none" algn="tl"/>
          </a:blipFill>
        </p:spPr>
        <p:txBody>
          <a:bodyPr>
            <a:normAutofit lnSpcReduction="10000"/>
          </a:bodyPr>
          <a:lstStyle/>
          <a:p>
            <a:r>
              <a:rPr lang="ar-IQ" b="1" u="sng" dirty="0"/>
              <a:t>جـ- استرايجية الدخول المتأخر والخروج </a:t>
            </a:r>
            <a:r>
              <a:rPr lang="ar-IQ" b="1" u="sng" dirty="0" smtClean="0"/>
              <a:t>المتأخر</a:t>
            </a:r>
            <a:endParaRPr lang="en-US" b="1" u="sng" dirty="0"/>
          </a:p>
          <a:p>
            <a:r>
              <a:rPr lang="ar-IQ" b="1" dirty="0" smtClean="0"/>
              <a:t>تقوم بعض المنظمات بالانتظار </a:t>
            </a:r>
            <a:r>
              <a:rPr lang="ar-IQ" b="1" dirty="0"/>
              <a:t>حتى </a:t>
            </a:r>
            <a:r>
              <a:rPr lang="ar-IQ" b="1" dirty="0" smtClean="0"/>
              <a:t>تقوم  </a:t>
            </a:r>
            <a:r>
              <a:rPr lang="ar-IQ" b="1" dirty="0"/>
              <a:t>المنظمات </a:t>
            </a:r>
            <a:r>
              <a:rPr lang="ar-IQ" b="1" dirty="0" smtClean="0"/>
              <a:t>الرائدة المبدعة  </a:t>
            </a:r>
            <a:r>
              <a:rPr lang="ar-IQ" b="1" dirty="0"/>
              <a:t>بتقديم منتوج جديد . </a:t>
            </a:r>
            <a:endParaRPr lang="ar-IQ" b="1" dirty="0" smtClean="0"/>
          </a:p>
          <a:p>
            <a:r>
              <a:rPr lang="ar-IQ" b="1" dirty="0" smtClean="0"/>
              <a:t>و عندما يصبح المنتوج مطلوبا </a:t>
            </a:r>
            <a:r>
              <a:rPr lang="ar-IQ" b="1" dirty="0"/>
              <a:t>تدخل المنظمات المنتظرة الى السوق باللجوء إلى </a:t>
            </a:r>
            <a:r>
              <a:rPr lang="ar-IQ" b="1" u="sng" dirty="0">
                <a:solidFill>
                  <a:srgbClr val="FF0000"/>
                </a:solidFill>
              </a:rPr>
              <a:t>" التسعير </a:t>
            </a:r>
            <a:r>
              <a:rPr lang="ar-IQ" b="1" u="sng" dirty="0" smtClean="0">
                <a:solidFill>
                  <a:srgbClr val="FF0000"/>
                </a:solidFill>
              </a:rPr>
              <a:t>الوقائي</a:t>
            </a:r>
            <a:r>
              <a:rPr lang="ar-IQ" b="1" dirty="0" smtClean="0"/>
              <a:t>“ </a:t>
            </a:r>
            <a:r>
              <a:rPr lang="ar-IQ" b="1" dirty="0"/>
              <a:t>والذي يعني بأن اسعارها تكون أوطأ بكثير من أسعار المنافسين لضمان تحقيق مبيعات كبيرة </a:t>
            </a:r>
            <a:r>
              <a:rPr lang="ar-IQ" b="1" dirty="0" smtClean="0"/>
              <a:t>جدا</a:t>
            </a:r>
          </a:p>
          <a:p>
            <a:r>
              <a:rPr lang="ar-IQ" b="1" dirty="0" smtClean="0"/>
              <a:t>ولكي تبقى في السوق تقوم  </a:t>
            </a:r>
            <a:r>
              <a:rPr lang="ar-IQ" b="1" dirty="0"/>
              <a:t>هذه المنظمات في ظل هذه الاستراتيجية </a:t>
            </a:r>
            <a:r>
              <a:rPr lang="ar-IQ" b="1" dirty="0" smtClean="0"/>
              <a:t>بالآتي :</a:t>
            </a:r>
          </a:p>
          <a:p>
            <a:pPr>
              <a:buNone/>
            </a:pPr>
            <a:r>
              <a:rPr lang="ar-IQ" b="1" dirty="0" smtClean="0"/>
              <a:t>   - </a:t>
            </a:r>
            <a:r>
              <a:rPr lang="ar-IQ" b="1" dirty="0" smtClean="0">
                <a:solidFill>
                  <a:srgbClr val="FF0000"/>
                </a:solidFill>
              </a:rPr>
              <a:t>بتوظيف </a:t>
            </a:r>
            <a:r>
              <a:rPr lang="ar-IQ" b="1" dirty="0">
                <a:solidFill>
                  <a:srgbClr val="FF0000"/>
                </a:solidFill>
              </a:rPr>
              <a:t>قدراتها التسويقية الواسعة </a:t>
            </a:r>
            <a:r>
              <a:rPr lang="ar-IQ" b="1" dirty="0" smtClean="0">
                <a:solidFill>
                  <a:srgbClr val="FF0000"/>
                </a:solidFill>
              </a:rPr>
              <a:t>في الترويج للمنتوج،     -  تنويع قنوات التوزيع .</a:t>
            </a:r>
            <a:endParaRPr lang="en-US" b="1" dirty="0">
              <a:solidFill>
                <a:srgbClr val="FF0000"/>
              </a:solidFill>
            </a:endParaRPr>
          </a:p>
          <a:p>
            <a:endParaRPr lang="ar-IQ" dirty="0"/>
          </a:p>
        </p:txBody>
      </p:sp>
    </p:spTree>
  </p:cSld>
  <p:clrMapOvr>
    <a:masterClrMapping/>
  </p:clrMapOvr>
  <p:transition spd="slow">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60000"/>
              <a:lumOff val="40000"/>
            </a:schemeClr>
          </a:solidFill>
        </p:spPr>
        <p:txBody>
          <a:bodyPr/>
          <a:lstStyle/>
          <a:p>
            <a:r>
              <a:rPr lang="ar-IQ" dirty="0" smtClean="0"/>
              <a:t>سؤال المحاضرة</a:t>
            </a:r>
            <a:endParaRPr lang="en-US" dirty="0"/>
          </a:p>
        </p:txBody>
      </p:sp>
      <p:sp>
        <p:nvSpPr>
          <p:cNvPr id="3" name="Content Placeholder 2"/>
          <p:cNvSpPr>
            <a:spLocks noGrp="1"/>
          </p:cNvSpPr>
          <p:nvPr>
            <p:ph idx="1"/>
          </p:nvPr>
        </p:nvSpPr>
        <p:spPr>
          <a:solidFill>
            <a:srgbClr val="FFFF00"/>
          </a:solidFill>
        </p:spPr>
        <p:txBody>
          <a:bodyPr>
            <a:normAutofit/>
          </a:bodyPr>
          <a:lstStyle/>
          <a:p>
            <a:r>
              <a:rPr lang="ar-IQ" sz="6000" b="1" dirty="0" smtClean="0">
                <a:solidFill>
                  <a:srgbClr val="FF0000"/>
                </a:solidFill>
              </a:rPr>
              <a:t>هل تحتاج المنظمات ان تدرس دورة حياة منتجاتها؟؟؟</a:t>
            </a:r>
            <a:endParaRPr lang="en-US" sz="6000" b="1" dirty="0">
              <a:solidFill>
                <a:srgbClr val="FF0000"/>
              </a:solidFill>
            </a:endParaRPr>
          </a:p>
        </p:txBody>
      </p:sp>
    </p:spTree>
  </p:cSld>
  <p:clrMapOvr>
    <a:masterClrMapping/>
  </p:clrMapOvr>
  <p:transition spd="slow">
    <p:pull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ماهي الاعتبارات الخاصة بتصميم المنتوج</a:t>
            </a:r>
            <a:endParaRPr lang="ar-IQ" dirty="0"/>
          </a:p>
        </p:txBody>
      </p:sp>
      <p:sp>
        <p:nvSpPr>
          <p:cNvPr id="3" name="Content Placeholder 2"/>
          <p:cNvSpPr>
            <a:spLocks noGrp="1"/>
          </p:cNvSpPr>
          <p:nvPr>
            <p:ph idx="1"/>
          </p:nvPr>
        </p:nvSpPr>
        <p:sp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p:spPr>
        <p:txBody>
          <a:bodyPr/>
          <a:lstStyle/>
          <a:p>
            <a:endParaRPr lang="ar-IQ" dirty="0"/>
          </a:p>
        </p:txBody>
      </p:sp>
      <p:sp>
        <p:nvSpPr>
          <p:cNvPr id="4" name="Rounded Rectangle 3"/>
          <p:cNvSpPr/>
          <p:nvPr/>
        </p:nvSpPr>
        <p:spPr>
          <a:xfrm>
            <a:off x="1071538" y="1785926"/>
            <a:ext cx="6858048" cy="4000528"/>
          </a:xfrm>
          <a:prstGeom prst="roundRect">
            <a:avLst/>
          </a:prstGeom>
          <a:solidFill>
            <a:schemeClr val="tx2">
              <a:lumMod val="50000"/>
            </a:schemeClr>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000" b="1" dirty="0" smtClean="0"/>
              <a:t>  اولا- اعتبارات خاصة بعملية التصميم</a:t>
            </a:r>
          </a:p>
          <a:p>
            <a:pPr algn="ctr"/>
            <a:r>
              <a:rPr lang="ar-IQ" sz="4000" b="1" dirty="0" smtClean="0"/>
              <a:t>ثانيا- اعتبارات خاصة بالمنتوج </a:t>
            </a:r>
            <a:endParaRPr lang="ar-IQ" sz="4000" b="1" dirty="0"/>
          </a:p>
        </p:txBody>
      </p:sp>
    </p:spTree>
  </p:cSld>
  <p:clrMapOvr>
    <a:masterClrMapping/>
  </p:clrMapOvr>
  <p:transition spd="slow">
    <p:pull di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blipFill>
            <a:blip r:embed="rId2"/>
            <a:tile tx="0" ty="0" sx="100000" sy="100000" flip="none" algn="tl"/>
          </a:blipFill>
        </p:spPr>
        <p:txBody>
          <a:bodyPr/>
          <a:lstStyle/>
          <a:p>
            <a:endParaRPr lang="ar-IQ" dirty="0"/>
          </a:p>
        </p:txBody>
      </p:sp>
      <p:sp>
        <p:nvSpPr>
          <p:cNvPr id="5" name="Rectangle 4"/>
          <p:cNvSpPr/>
          <p:nvPr/>
        </p:nvSpPr>
        <p:spPr>
          <a:xfrm>
            <a:off x="1928794" y="2143116"/>
            <a:ext cx="5643602" cy="3571900"/>
          </a:xfrm>
          <a:prstGeom prst="rect">
            <a:avLst/>
          </a:prstGeom>
          <a:blipFill>
            <a:blip r:embed="rId3"/>
            <a:tile tx="0" ty="0" sx="100000" sy="100000" flip="none" algn="tl"/>
          </a:blip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اولا:الاعتبارات الخاصة بعملية التصميم</a:t>
            </a:r>
            <a:endParaRPr lang="ar-IQ" sz="5400" b="1" dirty="0"/>
          </a:p>
        </p:txBody>
      </p:sp>
    </p:spTree>
  </p:cSld>
  <p:clrMapOvr>
    <a:masterClrMapping/>
  </p:clrMapOvr>
  <p:transition spd="slow">
    <p:pull di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fontScale="90000"/>
          </a:bodyPr>
          <a:lstStyle/>
          <a:p>
            <a:r>
              <a:rPr lang="ar-IQ" dirty="0" smtClean="0"/>
              <a:t>تركز جميع المباديء الخاصة بالتصميم الكفوء على مبدأين رئيسين و هما :</a:t>
            </a:r>
            <a:endParaRPr lang="ar-IQ" dirty="0"/>
          </a:p>
        </p:txBody>
      </p:sp>
      <p:sp>
        <p:nvSpPr>
          <p:cNvPr id="3" name="Content Placeholder 2"/>
          <p:cNvSpPr>
            <a:spLocks noGrp="1"/>
          </p:cNvSpPr>
          <p:nvPr>
            <p:ph idx="1"/>
          </p:nvPr>
        </p:nvSpPr>
        <p:spPr>
          <a:solidFill>
            <a:schemeClr val="bg2">
              <a:lumMod val="50000"/>
            </a:schemeClr>
          </a:solidFill>
        </p:spPr>
        <p:txBody>
          <a:bodyPr/>
          <a:lstStyle/>
          <a:p>
            <a:endParaRPr lang="ar-IQ" dirty="0"/>
          </a:p>
        </p:txBody>
      </p:sp>
      <p:cxnSp>
        <p:nvCxnSpPr>
          <p:cNvPr id="5" name="Straight Arrow Connector 4"/>
          <p:cNvCxnSpPr/>
          <p:nvPr/>
        </p:nvCxnSpPr>
        <p:spPr>
          <a:xfrm rot="5400000">
            <a:off x="4607719" y="2678901"/>
            <a:ext cx="1071570" cy="1588"/>
          </a:xfrm>
          <a:prstGeom prst="straightConnector1">
            <a:avLst/>
          </a:prstGeom>
          <a:ln w="571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a:off x="2500298" y="3429000"/>
            <a:ext cx="5214974" cy="1588"/>
          </a:xfrm>
          <a:prstGeom prst="line">
            <a:avLst/>
          </a:prstGeom>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7429520" y="3786190"/>
            <a:ext cx="571504" cy="1588"/>
          </a:xfrm>
          <a:prstGeom prst="straightConnector1">
            <a:avLst/>
          </a:prstGeom>
          <a:ln w="571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2250265" y="3750471"/>
            <a:ext cx="500066" cy="1588"/>
          </a:xfrm>
          <a:prstGeom prst="straightConnector1">
            <a:avLst/>
          </a:prstGeom>
          <a:ln w="571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500826" y="4071942"/>
            <a:ext cx="2071702" cy="1643074"/>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800" dirty="0" smtClean="0"/>
              <a:t>التبسيط</a:t>
            </a:r>
            <a:endParaRPr lang="ar-IQ" sz="4800" dirty="0"/>
          </a:p>
        </p:txBody>
      </p:sp>
      <p:sp>
        <p:nvSpPr>
          <p:cNvPr id="13" name="Rectangle 12"/>
          <p:cNvSpPr/>
          <p:nvPr/>
        </p:nvSpPr>
        <p:spPr>
          <a:xfrm>
            <a:off x="1428728" y="4000504"/>
            <a:ext cx="2214578" cy="1643074"/>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400" dirty="0" smtClean="0"/>
              <a:t>التنميط</a:t>
            </a:r>
            <a:endParaRPr lang="ar-IQ" sz="4400" dirty="0"/>
          </a:p>
        </p:txBody>
      </p:sp>
    </p:spTree>
  </p:cSld>
  <p:clrMapOvr>
    <a:masterClrMapping/>
  </p:clrMapOvr>
  <p:transition spd="slow">
    <p:pull di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000"/>
          </a:solidFill>
        </p:spPr>
        <p:txBody>
          <a:bodyPr/>
          <a:lstStyle/>
          <a:p>
            <a:r>
              <a:rPr lang="ar-IQ" b="1" dirty="0" smtClean="0"/>
              <a:t>اولا : التبسيط</a:t>
            </a:r>
            <a:endParaRPr lang="ar-IQ" b="1" dirty="0"/>
          </a:p>
        </p:txBody>
      </p:sp>
      <p:sp>
        <p:nvSpPr>
          <p:cNvPr id="3" name="Content Placeholder 2"/>
          <p:cNvSpPr>
            <a:spLocks noGrp="1"/>
          </p:cNvSpPr>
          <p:nvPr>
            <p:ph idx="1"/>
          </p:nvPr>
        </p:nvSpPr>
        <p:spPr>
          <a:solidFill>
            <a:schemeClr val="bg2">
              <a:lumMod val="75000"/>
            </a:schemeClr>
          </a:solidFill>
        </p:spPr>
        <p:txBody>
          <a:bodyPr>
            <a:normAutofit/>
          </a:bodyPr>
          <a:lstStyle/>
          <a:p>
            <a:r>
              <a:rPr lang="ar-IQ" sz="4800" b="1" dirty="0" smtClean="0"/>
              <a:t>تقليل عدد الاجزاء و المكونات و هذا يؤدي الى اختزال وقت التصميم و الكلف و الجهد</a:t>
            </a:r>
            <a:endParaRPr lang="ar-IQ" sz="4800" b="1" dirty="0"/>
          </a:p>
        </p:txBody>
      </p:sp>
    </p:spTree>
  </p:cSld>
  <p:clrMapOvr>
    <a:masterClrMapping/>
  </p:clrMapOvr>
  <p:transition spd="slow">
    <p:pull di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000"/>
          </a:solidFill>
        </p:spPr>
        <p:txBody>
          <a:bodyPr/>
          <a:lstStyle/>
          <a:p>
            <a:r>
              <a:rPr lang="ar-IQ" b="1" dirty="0" smtClean="0"/>
              <a:t>ثانيا : التنميط</a:t>
            </a:r>
            <a:endParaRPr lang="ar-IQ" b="1" dirty="0"/>
          </a:p>
        </p:txBody>
      </p:sp>
      <p:sp>
        <p:nvSpPr>
          <p:cNvPr id="3" name="Content Placeholder 2"/>
          <p:cNvSpPr>
            <a:spLocks noGrp="1"/>
          </p:cNvSpPr>
          <p:nvPr>
            <p:ph idx="1"/>
          </p:nvPr>
        </p:nvSpPr>
        <p:spPr>
          <a:solidFill>
            <a:schemeClr val="bg2">
              <a:lumMod val="75000"/>
            </a:schemeClr>
          </a:solidFill>
        </p:spPr>
        <p:txBody>
          <a:bodyPr>
            <a:normAutofit/>
          </a:bodyPr>
          <a:lstStyle/>
          <a:p>
            <a:r>
              <a:rPr lang="ar-IQ" sz="3600" b="1" dirty="0" smtClean="0"/>
              <a:t>استخدام اجزاء نمطية لعدة منتجات بشكل يمكن من :</a:t>
            </a:r>
          </a:p>
          <a:p>
            <a:pPr>
              <a:buFontTx/>
              <a:buChar char="-"/>
            </a:pPr>
            <a:r>
              <a:rPr lang="ar-IQ" sz="3600" b="1" dirty="0" smtClean="0"/>
              <a:t>مبادلة هذه الاجزاء بين المنتجات ... </a:t>
            </a:r>
          </a:p>
          <a:p>
            <a:pPr>
              <a:buNone/>
            </a:pPr>
            <a:r>
              <a:rPr lang="ar-IQ" sz="3600" b="1" dirty="0" smtClean="0"/>
              <a:t>- استخدام تصميم معياري (نموذج) لمجموعة منتجات يمكن من انتاج مجموعة من المنتجات على اساسه و من ثم اضافة الاجزاء المختلفة حسب نوع المنتوج... وهذا شائع جدا في صناعة السيارات و الالكترونيات</a:t>
            </a:r>
            <a:endParaRPr lang="ar-IQ" sz="3600" b="1" dirty="0"/>
          </a:p>
        </p:txBody>
      </p:sp>
    </p:spTree>
  </p:cSld>
  <p:clrMapOvr>
    <a:masterClrMapping/>
  </p:clrMapOvr>
  <p:transition spd="slow">
    <p:pull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blipFill>
            <a:blip r:embed="rId2"/>
            <a:tile tx="0" ty="0" sx="100000" sy="100000" flip="none" algn="tl"/>
          </a:blipFill>
        </p:spPr>
        <p:txBody>
          <a:bodyPr/>
          <a:lstStyle/>
          <a:p>
            <a:pPr>
              <a:buFontTx/>
              <a:buChar char="-"/>
            </a:pPr>
            <a:r>
              <a:rPr lang="ar-IQ" sz="5400" b="1" dirty="0" smtClean="0"/>
              <a:t>التطور التكنولوجي</a:t>
            </a:r>
          </a:p>
          <a:p>
            <a:pPr>
              <a:buFontTx/>
              <a:buChar char="-"/>
            </a:pPr>
            <a:r>
              <a:rPr lang="ar-IQ" sz="5400" b="1" dirty="0" smtClean="0"/>
              <a:t>طبيعة الزبون و سلوكه و توجهاته</a:t>
            </a:r>
          </a:p>
          <a:p>
            <a:pPr>
              <a:buFontTx/>
              <a:buChar char="-"/>
            </a:pPr>
            <a:r>
              <a:rPr lang="ar-IQ" sz="5400" b="1" dirty="0" smtClean="0"/>
              <a:t>المنافسون</a:t>
            </a:r>
          </a:p>
          <a:p>
            <a:pPr>
              <a:buFontTx/>
              <a:buChar char="-"/>
            </a:pPr>
            <a:r>
              <a:rPr lang="ar-IQ" sz="5400" b="1" dirty="0" smtClean="0"/>
              <a:t>طبيعة المنتوج</a:t>
            </a:r>
          </a:p>
          <a:p>
            <a:endParaRPr lang="ar-IQ" dirty="0"/>
          </a:p>
        </p:txBody>
      </p:sp>
    </p:spTree>
  </p:cSld>
  <p:clrMapOvr>
    <a:masterClrMapping/>
  </p:clrMapOvr>
  <p:transition spd="slow">
    <p:pull di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b="1" dirty="0" smtClean="0"/>
              <a:t>اولا- الاعتبارات الخاصة بعملية التصميم</a:t>
            </a:r>
            <a:br>
              <a:rPr lang="ar-IQ" b="1" dirty="0" smtClean="0"/>
            </a:br>
            <a:endParaRPr lang="ar-IQ" dirty="0"/>
          </a:p>
        </p:txBody>
      </p:sp>
      <p:sp>
        <p:nvSpPr>
          <p:cNvPr id="3" name="Content Placeholder 2"/>
          <p:cNvSpPr>
            <a:spLocks noGrp="1"/>
          </p:cNvSpPr>
          <p:nvPr>
            <p:ph idx="1"/>
          </p:nvPr>
        </p:nvSpPr>
        <p:spPr/>
        <p:txBody>
          <a:bodyPr/>
          <a:lstStyle/>
          <a:p>
            <a:r>
              <a:rPr lang="ar-IQ" b="1" dirty="0" smtClean="0"/>
              <a:t>تقليل عدد الاجزاء المستخدمة في المنتوج الى ادنى حد ممكن</a:t>
            </a:r>
          </a:p>
          <a:p>
            <a:r>
              <a:rPr lang="ar-IQ" b="1" dirty="0" smtClean="0"/>
              <a:t>استخدام التصميم المعياري ( انموذج)</a:t>
            </a:r>
          </a:p>
          <a:p>
            <a:r>
              <a:rPr lang="ar-IQ" b="1" dirty="0" smtClean="0"/>
              <a:t>استخدام اجزاء و مكونات  و مشتركة مع منتجات اخرى قدر الامكان</a:t>
            </a:r>
          </a:p>
          <a:p>
            <a:r>
              <a:rPr lang="ar-IQ" b="1" dirty="0" smtClean="0"/>
              <a:t>تبسيط عملية التجميع</a:t>
            </a:r>
          </a:p>
          <a:p>
            <a:endParaRPr lang="ar-IQ" b="1" dirty="0"/>
          </a:p>
        </p:txBody>
      </p:sp>
    </p:spTree>
  </p:cSld>
  <p:clrMapOvr>
    <a:masterClrMapping/>
  </p:clrMapOvr>
  <p:transition spd="slow">
    <p:pull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blipFill>
            <a:blip r:embed="rId2"/>
            <a:tile tx="0" ty="0" sx="100000" sy="100000" flip="none" algn="tl"/>
          </a:blipFill>
        </p:spPr>
        <p:txBody>
          <a:bodyPr/>
          <a:lstStyle/>
          <a:p>
            <a:endParaRPr lang="ar-IQ" dirty="0"/>
          </a:p>
        </p:txBody>
      </p:sp>
      <p:sp>
        <p:nvSpPr>
          <p:cNvPr id="5" name="Rectangle 4"/>
          <p:cNvSpPr/>
          <p:nvPr/>
        </p:nvSpPr>
        <p:spPr>
          <a:xfrm>
            <a:off x="1928794" y="2143116"/>
            <a:ext cx="5643602" cy="3571900"/>
          </a:xfrm>
          <a:prstGeom prst="rect">
            <a:avLst/>
          </a:prstGeom>
          <a:blipFill>
            <a:blip r:embed="rId3"/>
            <a:tile tx="0" ty="0" sx="100000" sy="100000" flip="none" algn="tl"/>
          </a:blip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ثانيا:الاعتبارات الخاصة بالمنتوج (سلعة ، خدمة)</a:t>
            </a:r>
            <a:endParaRPr lang="ar-IQ" sz="5400" b="1" dirty="0"/>
          </a:p>
        </p:txBody>
      </p:sp>
    </p:spTree>
  </p:cSld>
  <p:clrMapOvr>
    <a:masterClrMapping/>
  </p:clrMapOvr>
  <p:transition spd="slow">
    <p:pull di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7813"/>
            <a:ext cx="8229600" cy="828675"/>
          </a:xfrm>
          <a:solidFill>
            <a:schemeClr val="accent2">
              <a:lumMod val="40000"/>
              <a:lumOff val="60000"/>
            </a:schemeClr>
          </a:solidFill>
        </p:spPr>
        <p:txBody>
          <a:bodyPr/>
          <a:lstStyle/>
          <a:p>
            <a:r>
              <a:rPr lang="ar-IQ" b="1" dirty="0">
                <a:solidFill>
                  <a:schemeClr val="tx1"/>
                </a:solidFill>
              </a:rPr>
              <a:t>مالفرق بين السلعة والخدمة</a:t>
            </a:r>
            <a:endParaRPr lang="en-US" b="1" dirty="0">
              <a:solidFill>
                <a:schemeClr val="tx1"/>
              </a:solidFill>
            </a:endParaRPr>
          </a:p>
        </p:txBody>
      </p:sp>
      <p:sp>
        <p:nvSpPr>
          <p:cNvPr id="19459" name="Rectangle 3"/>
          <p:cNvSpPr>
            <a:spLocks noGrp="1" noChangeArrowheads="1"/>
          </p:cNvSpPr>
          <p:nvPr>
            <p:ph type="body" idx="1"/>
          </p:nvPr>
        </p:nvSpPr>
        <p:spPr>
          <a:xfrm>
            <a:off x="457200" y="1219200"/>
            <a:ext cx="8229600" cy="5334000"/>
          </a:xfrm>
          <a:solidFill>
            <a:schemeClr val="accent3">
              <a:lumMod val="20000"/>
              <a:lumOff val="80000"/>
            </a:schemeClr>
          </a:solidFill>
        </p:spPr>
        <p:txBody>
          <a:bodyPr/>
          <a:lstStyle/>
          <a:p>
            <a:pPr algn="r" rtl="1">
              <a:buFont typeface="Wingdings" pitchFamily="2" charset="2"/>
              <a:buNone/>
            </a:pPr>
            <a:r>
              <a:rPr lang="ar-IQ" dirty="0"/>
              <a:t>       </a:t>
            </a:r>
            <a:r>
              <a:rPr lang="ar-IQ" b="1" dirty="0"/>
              <a:t> </a:t>
            </a:r>
            <a:r>
              <a:rPr lang="ar-IQ" b="1" u="sng" dirty="0"/>
              <a:t>السلعة</a:t>
            </a:r>
            <a:r>
              <a:rPr lang="ar-IQ" b="1" dirty="0"/>
              <a:t>                                  </a:t>
            </a:r>
            <a:r>
              <a:rPr lang="ar-IQ" b="1" u="sng" dirty="0"/>
              <a:t>الخدمة</a:t>
            </a:r>
          </a:p>
          <a:p>
            <a:pPr algn="r" rtl="1">
              <a:buFont typeface="Wingdings" pitchFamily="2" charset="2"/>
              <a:buNone/>
            </a:pPr>
            <a:r>
              <a:rPr lang="ar-IQ" b="1" dirty="0"/>
              <a:t>     - ملموسة                     - غير ملموسه</a:t>
            </a:r>
          </a:p>
          <a:p>
            <a:pPr algn="r" rtl="1">
              <a:buFont typeface="Wingdings" pitchFamily="2" charset="2"/>
              <a:buNone/>
            </a:pPr>
            <a:r>
              <a:rPr lang="ar-IQ" b="1" dirty="0"/>
              <a:t>    -تنتج ثم تباع                  - تنتج و تقدم في نفس الوقت</a:t>
            </a:r>
          </a:p>
          <a:p>
            <a:pPr algn="r" rtl="1">
              <a:buFont typeface="Wingdings" pitchFamily="2" charset="2"/>
              <a:buNone/>
            </a:pPr>
            <a:r>
              <a:rPr lang="ar-IQ" b="1" dirty="0"/>
              <a:t>- التفاعل المباشر ليس شرطا    -هنالك تفاعل مباشر بين</a:t>
            </a:r>
          </a:p>
          <a:p>
            <a:pPr algn="r" rtl="1">
              <a:buFont typeface="Wingdings" pitchFamily="2" charset="2"/>
              <a:buNone/>
            </a:pPr>
            <a:r>
              <a:rPr lang="ar-IQ" b="1" dirty="0"/>
              <a:t>  بين المنتج والزبون                مقدم الخدمة والزبون</a:t>
            </a:r>
          </a:p>
          <a:p>
            <a:pPr algn="r" rtl="1">
              <a:buFontTx/>
              <a:buChar char="-"/>
            </a:pPr>
            <a:r>
              <a:rPr lang="ar-IQ" b="1" dirty="0"/>
              <a:t>قابلة للخزن                       -غير قابلة للخزن</a:t>
            </a:r>
          </a:p>
          <a:p>
            <a:pPr algn="r" rtl="1">
              <a:buFontTx/>
              <a:buChar char="-"/>
            </a:pPr>
            <a:r>
              <a:rPr lang="ar-IQ" b="1" dirty="0"/>
              <a:t>قياس الجوده اسهل              - قياس الجودة صعب وان</a:t>
            </a:r>
          </a:p>
          <a:p>
            <a:pPr algn="r" rtl="1">
              <a:buFontTx/>
              <a:buNone/>
            </a:pPr>
            <a:r>
              <a:rPr lang="ar-IQ" b="1" dirty="0"/>
              <a:t>                                        لم يكن مستحيلا</a:t>
            </a:r>
          </a:p>
          <a:p>
            <a:pPr algn="r" rtl="1">
              <a:buFontTx/>
              <a:buNone/>
            </a:pPr>
            <a:r>
              <a:rPr lang="ar-IQ" b="1" dirty="0"/>
              <a:t>-تنتج بمواصفات محددة             - تنتج حسب الطلب</a:t>
            </a:r>
            <a:endParaRPr lang="en-US" b="1" dirty="0"/>
          </a:p>
        </p:txBody>
      </p:sp>
    </p:spTree>
  </p:cSld>
  <p:clrMapOvr>
    <a:masterClrMapping/>
  </p:clrMapOvr>
  <p:transition spd="slow">
    <p:pull di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solidFill>
            <a:schemeClr val="accent2">
              <a:lumMod val="20000"/>
              <a:lumOff val="80000"/>
            </a:schemeClr>
          </a:solidFill>
        </p:spPr>
        <p:txBody>
          <a:bodyPr>
            <a:normAutofit fontScale="90000"/>
          </a:bodyPr>
          <a:lstStyle/>
          <a:p>
            <a:r>
              <a:rPr lang="ar-IQ" b="1" dirty="0" smtClean="0"/>
              <a:t/>
            </a:r>
            <a:br>
              <a:rPr lang="ar-IQ" b="1" dirty="0" smtClean="0"/>
            </a:br>
            <a:endParaRPr lang="en-US" b="1" dirty="0"/>
          </a:p>
        </p:txBody>
      </p:sp>
      <p:sp>
        <p:nvSpPr>
          <p:cNvPr id="11267" name="Rectangle 3"/>
          <p:cNvSpPr>
            <a:spLocks noGrp="1" noChangeArrowheads="1"/>
          </p:cNvSpPr>
          <p:nvPr>
            <p:ph type="body" idx="1"/>
          </p:nvPr>
        </p:nvSpPr>
        <p:spPr>
          <a:solidFill>
            <a:schemeClr val="accent6">
              <a:lumMod val="20000"/>
              <a:lumOff val="80000"/>
            </a:schemeClr>
          </a:solidFill>
        </p:spPr>
        <p:txBody>
          <a:bodyPr>
            <a:noAutofit/>
          </a:bodyPr>
          <a:lstStyle/>
          <a:p>
            <a:pPr algn="r" rtl="1">
              <a:lnSpc>
                <a:spcPct val="90000"/>
              </a:lnSpc>
            </a:pPr>
            <a:r>
              <a:rPr lang="ar-IQ" sz="4000" b="1" dirty="0" smtClean="0">
                <a:solidFill>
                  <a:srgbClr val="FF0000"/>
                </a:solidFill>
              </a:rPr>
              <a:t>الاداء</a:t>
            </a:r>
            <a:r>
              <a:rPr lang="ar-IQ" sz="4000" b="1" dirty="0" smtClean="0"/>
              <a:t>....  اي الخصائص </a:t>
            </a:r>
            <a:r>
              <a:rPr lang="ar-IQ" sz="4000" b="1" dirty="0"/>
              <a:t>التشغيلية </a:t>
            </a:r>
            <a:r>
              <a:rPr lang="ar-IQ" sz="4000" b="1" dirty="0" smtClean="0"/>
              <a:t>للمنتوج.. اي ان المنتوج يعمل وفق الهدف الذي انتج من اجله..</a:t>
            </a:r>
            <a:endParaRPr lang="ar-IQ" sz="4000" b="1" dirty="0"/>
          </a:p>
          <a:p>
            <a:pPr algn="r" rtl="1">
              <a:lnSpc>
                <a:spcPct val="90000"/>
              </a:lnSpc>
            </a:pPr>
            <a:r>
              <a:rPr lang="ar-IQ" sz="4000" b="1" dirty="0">
                <a:solidFill>
                  <a:srgbClr val="FF0000"/>
                </a:solidFill>
              </a:rPr>
              <a:t>المعولية (الاعتمادية)</a:t>
            </a:r>
            <a:r>
              <a:rPr lang="ar-IQ" sz="4000" b="1" dirty="0"/>
              <a:t>... اداء بدون عطل لفترة زمنية معينة</a:t>
            </a:r>
          </a:p>
          <a:p>
            <a:pPr algn="r" rtl="1">
              <a:lnSpc>
                <a:spcPct val="90000"/>
              </a:lnSpc>
            </a:pPr>
            <a:r>
              <a:rPr lang="ar-IQ" sz="4000" b="1" dirty="0">
                <a:solidFill>
                  <a:srgbClr val="FF0000"/>
                </a:solidFill>
              </a:rPr>
              <a:t>التطابق</a:t>
            </a:r>
            <a:r>
              <a:rPr lang="ar-IQ" sz="4000" b="1" dirty="0"/>
              <a:t>.... تماثل التصميم مع </a:t>
            </a:r>
            <a:r>
              <a:rPr lang="ar-IQ" sz="4000" b="1" dirty="0" smtClean="0"/>
              <a:t>المواصفات الفنية.</a:t>
            </a:r>
            <a:endParaRPr lang="ar-IQ" sz="4000" b="1" dirty="0"/>
          </a:p>
          <a:p>
            <a:pPr algn="r" rtl="1">
              <a:lnSpc>
                <a:spcPct val="90000"/>
              </a:lnSpc>
            </a:pPr>
            <a:r>
              <a:rPr lang="ar-IQ" sz="4000" b="1" dirty="0">
                <a:solidFill>
                  <a:srgbClr val="FF0000"/>
                </a:solidFill>
              </a:rPr>
              <a:t>المتانة</a:t>
            </a:r>
            <a:r>
              <a:rPr lang="ar-IQ" sz="4000" b="1" dirty="0"/>
              <a:t>....فترة استخدام المنتوج قبل </a:t>
            </a:r>
            <a:r>
              <a:rPr lang="ar-IQ" sz="4000" b="1" dirty="0" smtClean="0"/>
              <a:t>اندثاره.</a:t>
            </a:r>
          </a:p>
        </p:txBody>
      </p:sp>
      <p:sp>
        <p:nvSpPr>
          <p:cNvPr id="5" name="Rectangle 4"/>
          <p:cNvSpPr/>
          <p:nvPr/>
        </p:nvSpPr>
        <p:spPr>
          <a:xfrm>
            <a:off x="2000232" y="357166"/>
            <a:ext cx="4200548" cy="914400"/>
          </a:xfrm>
          <a:prstGeom prst="rect">
            <a:avLst/>
          </a:prstGeom>
          <a:solidFill>
            <a:srgbClr val="7030A0"/>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الاعتبارات الخاصة بالسلعة </a:t>
            </a:r>
            <a:endParaRPr lang="ar-IQ" sz="2400" b="1" dirty="0"/>
          </a:p>
        </p:txBody>
      </p:sp>
    </p:spTree>
  </p:cSld>
  <p:clrMapOvr>
    <a:masterClrMapping/>
  </p:clrMapOvr>
  <p:transition spd="slow">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solidFill>
            <a:schemeClr val="accent2">
              <a:lumMod val="20000"/>
              <a:lumOff val="80000"/>
            </a:schemeClr>
          </a:solidFill>
        </p:spPr>
        <p:txBody>
          <a:bodyPr>
            <a:normAutofit fontScale="90000"/>
          </a:bodyPr>
          <a:lstStyle/>
          <a:p>
            <a:r>
              <a:rPr lang="ar-IQ" b="1" dirty="0" smtClean="0"/>
              <a:t/>
            </a:r>
            <a:br>
              <a:rPr lang="ar-IQ" b="1" dirty="0" smtClean="0"/>
            </a:br>
            <a:endParaRPr lang="en-US" b="1" dirty="0"/>
          </a:p>
        </p:txBody>
      </p:sp>
      <p:sp>
        <p:nvSpPr>
          <p:cNvPr id="11267" name="Rectangle 3"/>
          <p:cNvSpPr>
            <a:spLocks noGrp="1" noChangeArrowheads="1"/>
          </p:cNvSpPr>
          <p:nvPr>
            <p:ph type="body" idx="1"/>
          </p:nvPr>
        </p:nvSpPr>
        <p:spPr>
          <a:xfrm>
            <a:off x="457200" y="1600200"/>
            <a:ext cx="8229600" cy="5043510"/>
          </a:xfrm>
          <a:solidFill>
            <a:schemeClr val="accent6">
              <a:lumMod val="20000"/>
              <a:lumOff val="80000"/>
            </a:schemeClr>
          </a:solidFill>
        </p:spPr>
        <p:txBody>
          <a:bodyPr>
            <a:noAutofit/>
          </a:bodyPr>
          <a:lstStyle/>
          <a:p>
            <a:pPr algn="r" rtl="1">
              <a:lnSpc>
                <a:spcPct val="90000"/>
              </a:lnSpc>
            </a:pPr>
            <a:r>
              <a:rPr lang="ar-IQ" sz="4400" b="1" dirty="0" smtClean="0">
                <a:solidFill>
                  <a:srgbClr val="FF0000"/>
                </a:solidFill>
              </a:rPr>
              <a:t>امكانية الخدمة ( خدمات ما بعد البيع)</a:t>
            </a:r>
            <a:r>
              <a:rPr lang="ar-IQ" sz="4400" b="1" dirty="0" smtClean="0"/>
              <a:t>... سرعة و كفاءة توفير مستلزمات اصلاح المنتوج... او الاجابة على استفسارات الزبون</a:t>
            </a:r>
          </a:p>
          <a:p>
            <a:pPr algn="r" rtl="1">
              <a:lnSpc>
                <a:spcPct val="90000"/>
              </a:lnSpc>
            </a:pPr>
            <a:r>
              <a:rPr lang="ar-IQ" sz="4400" b="1" dirty="0" smtClean="0">
                <a:solidFill>
                  <a:srgbClr val="FF0000"/>
                </a:solidFill>
              </a:rPr>
              <a:t>الجمالية</a:t>
            </a:r>
            <a:r>
              <a:rPr lang="ar-IQ" sz="4400" b="1" dirty="0" smtClean="0"/>
              <a:t>.... (شكل المنتوج الخارجي ، المذاق ، اللون ، الرائحه ....الخ)</a:t>
            </a:r>
          </a:p>
          <a:p>
            <a:pPr algn="r" rtl="1">
              <a:lnSpc>
                <a:spcPct val="90000"/>
              </a:lnSpc>
            </a:pPr>
            <a:r>
              <a:rPr lang="ar-IQ" sz="4400" b="1" dirty="0" smtClean="0">
                <a:solidFill>
                  <a:srgbClr val="FF0000"/>
                </a:solidFill>
              </a:rPr>
              <a:t>الجودة المدركة</a:t>
            </a:r>
            <a:r>
              <a:rPr lang="ar-IQ" sz="4400" b="1" dirty="0" smtClean="0"/>
              <a:t> .... سمعة وشهرة العلامة التجاريه</a:t>
            </a:r>
            <a:endParaRPr lang="en-US" sz="4400" b="1" dirty="0"/>
          </a:p>
        </p:txBody>
      </p:sp>
      <p:sp>
        <p:nvSpPr>
          <p:cNvPr id="5" name="Rectangle 4"/>
          <p:cNvSpPr/>
          <p:nvPr/>
        </p:nvSpPr>
        <p:spPr>
          <a:xfrm>
            <a:off x="2000232" y="357166"/>
            <a:ext cx="4200548" cy="914400"/>
          </a:xfrm>
          <a:prstGeom prst="rect">
            <a:avLst/>
          </a:prstGeom>
          <a:solidFill>
            <a:srgbClr val="7030A0"/>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الاعتبارات الخاصة بالسلعة </a:t>
            </a:r>
            <a:endParaRPr lang="ar-IQ" sz="2400" b="1" dirty="0"/>
          </a:p>
        </p:txBody>
      </p:sp>
    </p:spTree>
  </p:cSld>
  <p:clrMapOvr>
    <a:masterClrMapping/>
  </p:clrMapOvr>
  <p:transition spd="slow">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solidFill>
            <a:schemeClr val="accent2">
              <a:lumMod val="20000"/>
              <a:lumOff val="80000"/>
            </a:schemeClr>
          </a:solidFill>
        </p:spPr>
        <p:txBody>
          <a:bodyPr>
            <a:normAutofit fontScale="90000"/>
          </a:bodyPr>
          <a:lstStyle/>
          <a:p>
            <a:r>
              <a:rPr lang="ar-IQ" b="1" dirty="0" smtClean="0"/>
              <a:t/>
            </a:r>
            <a:br>
              <a:rPr lang="ar-IQ" b="1" dirty="0" smtClean="0"/>
            </a:br>
            <a:endParaRPr lang="en-US" b="1" dirty="0"/>
          </a:p>
        </p:txBody>
      </p:sp>
      <p:sp>
        <p:nvSpPr>
          <p:cNvPr id="11267" name="Rectangle 3"/>
          <p:cNvSpPr>
            <a:spLocks noGrp="1" noChangeArrowheads="1"/>
          </p:cNvSpPr>
          <p:nvPr>
            <p:ph type="body" idx="1"/>
          </p:nvPr>
        </p:nvSpPr>
        <p:spPr>
          <a:solidFill>
            <a:schemeClr val="accent6">
              <a:lumMod val="20000"/>
              <a:lumOff val="80000"/>
            </a:schemeClr>
          </a:solidFill>
        </p:spPr>
        <p:txBody>
          <a:bodyPr>
            <a:noAutofit/>
          </a:bodyPr>
          <a:lstStyle/>
          <a:p>
            <a:pPr algn="r" rtl="1">
              <a:lnSpc>
                <a:spcPct val="90000"/>
              </a:lnSpc>
              <a:buNone/>
            </a:pPr>
            <a:r>
              <a:rPr lang="ar-IQ" sz="4400" b="1" dirty="0" smtClean="0"/>
              <a:t>هل هذه الاعتبارات بنفس الاهمية لكل السلع؟؟</a:t>
            </a:r>
          </a:p>
          <a:p>
            <a:pPr algn="r" rtl="1">
              <a:lnSpc>
                <a:spcPct val="90000"/>
              </a:lnSpc>
              <a:buNone/>
            </a:pPr>
            <a:r>
              <a:rPr lang="ar-IQ" sz="4400" b="1" dirty="0" smtClean="0"/>
              <a:t>هل هناك اعتبارات اخرى في تصميم المنتوج برأيك؟؟؟</a:t>
            </a:r>
            <a:endParaRPr lang="en-US" sz="4400" b="1" dirty="0"/>
          </a:p>
        </p:txBody>
      </p:sp>
      <p:sp>
        <p:nvSpPr>
          <p:cNvPr id="5" name="Rectangle 4"/>
          <p:cNvSpPr/>
          <p:nvPr/>
        </p:nvSpPr>
        <p:spPr>
          <a:xfrm>
            <a:off x="2000232" y="357166"/>
            <a:ext cx="4200548" cy="914400"/>
          </a:xfrm>
          <a:prstGeom prst="rect">
            <a:avLst/>
          </a:prstGeom>
          <a:solidFill>
            <a:srgbClr val="7030A0"/>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الاعتبارات الخاصة بالسلعة </a:t>
            </a:r>
            <a:endParaRPr lang="ar-IQ" sz="2400" b="1" dirty="0"/>
          </a:p>
        </p:txBody>
      </p:sp>
    </p:spTree>
  </p:cSld>
  <p:clrMapOvr>
    <a:masterClrMapping/>
  </p:clrMapOvr>
  <p:transition spd="slow">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endParaRPr lang="ar-IQ" dirty="0"/>
          </a:p>
        </p:txBody>
      </p:sp>
      <p:sp>
        <p:nvSpPr>
          <p:cNvPr id="3" name="Content Placeholder 2"/>
          <p:cNvSpPr>
            <a:spLocks noGrp="1"/>
          </p:cNvSpPr>
          <p:nvPr>
            <p:ph idx="1"/>
          </p:nvPr>
        </p:nvSpPr>
        <p:spPr>
          <a:solidFill>
            <a:schemeClr val="accent2">
              <a:lumMod val="20000"/>
              <a:lumOff val="80000"/>
            </a:schemeClr>
          </a:solidFill>
        </p:spPr>
        <p:txBody>
          <a:bodyPr>
            <a:normAutofit/>
          </a:bodyPr>
          <a:lstStyle/>
          <a:p>
            <a:r>
              <a:rPr lang="ar-IQ" sz="4400" b="1" dirty="0" smtClean="0"/>
              <a:t>سهولة الاستخدام</a:t>
            </a:r>
          </a:p>
          <a:p>
            <a:r>
              <a:rPr lang="ar-IQ" sz="4400" b="1" dirty="0" smtClean="0"/>
              <a:t>الكلفة</a:t>
            </a:r>
          </a:p>
          <a:p>
            <a:r>
              <a:rPr lang="ar-IQ" sz="4400" b="1" dirty="0" smtClean="0"/>
              <a:t>الاتاحية</a:t>
            </a:r>
            <a:endParaRPr lang="ar-IQ" sz="4400" b="1" dirty="0"/>
          </a:p>
        </p:txBody>
      </p:sp>
      <p:sp>
        <p:nvSpPr>
          <p:cNvPr id="4" name="Rectangle 3"/>
          <p:cNvSpPr/>
          <p:nvPr/>
        </p:nvSpPr>
        <p:spPr>
          <a:xfrm>
            <a:off x="2285984" y="285728"/>
            <a:ext cx="4429156" cy="857256"/>
          </a:xfrm>
          <a:prstGeom prst="rect">
            <a:avLst/>
          </a:prstGeom>
          <a:solidFill>
            <a:srgbClr val="7030A0"/>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t>الاعتبارات الخاصة بتصميم الخدمة</a:t>
            </a:r>
            <a:endParaRPr lang="ar-IQ" sz="2800" b="1" dirty="0"/>
          </a:p>
        </p:txBody>
      </p:sp>
    </p:spTree>
  </p:cSld>
  <p:clrMapOvr>
    <a:masterClrMapping/>
  </p:clrMapOvr>
  <p:transition spd="slow">
    <p:pull dir="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endParaRPr lang="ar-IQ" dirty="0"/>
          </a:p>
        </p:txBody>
      </p:sp>
      <p:sp>
        <p:nvSpPr>
          <p:cNvPr id="3" name="Content Placeholder 2"/>
          <p:cNvSpPr>
            <a:spLocks noGrp="1"/>
          </p:cNvSpPr>
          <p:nvPr>
            <p:ph idx="1"/>
          </p:nvPr>
        </p:nvSpPr>
        <p:spPr>
          <a:solidFill>
            <a:schemeClr val="accent2">
              <a:lumMod val="20000"/>
              <a:lumOff val="80000"/>
            </a:schemeClr>
          </a:solidFill>
        </p:spPr>
        <p:txBody>
          <a:bodyPr>
            <a:normAutofit fontScale="77500" lnSpcReduction="20000"/>
          </a:bodyPr>
          <a:lstStyle/>
          <a:p>
            <a:pPr>
              <a:buNone/>
            </a:pPr>
            <a:r>
              <a:rPr lang="ar-IQ" sz="6600" b="1" dirty="0" smtClean="0">
                <a:solidFill>
                  <a:srgbClr val="FF0000"/>
                </a:solidFill>
              </a:rPr>
              <a:t>1- طبق هذه الاعتبارات على سلعة تقتنيها</a:t>
            </a:r>
          </a:p>
          <a:p>
            <a:pPr>
              <a:buNone/>
            </a:pPr>
            <a:r>
              <a:rPr lang="ar-IQ" sz="6600" b="1" dirty="0" smtClean="0">
                <a:solidFill>
                  <a:srgbClr val="FF0000"/>
                </a:solidFill>
              </a:rPr>
              <a:t>2- هل تجد ان هذه الاعتبارات بنفس الاهمية لجميع السلع.....</a:t>
            </a:r>
          </a:p>
          <a:p>
            <a:pPr>
              <a:buNone/>
            </a:pPr>
            <a:r>
              <a:rPr lang="ar-IQ" sz="6600" b="1" dirty="0" smtClean="0">
                <a:solidFill>
                  <a:srgbClr val="FF0000"/>
                </a:solidFill>
              </a:rPr>
              <a:t>كيف؟؟؟؟</a:t>
            </a:r>
          </a:p>
          <a:p>
            <a:pPr>
              <a:buNone/>
            </a:pPr>
            <a:r>
              <a:rPr lang="ar-IQ" sz="6600" b="1" dirty="0" smtClean="0">
                <a:solidFill>
                  <a:srgbClr val="FF0000"/>
                </a:solidFill>
              </a:rPr>
              <a:t>لماذا؟؟؟</a:t>
            </a:r>
          </a:p>
          <a:p>
            <a:endParaRPr lang="ar-IQ" sz="6600" b="1" dirty="0" smtClean="0">
              <a:solidFill>
                <a:srgbClr val="FF0000"/>
              </a:solidFill>
            </a:endParaRPr>
          </a:p>
        </p:txBody>
      </p:sp>
      <p:sp>
        <p:nvSpPr>
          <p:cNvPr id="4" name="Rectangle 3"/>
          <p:cNvSpPr/>
          <p:nvPr/>
        </p:nvSpPr>
        <p:spPr>
          <a:xfrm>
            <a:off x="2285984" y="285728"/>
            <a:ext cx="4429156" cy="857256"/>
          </a:xfrm>
          <a:prstGeom prst="rect">
            <a:avLst/>
          </a:prstGeom>
          <a:solidFill>
            <a:srgbClr val="7030A0"/>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t>الاعتبارات الخاصة بتصميم الخدمة</a:t>
            </a:r>
            <a:endParaRPr lang="ar-IQ" sz="2800" b="1" dirty="0"/>
          </a:p>
        </p:txBody>
      </p:sp>
    </p:spTree>
  </p:cSld>
  <p:clrMapOvr>
    <a:masterClrMapping/>
  </p:clrMapOvr>
  <p:transition spd="slow">
    <p:pull dir="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endParaRPr lang="ar-IQ" dirty="0"/>
          </a:p>
        </p:txBody>
      </p:sp>
      <p:sp>
        <p:nvSpPr>
          <p:cNvPr id="3" name="Content Placeholder 2"/>
          <p:cNvSpPr>
            <a:spLocks noGrp="1"/>
          </p:cNvSpPr>
          <p:nvPr>
            <p:ph idx="1"/>
          </p:nvPr>
        </p:nvSpPr>
        <p:spPr>
          <a:solidFill>
            <a:schemeClr val="accent2">
              <a:lumMod val="20000"/>
              <a:lumOff val="80000"/>
            </a:schemeClr>
          </a:solidFill>
        </p:spPr>
        <p:txBody>
          <a:bodyPr>
            <a:normAutofit/>
          </a:bodyPr>
          <a:lstStyle/>
          <a:p>
            <a:r>
              <a:rPr lang="ar-IQ" sz="4400" b="1" dirty="0" smtClean="0"/>
              <a:t>اما في </a:t>
            </a:r>
            <a:r>
              <a:rPr lang="ar-IQ" sz="4400" b="1" u="sng" dirty="0" smtClean="0">
                <a:solidFill>
                  <a:srgbClr val="FF0000"/>
                </a:solidFill>
              </a:rPr>
              <a:t>الخدمة</a:t>
            </a:r>
            <a:r>
              <a:rPr lang="ar-IQ" sz="4400" b="1" dirty="0" smtClean="0"/>
              <a:t> فهناك بعض الاختلافات بسبب :</a:t>
            </a:r>
          </a:p>
          <a:p>
            <a:pPr>
              <a:buFontTx/>
              <a:buChar char="-"/>
            </a:pPr>
            <a:r>
              <a:rPr lang="ar-IQ" sz="4400" b="1" dirty="0" smtClean="0"/>
              <a:t>التماس المباشر بين الزبون و مقدم الخدمة</a:t>
            </a:r>
          </a:p>
          <a:p>
            <a:pPr>
              <a:buFontTx/>
              <a:buChar char="-"/>
            </a:pPr>
            <a:r>
              <a:rPr lang="ar-IQ" sz="4400" b="1" dirty="0" smtClean="0"/>
              <a:t>ان الخدمة لا تؤدى الا بوجود الزبون.</a:t>
            </a:r>
          </a:p>
          <a:p>
            <a:pPr>
              <a:buNone/>
            </a:pPr>
            <a:r>
              <a:rPr lang="ar-IQ" sz="4400" b="1" dirty="0" smtClean="0"/>
              <a:t> لذلك فلتصميم الخدمة ثلاث مكونات :</a:t>
            </a:r>
            <a:endParaRPr lang="ar-IQ" sz="4400" b="1" dirty="0"/>
          </a:p>
        </p:txBody>
      </p:sp>
      <p:sp>
        <p:nvSpPr>
          <p:cNvPr id="4" name="Rectangle 3"/>
          <p:cNvSpPr/>
          <p:nvPr/>
        </p:nvSpPr>
        <p:spPr>
          <a:xfrm>
            <a:off x="2285984" y="285728"/>
            <a:ext cx="4429156" cy="857256"/>
          </a:xfrm>
          <a:prstGeom prst="rect">
            <a:avLst/>
          </a:prstGeom>
          <a:solidFill>
            <a:srgbClr val="7030A0"/>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t>الاعتبارات الخاصة بتصميم الخدمة</a:t>
            </a:r>
            <a:endParaRPr lang="ar-IQ" sz="2800" b="1" dirty="0"/>
          </a:p>
        </p:txBody>
      </p:sp>
    </p:spTree>
  </p:cSld>
  <p:clrMapOvr>
    <a:masterClrMapping/>
  </p:clrMapOvr>
  <p:transition spd="slow">
    <p:pull dir="d"/>
  </p:transition>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solidFill>
            <a:schemeClr val="accent1">
              <a:lumMod val="40000"/>
              <a:lumOff val="60000"/>
            </a:schemeClr>
          </a:solidFill>
        </p:spPr>
        <p:txBody>
          <a:bodyPr/>
          <a:lstStyle/>
          <a:p>
            <a:r>
              <a:rPr lang="ar-IQ" b="1" dirty="0" smtClean="0"/>
              <a:t>مكونات  الخدمة </a:t>
            </a:r>
            <a:endParaRPr lang="en-US" b="1" dirty="0"/>
          </a:p>
        </p:txBody>
      </p:sp>
      <p:graphicFrame>
        <p:nvGraphicFramePr>
          <p:cNvPr id="4" name="Diagram 3"/>
          <p:cNvGraphicFramePr/>
          <p:nvPr/>
        </p:nvGraphicFramePr>
        <p:xfrm>
          <a:off x="457200" y="1600200"/>
          <a:ext cx="8229600" cy="4530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867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867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8674"/>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mph" presetSubtype="0" autoRev="1" fill="hold" grpId="1" nodeType="clickEffect">
                                  <p:stCondLst>
                                    <p:cond delay="0"/>
                                  </p:stCondLst>
                                  <p:childTnLst>
                                    <p:animScale>
                                      <p:cBhvr>
                                        <p:cTn id="14" dur="449" fill="hold">
                                          <p:stCondLst>
                                            <p:cond delay="0"/>
                                          </p:stCondLst>
                                        </p:cTn>
                                        <p:tgtEl>
                                          <p:spTgt spid="28674"/>
                                        </p:tgtEl>
                                      </p:cBhvr>
                                      <p:to x="150000" y="150000"/>
                                    </p:animScale>
                                  </p:childTnLst>
                                </p:cTn>
                              </p:par>
                            </p:childTnLst>
                          </p:cTn>
                        </p:par>
                      </p:childTnLst>
                    </p:cTn>
                  </p:par>
                  <p:par>
                    <p:cTn id="15" fill="hold">
                      <p:stCondLst>
                        <p:cond delay="indefinite"/>
                      </p:stCondLst>
                      <p:childTnLst>
                        <p:par>
                          <p:cTn id="16" fill="hold">
                            <p:stCondLst>
                              <p:cond delay="0"/>
                            </p:stCondLst>
                            <p:childTnLst>
                              <p:par>
                                <p:cTn id="17" presetID="23" presetClass="exit" presetSubtype="32" fill="hold" grpId="2" nodeType="clickEffect">
                                  <p:stCondLst>
                                    <p:cond delay="0"/>
                                  </p:stCondLst>
                                  <p:childTnLst>
                                    <p:anim calcmode="lin" valueType="num">
                                      <p:cBhvr>
                                        <p:cTn id="18" dur="500" fill="hold"/>
                                        <p:tgtEl>
                                          <p:spTgt spid="28674"/>
                                        </p:tgtEl>
                                        <p:attrNameLst>
                                          <p:attrName>ppt_w</p:attrName>
                                        </p:attrNameLst>
                                      </p:cBhvr>
                                      <p:tavLst>
                                        <p:tav tm="0">
                                          <p:val>
                                            <p:strVal val="ppt_w"/>
                                          </p:val>
                                        </p:tav>
                                        <p:tav tm="100000">
                                          <p:val>
                                            <p:fltVal val="0"/>
                                          </p:val>
                                        </p:tav>
                                      </p:tavLst>
                                    </p:anim>
                                    <p:anim calcmode="lin" valueType="num">
                                      <p:cBhvr>
                                        <p:cTn id="19" dur="500" fill="hold"/>
                                        <p:tgtEl>
                                          <p:spTgt spid="28674"/>
                                        </p:tgtEl>
                                        <p:attrNameLst>
                                          <p:attrName>ppt_h</p:attrName>
                                        </p:attrNameLst>
                                      </p:cBhvr>
                                      <p:tavLst>
                                        <p:tav tm="0">
                                          <p:val>
                                            <p:strVal val="ppt_h"/>
                                          </p:val>
                                        </p:tav>
                                        <p:tav tm="100000">
                                          <p:val>
                                            <p:fltVal val="0"/>
                                          </p:val>
                                        </p:tav>
                                      </p:tavLst>
                                    </p:anim>
                                    <p:set>
                                      <p:cBhvr>
                                        <p:cTn id="20" dur="1" fill="hold">
                                          <p:stCondLst>
                                            <p:cond delay="499"/>
                                          </p:stCondLst>
                                        </p:cTn>
                                        <p:tgtEl>
                                          <p:spTgt spid="286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74" grpId="1" animBg="1"/>
      <p:bldP spid="28674"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528"/>
          </a:xfrm>
        </p:spPr>
        <p:txBody>
          <a:bodyPr>
            <a:normAutofit fontScale="90000"/>
          </a:bodyPr>
          <a:lstStyle/>
          <a:p>
            <a:endParaRPr lang="ar-IQ" dirty="0"/>
          </a:p>
        </p:txBody>
      </p:sp>
      <p:sp>
        <p:nvSpPr>
          <p:cNvPr id="3" name="Content Placeholder 2"/>
          <p:cNvSpPr>
            <a:spLocks noGrp="1"/>
          </p:cNvSpPr>
          <p:nvPr>
            <p:ph idx="1"/>
          </p:nvPr>
        </p:nvSpPr>
        <p:spPr>
          <a:xfrm>
            <a:off x="457200" y="428604"/>
            <a:ext cx="8229600" cy="5697559"/>
          </a:xfrm>
          <a:solidFill>
            <a:schemeClr val="accent2">
              <a:lumMod val="20000"/>
              <a:lumOff val="80000"/>
            </a:schemeClr>
          </a:solidFill>
        </p:spPr>
        <p:txBody>
          <a:bodyPr>
            <a:normAutofit/>
          </a:bodyPr>
          <a:lstStyle/>
          <a:p>
            <a:r>
              <a:rPr lang="ar-IQ" b="1" dirty="0" smtClean="0"/>
              <a:t>فمثلا :</a:t>
            </a:r>
          </a:p>
          <a:p>
            <a:pPr>
              <a:buNone/>
            </a:pPr>
            <a:r>
              <a:rPr lang="ar-IQ" b="1" dirty="0"/>
              <a:t> </a:t>
            </a:r>
            <a:r>
              <a:rPr lang="ar-IQ" b="1" dirty="0" smtClean="0"/>
              <a:t>-   </a:t>
            </a:r>
            <a:r>
              <a:rPr lang="ar-IQ" sz="4800" b="1" dirty="0"/>
              <a:t>كل طبعة من </a:t>
            </a:r>
            <a:r>
              <a:rPr lang="ar-IQ" sz="4800" b="1" u="sng" dirty="0">
                <a:solidFill>
                  <a:srgbClr val="FF0000"/>
                </a:solidFill>
              </a:rPr>
              <a:t>جريدة يومية </a:t>
            </a:r>
            <a:r>
              <a:rPr lang="ar-IQ" sz="4800" b="1" dirty="0"/>
              <a:t>لها دورة حياة </a:t>
            </a:r>
            <a:r>
              <a:rPr lang="ar-IQ" sz="4800" b="1" dirty="0" smtClean="0"/>
              <a:t>قد لا تطول الا يوما او ايام معدودة،</a:t>
            </a:r>
          </a:p>
          <a:p>
            <a:pPr>
              <a:buNone/>
            </a:pPr>
            <a:r>
              <a:rPr lang="ar-IQ" sz="4800" b="1" dirty="0"/>
              <a:t> </a:t>
            </a:r>
            <a:endParaRPr lang="ar-IQ" sz="4800" dirty="0"/>
          </a:p>
        </p:txBody>
      </p:sp>
    </p:spTree>
  </p:cSld>
  <p:clrMapOvr>
    <a:masterClrMapping/>
  </p:clrMapOvr>
  <p:transition spd="slow">
    <p:pull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solidFill>
            <a:schemeClr val="accent2">
              <a:lumMod val="40000"/>
              <a:lumOff val="60000"/>
            </a:schemeClr>
          </a:solidFill>
        </p:spPr>
        <p:txBody>
          <a:bodyPr/>
          <a:lstStyle/>
          <a:p>
            <a:endParaRPr lang="en-US" b="1" dirty="0">
              <a:solidFill>
                <a:srgbClr val="10100A"/>
              </a:solidFill>
            </a:endParaRPr>
          </a:p>
        </p:txBody>
      </p:sp>
      <p:sp>
        <p:nvSpPr>
          <p:cNvPr id="23555" name="Rectangle 3"/>
          <p:cNvSpPr>
            <a:spLocks noGrp="1" noChangeArrowheads="1"/>
          </p:cNvSpPr>
          <p:nvPr>
            <p:ph type="body" idx="1"/>
          </p:nvPr>
        </p:nvSpPr>
        <p:spPr>
          <a:xfrm>
            <a:off x="214282" y="1600200"/>
            <a:ext cx="8472518" cy="4525963"/>
          </a:xfrm>
          <a:solidFill>
            <a:schemeClr val="accent2">
              <a:lumMod val="20000"/>
              <a:lumOff val="80000"/>
            </a:schemeClr>
          </a:solidFill>
        </p:spPr>
        <p:txBody>
          <a:bodyPr>
            <a:normAutofit fontScale="92500"/>
          </a:bodyPr>
          <a:lstStyle/>
          <a:p>
            <a:pPr algn="r" rtl="1">
              <a:lnSpc>
                <a:spcPct val="90000"/>
              </a:lnSpc>
            </a:pPr>
            <a:r>
              <a:rPr lang="ar-IQ" sz="2800" b="1" dirty="0">
                <a:solidFill>
                  <a:srgbClr val="FF0000"/>
                </a:solidFill>
              </a:rPr>
              <a:t>الاعتمادية</a:t>
            </a:r>
            <a:r>
              <a:rPr lang="ar-IQ" sz="2800" b="1" dirty="0">
                <a:solidFill>
                  <a:srgbClr val="10100A"/>
                </a:solidFill>
              </a:rPr>
              <a:t>... تقديم الخدمة للزبون  بالدقة والوقت </a:t>
            </a:r>
            <a:r>
              <a:rPr lang="ar-IQ" sz="2800" b="1" dirty="0" smtClean="0">
                <a:solidFill>
                  <a:srgbClr val="10100A"/>
                </a:solidFill>
              </a:rPr>
              <a:t>المحددين</a:t>
            </a:r>
            <a:endParaRPr lang="ar-IQ" sz="2800" b="1" dirty="0">
              <a:solidFill>
                <a:srgbClr val="10100A"/>
              </a:solidFill>
            </a:endParaRPr>
          </a:p>
          <a:p>
            <a:pPr algn="r" rtl="1">
              <a:lnSpc>
                <a:spcPct val="90000"/>
              </a:lnSpc>
            </a:pPr>
            <a:r>
              <a:rPr lang="ar-IQ" sz="2800" b="1" dirty="0" smtClean="0">
                <a:solidFill>
                  <a:srgbClr val="FF0000"/>
                </a:solidFill>
              </a:rPr>
              <a:t>الاتاحية.</a:t>
            </a:r>
            <a:r>
              <a:rPr lang="ar-IQ" sz="2800" b="1" dirty="0" smtClean="0">
                <a:solidFill>
                  <a:srgbClr val="10100A"/>
                </a:solidFill>
              </a:rPr>
              <a:t>..</a:t>
            </a:r>
            <a:r>
              <a:rPr lang="ar-IQ" sz="2800" b="1" dirty="0">
                <a:solidFill>
                  <a:srgbClr val="10100A"/>
                </a:solidFill>
              </a:rPr>
              <a:t>وصول الخدمة بسهولة الى </a:t>
            </a:r>
            <a:r>
              <a:rPr lang="ar-IQ" sz="2800" b="1" dirty="0" smtClean="0">
                <a:solidFill>
                  <a:srgbClr val="10100A"/>
                </a:solidFill>
              </a:rPr>
              <a:t>الزبون</a:t>
            </a:r>
          </a:p>
          <a:p>
            <a:pPr>
              <a:lnSpc>
                <a:spcPct val="90000"/>
              </a:lnSpc>
            </a:pPr>
            <a:r>
              <a:rPr lang="ar-IQ" sz="2800" b="1" dirty="0" smtClean="0">
                <a:solidFill>
                  <a:srgbClr val="FF0000"/>
                </a:solidFill>
              </a:rPr>
              <a:t>فهم احتياجات  الزبون:</a:t>
            </a:r>
            <a:r>
              <a:rPr lang="ar-IQ" sz="2800" b="1" dirty="0" smtClean="0">
                <a:solidFill>
                  <a:srgbClr val="10100A"/>
                </a:solidFill>
              </a:rPr>
              <a:t> القدرة على فهم ما يحتاجه الزبون عند تقديم الخدمة له...</a:t>
            </a:r>
            <a:endParaRPr lang="ar-IQ" sz="2800" b="1" dirty="0">
              <a:solidFill>
                <a:srgbClr val="10100A"/>
              </a:solidFill>
            </a:endParaRPr>
          </a:p>
          <a:p>
            <a:pPr algn="r" rtl="1">
              <a:lnSpc>
                <a:spcPct val="90000"/>
              </a:lnSpc>
            </a:pPr>
            <a:r>
              <a:rPr lang="ar-IQ" sz="2800" b="1" dirty="0" smtClean="0">
                <a:solidFill>
                  <a:srgbClr val="FF0000"/>
                </a:solidFill>
              </a:rPr>
              <a:t>التفاعل </a:t>
            </a:r>
            <a:r>
              <a:rPr lang="ar-IQ" sz="2800" b="1" dirty="0" smtClean="0">
                <a:solidFill>
                  <a:srgbClr val="10100A"/>
                </a:solidFill>
              </a:rPr>
              <a:t>... القدرة على فهم الزبون والتي قد لا يدركها هو .</a:t>
            </a:r>
          </a:p>
          <a:p>
            <a:pPr algn="r" rtl="1">
              <a:lnSpc>
                <a:spcPct val="90000"/>
              </a:lnSpc>
            </a:pPr>
            <a:r>
              <a:rPr lang="ar-IQ" sz="2800" b="1" dirty="0" smtClean="0">
                <a:solidFill>
                  <a:srgbClr val="FF0000"/>
                </a:solidFill>
              </a:rPr>
              <a:t>فالامان والثقة</a:t>
            </a:r>
            <a:r>
              <a:rPr lang="ar-IQ" sz="2800" b="1" dirty="0" smtClean="0">
                <a:solidFill>
                  <a:srgbClr val="10100A"/>
                </a:solidFill>
              </a:rPr>
              <a:t> </a:t>
            </a:r>
            <a:r>
              <a:rPr lang="ar-IQ" sz="2800" b="1" dirty="0">
                <a:solidFill>
                  <a:srgbClr val="10100A"/>
                </a:solidFill>
              </a:rPr>
              <a:t>... </a:t>
            </a:r>
            <a:r>
              <a:rPr lang="ar-IQ" sz="2800" b="1" dirty="0" smtClean="0">
                <a:solidFill>
                  <a:srgbClr val="10100A"/>
                </a:solidFill>
              </a:rPr>
              <a:t>اشعاره بالثقة والامان عند </a:t>
            </a:r>
            <a:r>
              <a:rPr lang="ar-IQ" sz="2800" b="1" dirty="0">
                <a:solidFill>
                  <a:srgbClr val="10100A"/>
                </a:solidFill>
              </a:rPr>
              <a:t>التعامل مع </a:t>
            </a:r>
            <a:r>
              <a:rPr lang="ar-IQ" sz="2800" b="1" dirty="0" smtClean="0">
                <a:solidFill>
                  <a:srgbClr val="10100A"/>
                </a:solidFill>
              </a:rPr>
              <a:t>مقدم  </a:t>
            </a:r>
            <a:r>
              <a:rPr lang="ar-IQ" sz="2800" b="1" dirty="0">
                <a:solidFill>
                  <a:srgbClr val="10100A"/>
                </a:solidFill>
              </a:rPr>
              <a:t>الخدمة </a:t>
            </a:r>
            <a:r>
              <a:rPr lang="ar-IQ" sz="2800" b="1" dirty="0" smtClean="0">
                <a:solidFill>
                  <a:srgbClr val="10100A"/>
                </a:solidFill>
              </a:rPr>
              <a:t>.</a:t>
            </a:r>
            <a:endParaRPr lang="ar-IQ" sz="2800" b="1" dirty="0">
              <a:solidFill>
                <a:srgbClr val="10100A"/>
              </a:solidFill>
            </a:endParaRPr>
          </a:p>
          <a:p>
            <a:pPr>
              <a:lnSpc>
                <a:spcPct val="90000"/>
              </a:lnSpc>
            </a:pPr>
            <a:r>
              <a:rPr lang="ar-IQ" sz="2800" b="1" dirty="0" smtClean="0">
                <a:solidFill>
                  <a:srgbClr val="FF0000"/>
                </a:solidFill>
              </a:rPr>
              <a:t>العناية</a:t>
            </a:r>
            <a:r>
              <a:rPr lang="ar-IQ" sz="2800" b="1" dirty="0" smtClean="0">
                <a:solidFill>
                  <a:srgbClr val="10100A"/>
                </a:solidFill>
              </a:rPr>
              <a:t>... حسن الاستقبال و المعاملة الحسنة و اعطاء </a:t>
            </a:r>
            <a:r>
              <a:rPr lang="ar-IQ" sz="2800" b="1" dirty="0">
                <a:solidFill>
                  <a:srgbClr val="10100A"/>
                </a:solidFill>
              </a:rPr>
              <a:t>الشعور لكل لزبون بأنه الاكثر أهميه من بين الزبائن</a:t>
            </a:r>
          </a:p>
          <a:p>
            <a:pPr algn="r" rtl="1">
              <a:lnSpc>
                <a:spcPct val="90000"/>
              </a:lnSpc>
            </a:pPr>
            <a:r>
              <a:rPr lang="ar-IQ" sz="2800" b="1" dirty="0">
                <a:solidFill>
                  <a:srgbClr val="FF0000"/>
                </a:solidFill>
              </a:rPr>
              <a:t>أدوات الخدمة(الملموسية)</a:t>
            </a:r>
            <a:r>
              <a:rPr lang="ar-IQ" sz="2800" b="1" dirty="0">
                <a:solidFill>
                  <a:srgbClr val="10100A"/>
                </a:solidFill>
              </a:rPr>
              <a:t> ... الادوات الملموسة لاداء الخدمه </a:t>
            </a:r>
            <a:r>
              <a:rPr lang="ar-IQ" sz="2800" b="1" dirty="0" smtClean="0">
                <a:solidFill>
                  <a:srgbClr val="10100A"/>
                </a:solidFill>
              </a:rPr>
              <a:t>( موقع تقديم الخدمة ....المعدات </a:t>
            </a:r>
            <a:r>
              <a:rPr lang="ar-IQ" sz="2800" b="1" dirty="0">
                <a:solidFill>
                  <a:srgbClr val="10100A"/>
                </a:solidFill>
              </a:rPr>
              <a:t>الخاصة بتقديم </a:t>
            </a:r>
            <a:r>
              <a:rPr lang="ar-IQ" sz="2800" b="1" dirty="0" smtClean="0">
                <a:solidFill>
                  <a:srgbClr val="10100A"/>
                </a:solidFill>
              </a:rPr>
              <a:t>الخدمة.....المظهر </a:t>
            </a:r>
            <a:r>
              <a:rPr lang="ar-IQ" sz="2800" b="1" dirty="0">
                <a:solidFill>
                  <a:srgbClr val="10100A"/>
                </a:solidFill>
              </a:rPr>
              <a:t>الخارجي </a:t>
            </a:r>
            <a:r>
              <a:rPr lang="ar-IQ" sz="2800" b="1" dirty="0" smtClean="0">
                <a:solidFill>
                  <a:srgbClr val="10100A"/>
                </a:solidFill>
              </a:rPr>
              <a:t>لمقدمي الخدمة </a:t>
            </a:r>
            <a:r>
              <a:rPr lang="ar-IQ" sz="2800" b="1" dirty="0">
                <a:solidFill>
                  <a:srgbClr val="10100A"/>
                </a:solidFill>
              </a:rPr>
              <a:t>)</a:t>
            </a:r>
          </a:p>
          <a:p>
            <a:pPr algn="r" rtl="1">
              <a:lnSpc>
                <a:spcPct val="90000"/>
              </a:lnSpc>
            </a:pPr>
            <a:endParaRPr lang="en-US" sz="2400" b="1" dirty="0">
              <a:solidFill>
                <a:srgbClr val="10100A"/>
              </a:solidFill>
            </a:endParaRPr>
          </a:p>
        </p:txBody>
      </p:sp>
      <p:sp>
        <p:nvSpPr>
          <p:cNvPr id="4" name="Rectangle 3"/>
          <p:cNvSpPr/>
          <p:nvPr/>
        </p:nvSpPr>
        <p:spPr>
          <a:xfrm>
            <a:off x="2285984" y="428604"/>
            <a:ext cx="4357718" cy="785818"/>
          </a:xfrm>
          <a:prstGeom prst="rect">
            <a:avLst/>
          </a:prstGeom>
          <a:solidFill>
            <a:srgbClr val="7030A0"/>
          </a:solid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الاعتبارات الخاصة بتصميم الخدمة</a:t>
            </a:r>
            <a:endParaRPr lang="ar-IQ" sz="2400" b="1" dirty="0"/>
          </a:p>
        </p:txBody>
      </p:sp>
    </p:spTree>
  </p:cSld>
  <p:clrMapOvr>
    <a:masterClrMapping/>
  </p:clrMapOvr>
  <p:transition spd="slow">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3">
              <a:lumMod val="50000"/>
            </a:schemeClr>
          </a:solidFill>
        </p:spPr>
        <p:txBody>
          <a:bodyPr/>
          <a:lstStyle/>
          <a:p>
            <a:endParaRPr lang="ar-IQ" dirty="0"/>
          </a:p>
        </p:txBody>
      </p:sp>
      <p:sp>
        <p:nvSpPr>
          <p:cNvPr id="4" name="Rectangle 3"/>
          <p:cNvSpPr/>
          <p:nvPr/>
        </p:nvSpPr>
        <p:spPr>
          <a:xfrm>
            <a:off x="1643042" y="2428868"/>
            <a:ext cx="5929354" cy="3000396"/>
          </a:xfrm>
          <a:prstGeom prst="rect">
            <a:avLst/>
          </a:prstGeom>
          <a:blipFill>
            <a:blip r:embed="rId2"/>
            <a:tile tx="0" ty="0" sx="100000" sy="100000" flip="none" algn="tl"/>
          </a:blipFill>
          <a:scene3d>
            <a:camera prst="perspectiveContrastingLef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5400" b="1" dirty="0" smtClean="0"/>
              <a:t>مراحل تصميم او تطوير منتوج جديد</a:t>
            </a:r>
            <a:endParaRPr lang="ar-IQ" sz="5400" b="1" dirty="0"/>
          </a:p>
        </p:txBody>
      </p:sp>
    </p:spTree>
  </p:cSld>
  <p:clrMapOvr>
    <a:masterClrMapping/>
  </p:clrMapOvr>
  <p:transition spd="slow">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0"/>
            <a:ext cx="8229600" cy="274638"/>
          </a:xfrm>
        </p:spPr>
        <p:txBody>
          <a:bodyPr>
            <a:normAutofit fontScale="90000"/>
          </a:bodyPr>
          <a:lstStyle/>
          <a:p>
            <a:endParaRPr lang="ar-IQ"/>
          </a:p>
        </p:txBody>
      </p:sp>
      <p:sp>
        <p:nvSpPr>
          <p:cNvPr id="3" name="Content Placeholder 2"/>
          <p:cNvSpPr>
            <a:spLocks noGrp="1"/>
          </p:cNvSpPr>
          <p:nvPr>
            <p:ph idx="1"/>
          </p:nvPr>
        </p:nvSpPr>
        <p:spPr>
          <a:xfrm>
            <a:off x="457200" y="0"/>
            <a:ext cx="8229600" cy="6858000"/>
          </a:xfrm>
        </p:spPr>
        <p:txBody>
          <a:bodyPr/>
          <a:lstStyle/>
          <a:p>
            <a:endParaRPr lang="ar-IQ" b="1" dirty="0"/>
          </a:p>
        </p:txBody>
      </p:sp>
      <p:sp>
        <p:nvSpPr>
          <p:cNvPr id="4" name="Rectangle 3"/>
          <p:cNvSpPr/>
          <p:nvPr/>
        </p:nvSpPr>
        <p:spPr>
          <a:xfrm>
            <a:off x="3929058" y="428604"/>
            <a:ext cx="1643074" cy="71438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توليد الافكار</a:t>
            </a:r>
            <a:endParaRPr lang="ar-IQ" sz="2400" b="1" dirty="0"/>
          </a:p>
        </p:txBody>
      </p:sp>
      <p:sp>
        <p:nvSpPr>
          <p:cNvPr id="5" name="Rectangle 4"/>
          <p:cNvSpPr/>
          <p:nvPr/>
        </p:nvSpPr>
        <p:spPr>
          <a:xfrm>
            <a:off x="3214678" y="1285860"/>
            <a:ext cx="2714644" cy="857256"/>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تصفية الافكار</a:t>
            </a:r>
            <a:endParaRPr lang="ar-IQ" sz="2400" b="1" dirty="0"/>
          </a:p>
        </p:txBody>
      </p:sp>
      <p:sp>
        <p:nvSpPr>
          <p:cNvPr id="6" name="Rectangle 5"/>
          <p:cNvSpPr/>
          <p:nvPr/>
        </p:nvSpPr>
        <p:spPr>
          <a:xfrm>
            <a:off x="2285984" y="2357430"/>
            <a:ext cx="4286280" cy="1000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dirty="0" smtClean="0"/>
              <a:t>-التحليل الخارجي/ تحليل الطلب  والمنافسون في السوق</a:t>
            </a:r>
          </a:p>
          <a:p>
            <a:pPr algn="ctr"/>
            <a:r>
              <a:rPr lang="ar-IQ" dirty="0" smtClean="0"/>
              <a:t>- التحليل الداخلي/ تحليل قدرات المنظمة على تصميم و انتاج النتوج</a:t>
            </a:r>
            <a:endParaRPr lang="ar-IQ" dirty="0"/>
          </a:p>
        </p:txBody>
      </p:sp>
      <p:sp>
        <p:nvSpPr>
          <p:cNvPr id="7" name="Rectangle 6"/>
          <p:cNvSpPr/>
          <p:nvPr/>
        </p:nvSpPr>
        <p:spPr>
          <a:xfrm>
            <a:off x="1714480" y="3571876"/>
            <a:ext cx="5143536" cy="1500198"/>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dirty="0" smtClean="0"/>
              <a:t>1</a:t>
            </a:r>
            <a:r>
              <a:rPr lang="ar-IQ" sz="2000" b="1" dirty="0" smtClean="0"/>
              <a:t>-تصميم المنتوج</a:t>
            </a:r>
          </a:p>
          <a:p>
            <a:pPr algn="ctr">
              <a:buFontTx/>
              <a:buChar char="-"/>
            </a:pPr>
            <a:r>
              <a:rPr lang="ar-IQ" sz="2000" b="1" dirty="0" smtClean="0"/>
              <a:t>متطلبات الزبون</a:t>
            </a:r>
          </a:p>
          <a:p>
            <a:pPr algn="ctr">
              <a:buFontTx/>
              <a:buChar char="-"/>
            </a:pPr>
            <a:r>
              <a:rPr lang="ar-IQ" sz="2000" b="1" dirty="0" smtClean="0"/>
              <a:t>-متطلبات التصميم</a:t>
            </a:r>
          </a:p>
          <a:p>
            <a:pPr algn="ctr"/>
            <a:r>
              <a:rPr lang="ar-IQ" sz="2000" b="1" dirty="0" smtClean="0"/>
              <a:t>2- بناء انموذج </a:t>
            </a:r>
          </a:p>
          <a:p>
            <a:pPr algn="ctr"/>
            <a:r>
              <a:rPr lang="ar-IQ" sz="2000" b="1" dirty="0" smtClean="0"/>
              <a:t>3- الاختبار الاولي للتصميم</a:t>
            </a:r>
            <a:endParaRPr lang="ar-IQ" sz="2000" b="1" dirty="0"/>
          </a:p>
        </p:txBody>
      </p:sp>
      <p:sp>
        <p:nvSpPr>
          <p:cNvPr id="8" name="Rectangle 7"/>
          <p:cNvSpPr/>
          <p:nvPr/>
        </p:nvSpPr>
        <p:spPr>
          <a:xfrm>
            <a:off x="1643042" y="2285992"/>
            <a:ext cx="5286412" cy="1000132"/>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000" b="1" dirty="0" smtClean="0"/>
              <a:t>-التحليل الخارجي/ تحليل الطلب  والمنافسون في السوق</a:t>
            </a:r>
          </a:p>
          <a:p>
            <a:pPr algn="ctr"/>
            <a:r>
              <a:rPr lang="ar-IQ" sz="2000" b="1" dirty="0" smtClean="0"/>
              <a:t>- التحليل الداخلي/ تحليل قدرات المنظمة على تصميم و انتاج النتوج</a:t>
            </a:r>
            <a:endParaRPr lang="ar-IQ" sz="2000" b="1" dirty="0"/>
          </a:p>
        </p:txBody>
      </p:sp>
      <p:sp>
        <p:nvSpPr>
          <p:cNvPr id="9" name="Rectangle 8"/>
          <p:cNvSpPr/>
          <p:nvPr/>
        </p:nvSpPr>
        <p:spPr>
          <a:xfrm>
            <a:off x="1928794" y="5214950"/>
            <a:ext cx="4857784" cy="571504"/>
          </a:xfrm>
          <a:prstGeom prst="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التصميم النهائي</a:t>
            </a:r>
            <a:endParaRPr lang="ar-IQ" b="1" dirty="0"/>
          </a:p>
        </p:txBody>
      </p:sp>
      <p:sp>
        <p:nvSpPr>
          <p:cNvPr id="10" name="Rectangle 9"/>
          <p:cNvSpPr/>
          <p:nvPr/>
        </p:nvSpPr>
        <p:spPr>
          <a:xfrm>
            <a:off x="1357290" y="6000768"/>
            <a:ext cx="5643602" cy="642942"/>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تقديم المنتوج للسوق</a:t>
            </a:r>
            <a:endParaRPr lang="ar-IQ" b="1" dirty="0"/>
          </a:p>
        </p:txBody>
      </p:sp>
      <p:sp>
        <p:nvSpPr>
          <p:cNvPr id="11" name="Rounded Rectangle 10"/>
          <p:cNvSpPr/>
          <p:nvPr/>
        </p:nvSpPr>
        <p:spPr>
          <a:xfrm>
            <a:off x="6429388" y="500042"/>
            <a:ext cx="1643074" cy="285752"/>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مصادر داخلية</a:t>
            </a:r>
            <a:endParaRPr lang="ar-IQ" b="1" dirty="0"/>
          </a:p>
        </p:txBody>
      </p:sp>
      <p:sp>
        <p:nvSpPr>
          <p:cNvPr id="12" name="Rectangle 11"/>
          <p:cNvSpPr/>
          <p:nvPr/>
        </p:nvSpPr>
        <p:spPr>
          <a:xfrm>
            <a:off x="1285852" y="357166"/>
            <a:ext cx="1643074" cy="35719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مصادر خارجية</a:t>
            </a:r>
            <a:endParaRPr lang="ar-IQ" b="1" dirty="0"/>
          </a:p>
        </p:txBody>
      </p:sp>
      <p:cxnSp>
        <p:nvCxnSpPr>
          <p:cNvPr id="14" name="Straight Arrow Connector 13"/>
          <p:cNvCxnSpPr/>
          <p:nvPr/>
        </p:nvCxnSpPr>
        <p:spPr>
          <a:xfrm rot="10800000">
            <a:off x="5786446" y="571480"/>
            <a:ext cx="500066"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43240" y="500042"/>
            <a:ext cx="64294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rrowheads="1"/>
          </p:cNvSpPr>
          <p:nvPr>
            <p:ph type="title"/>
          </p:nvPr>
        </p:nvSpPr>
        <p:spPr>
          <a:xfrm>
            <a:off x="539750" y="-315913"/>
            <a:ext cx="8229600" cy="1143001"/>
          </a:xfrm>
        </p:spPr>
        <p:txBody>
          <a:bodyPr/>
          <a:lstStyle/>
          <a:p>
            <a:r>
              <a:rPr lang="ar-IQ" sz="3200"/>
              <a:t>نظام تطوير المنتوج</a:t>
            </a:r>
            <a:endParaRPr lang="en-US" sz="3200"/>
          </a:p>
        </p:txBody>
      </p:sp>
      <p:sp>
        <p:nvSpPr>
          <p:cNvPr id="119811" name="Rectangle 3"/>
          <p:cNvSpPr>
            <a:spLocks noGrp="1" noChangeArrowheads="1"/>
          </p:cNvSpPr>
          <p:nvPr>
            <p:ph type="body" idx="1"/>
          </p:nvPr>
        </p:nvSpPr>
        <p:spPr>
          <a:xfrm>
            <a:off x="0" y="549275"/>
            <a:ext cx="9144000" cy="6308725"/>
          </a:xfrm>
        </p:spPr>
        <p:txBody>
          <a:bodyPr/>
          <a:lstStyle/>
          <a:p>
            <a:endParaRPr lang="en-US"/>
          </a:p>
        </p:txBody>
      </p:sp>
      <p:sp>
        <p:nvSpPr>
          <p:cNvPr id="119812" name="Oval 4"/>
          <p:cNvSpPr>
            <a:spLocks noChangeArrowheads="1"/>
          </p:cNvSpPr>
          <p:nvPr/>
        </p:nvSpPr>
        <p:spPr bwMode="auto">
          <a:xfrm>
            <a:off x="323850" y="692150"/>
            <a:ext cx="1779588" cy="433388"/>
          </a:xfrm>
          <a:prstGeom prst="ellipse">
            <a:avLst/>
          </a:prstGeom>
          <a:solidFill>
            <a:schemeClr val="accent1"/>
          </a:solidFill>
          <a:ln w="9525">
            <a:solidFill>
              <a:schemeClr val="tx1"/>
            </a:solidFill>
            <a:round/>
            <a:headEnd/>
            <a:tailEnd/>
          </a:ln>
          <a:effectLst/>
        </p:spPr>
        <p:txBody>
          <a:bodyPr wrap="none" anchor="ctr"/>
          <a:lstStyle/>
          <a:p>
            <a:pPr algn="ctr"/>
            <a:r>
              <a:rPr lang="ar-IQ"/>
              <a:t>افكار من مصادر متعدده</a:t>
            </a:r>
            <a:endParaRPr lang="en-US"/>
          </a:p>
        </p:txBody>
      </p:sp>
      <p:sp>
        <p:nvSpPr>
          <p:cNvPr id="119813" name="Oval 5"/>
          <p:cNvSpPr>
            <a:spLocks noChangeArrowheads="1"/>
          </p:cNvSpPr>
          <p:nvPr/>
        </p:nvSpPr>
        <p:spPr bwMode="auto">
          <a:xfrm>
            <a:off x="684213" y="1268413"/>
            <a:ext cx="2735262" cy="360362"/>
          </a:xfrm>
          <a:prstGeom prst="ellipse">
            <a:avLst/>
          </a:prstGeom>
          <a:solidFill>
            <a:schemeClr val="accent1"/>
          </a:solidFill>
          <a:ln w="9525">
            <a:solidFill>
              <a:schemeClr val="tx1"/>
            </a:solidFill>
            <a:round/>
            <a:headEnd/>
            <a:tailEnd/>
          </a:ln>
          <a:effectLst/>
        </p:spPr>
        <p:txBody>
          <a:bodyPr wrap="none" anchor="ctr"/>
          <a:lstStyle/>
          <a:p>
            <a:pPr algn="ctr"/>
            <a:r>
              <a:rPr lang="ar-IQ"/>
              <a:t>هل تمتلك المنظمه القدره على تنفيذها</a:t>
            </a:r>
            <a:endParaRPr lang="en-US"/>
          </a:p>
        </p:txBody>
      </p:sp>
      <p:sp>
        <p:nvSpPr>
          <p:cNvPr id="119814" name="Oval 6"/>
          <p:cNvSpPr>
            <a:spLocks noChangeArrowheads="1"/>
          </p:cNvSpPr>
          <p:nvPr/>
        </p:nvSpPr>
        <p:spPr bwMode="auto">
          <a:xfrm>
            <a:off x="1547813" y="1773238"/>
            <a:ext cx="2663825" cy="431800"/>
          </a:xfrm>
          <a:prstGeom prst="ellipse">
            <a:avLst/>
          </a:prstGeom>
          <a:solidFill>
            <a:srgbClr val="FF00FF"/>
          </a:solidFill>
          <a:ln w="9525">
            <a:solidFill>
              <a:schemeClr val="tx1"/>
            </a:solidFill>
            <a:round/>
            <a:headEnd/>
            <a:tailEnd/>
          </a:ln>
          <a:effectLst/>
        </p:spPr>
        <p:txBody>
          <a:bodyPr wrap="none" anchor="ctr"/>
          <a:lstStyle/>
          <a:p>
            <a:pPr algn="ctr"/>
            <a:r>
              <a:rPr lang="ar-IQ"/>
              <a:t>متطلبات الزبون</a:t>
            </a:r>
            <a:endParaRPr lang="en-US"/>
          </a:p>
        </p:txBody>
      </p:sp>
      <p:sp>
        <p:nvSpPr>
          <p:cNvPr id="119815" name="Oval 7"/>
          <p:cNvSpPr>
            <a:spLocks noChangeArrowheads="1"/>
          </p:cNvSpPr>
          <p:nvPr/>
        </p:nvSpPr>
        <p:spPr bwMode="auto">
          <a:xfrm>
            <a:off x="1979613" y="2276475"/>
            <a:ext cx="2808287" cy="647700"/>
          </a:xfrm>
          <a:prstGeom prst="ellipse">
            <a:avLst/>
          </a:prstGeom>
          <a:solidFill>
            <a:srgbClr val="CCCC00"/>
          </a:solidFill>
          <a:ln w="9525">
            <a:solidFill>
              <a:schemeClr val="tx1"/>
            </a:solidFill>
            <a:round/>
            <a:headEnd/>
            <a:tailEnd/>
          </a:ln>
          <a:effectLst/>
        </p:spPr>
        <p:txBody>
          <a:bodyPr wrap="none" anchor="ctr"/>
          <a:lstStyle/>
          <a:p>
            <a:pPr algn="ctr"/>
            <a:r>
              <a:rPr lang="ar-IQ"/>
              <a:t>المتطلبات الوظيفيه</a:t>
            </a:r>
            <a:endParaRPr lang="en-US"/>
          </a:p>
        </p:txBody>
      </p:sp>
      <p:sp>
        <p:nvSpPr>
          <p:cNvPr id="119816" name="Oval 8"/>
          <p:cNvSpPr>
            <a:spLocks noChangeArrowheads="1"/>
          </p:cNvSpPr>
          <p:nvPr/>
        </p:nvSpPr>
        <p:spPr bwMode="auto">
          <a:xfrm>
            <a:off x="2987675" y="2997200"/>
            <a:ext cx="2881313" cy="503238"/>
          </a:xfrm>
          <a:prstGeom prst="ellipse">
            <a:avLst/>
          </a:prstGeom>
          <a:solidFill>
            <a:srgbClr val="CCCC00"/>
          </a:solidFill>
          <a:ln w="9525">
            <a:solidFill>
              <a:schemeClr val="tx1"/>
            </a:solidFill>
            <a:round/>
            <a:headEnd/>
            <a:tailEnd/>
          </a:ln>
          <a:effectLst/>
        </p:spPr>
        <p:txBody>
          <a:bodyPr wrap="none" anchor="ctr"/>
          <a:lstStyle/>
          <a:p>
            <a:pPr algn="ctr"/>
            <a:r>
              <a:rPr lang="ar-IQ"/>
              <a:t>خصائص المنتوج</a:t>
            </a:r>
            <a:endParaRPr lang="en-US"/>
          </a:p>
        </p:txBody>
      </p:sp>
      <p:sp>
        <p:nvSpPr>
          <p:cNvPr id="119817" name="Oval 9"/>
          <p:cNvSpPr>
            <a:spLocks noChangeArrowheads="1"/>
          </p:cNvSpPr>
          <p:nvPr/>
        </p:nvSpPr>
        <p:spPr bwMode="auto">
          <a:xfrm>
            <a:off x="4140200" y="3573463"/>
            <a:ext cx="2592388" cy="576262"/>
          </a:xfrm>
          <a:prstGeom prst="ellipse">
            <a:avLst/>
          </a:prstGeom>
          <a:solidFill>
            <a:srgbClr val="CCCC00"/>
          </a:solidFill>
          <a:ln w="9525">
            <a:solidFill>
              <a:schemeClr val="tx1"/>
            </a:solidFill>
            <a:round/>
            <a:headEnd/>
            <a:tailEnd/>
          </a:ln>
          <a:effectLst/>
        </p:spPr>
        <p:txBody>
          <a:bodyPr wrap="none" anchor="ctr"/>
          <a:lstStyle/>
          <a:p>
            <a:pPr algn="ctr"/>
            <a:r>
              <a:rPr lang="ar-IQ"/>
              <a:t>مراجعة التصميم</a:t>
            </a:r>
            <a:endParaRPr lang="en-US"/>
          </a:p>
        </p:txBody>
      </p:sp>
      <p:sp>
        <p:nvSpPr>
          <p:cNvPr id="119818" name="Oval 10"/>
          <p:cNvSpPr>
            <a:spLocks noChangeArrowheads="1"/>
          </p:cNvSpPr>
          <p:nvPr/>
        </p:nvSpPr>
        <p:spPr bwMode="auto">
          <a:xfrm>
            <a:off x="4500563" y="4292600"/>
            <a:ext cx="2879725" cy="504825"/>
          </a:xfrm>
          <a:prstGeom prst="ellipse">
            <a:avLst/>
          </a:prstGeom>
          <a:solidFill>
            <a:srgbClr val="CCCC00"/>
          </a:solidFill>
          <a:ln w="9525">
            <a:solidFill>
              <a:schemeClr val="tx1"/>
            </a:solidFill>
            <a:round/>
            <a:headEnd/>
            <a:tailEnd/>
          </a:ln>
          <a:effectLst/>
        </p:spPr>
        <p:txBody>
          <a:bodyPr wrap="none" anchor="ctr"/>
          <a:lstStyle/>
          <a:p>
            <a:pPr algn="ctr"/>
            <a:r>
              <a:rPr lang="ar-IQ"/>
              <a:t>اختبارات السوق</a:t>
            </a:r>
            <a:endParaRPr lang="en-US"/>
          </a:p>
        </p:txBody>
      </p:sp>
      <p:sp>
        <p:nvSpPr>
          <p:cNvPr id="119819" name="Oval 11"/>
          <p:cNvSpPr>
            <a:spLocks noChangeArrowheads="1"/>
          </p:cNvSpPr>
          <p:nvPr/>
        </p:nvSpPr>
        <p:spPr bwMode="auto">
          <a:xfrm>
            <a:off x="5148263" y="5157788"/>
            <a:ext cx="3384550" cy="503237"/>
          </a:xfrm>
          <a:prstGeom prst="ellipse">
            <a:avLst/>
          </a:prstGeom>
          <a:solidFill>
            <a:srgbClr val="FF00FF"/>
          </a:solidFill>
          <a:ln w="9525">
            <a:solidFill>
              <a:schemeClr val="tx1"/>
            </a:solidFill>
            <a:round/>
            <a:headEnd/>
            <a:tailEnd/>
          </a:ln>
          <a:effectLst/>
        </p:spPr>
        <p:txBody>
          <a:bodyPr wrap="none" anchor="ctr"/>
          <a:lstStyle/>
          <a:p>
            <a:pPr algn="ctr"/>
            <a:r>
              <a:rPr lang="ar-IQ"/>
              <a:t>التقديم للسوق</a:t>
            </a:r>
            <a:endParaRPr lang="en-US"/>
          </a:p>
        </p:txBody>
      </p:sp>
      <p:sp>
        <p:nvSpPr>
          <p:cNvPr id="119820" name="Oval 12"/>
          <p:cNvSpPr>
            <a:spLocks noChangeArrowheads="1"/>
          </p:cNvSpPr>
          <p:nvPr/>
        </p:nvSpPr>
        <p:spPr bwMode="auto">
          <a:xfrm>
            <a:off x="5724525" y="5876925"/>
            <a:ext cx="3240088" cy="576263"/>
          </a:xfrm>
          <a:prstGeom prst="ellipse">
            <a:avLst/>
          </a:prstGeom>
          <a:solidFill>
            <a:srgbClr val="FF00FF"/>
          </a:solidFill>
          <a:ln w="9525">
            <a:solidFill>
              <a:schemeClr val="tx1"/>
            </a:solidFill>
            <a:round/>
            <a:headEnd/>
            <a:tailEnd/>
          </a:ln>
          <a:effectLst/>
        </p:spPr>
        <p:txBody>
          <a:bodyPr wrap="none" anchor="ctr"/>
          <a:lstStyle/>
          <a:p>
            <a:pPr algn="ctr"/>
            <a:r>
              <a:rPr lang="ar-IQ"/>
              <a:t>التقييم</a:t>
            </a:r>
            <a:endParaRPr lang="en-US"/>
          </a:p>
        </p:txBody>
      </p:sp>
      <p:sp>
        <p:nvSpPr>
          <p:cNvPr id="119822" name="Text Box 14"/>
          <p:cNvSpPr txBox="1">
            <a:spLocks noChangeArrowheads="1"/>
          </p:cNvSpPr>
          <p:nvPr/>
        </p:nvSpPr>
        <p:spPr bwMode="auto">
          <a:xfrm>
            <a:off x="-180975" y="3500438"/>
            <a:ext cx="8569325" cy="366712"/>
          </a:xfrm>
          <a:prstGeom prst="rect">
            <a:avLst/>
          </a:prstGeom>
          <a:noFill/>
          <a:ln w="9525">
            <a:noFill/>
            <a:miter lim="800000"/>
            <a:headEnd/>
            <a:tailEnd/>
          </a:ln>
          <a:effectLst/>
        </p:spPr>
        <p:txBody>
          <a:bodyPr>
            <a:spAutoFit/>
          </a:bodyPr>
          <a:lstStyle/>
          <a:p>
            <a:pPr>
              <a:spcBef>
                <a:spcPct val="50000"/>
              </a:spcBef>
            </a:pPr>
            <a:r>
              <a:rPr lang="ar-IQ"/>
              <a:t>  </a:t>
            </a:r>
            <a:endParaRPr lang="en-US"/>
          </a:p>
        </p:txBody>
      </p:sp>
      <p:sp>
        <p:nvSpPr>
          <p:cNvPr id="119823" name="Text Box 15"/>
          <p:cNvSpPr txBox="1">
            <a:spLocks noChangeArrowheads="1"/>
          </p:cNvSpPr>
          <p:nvPr/>
        </p:nvSpPr>
        <p:spPr bwMode="auto">
          <a:xfrm>
            <a:off x="0" y="1844675"/>
            <a:ext cx="91440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119824" name="Line 16"/>
          <p:cNvSpPr>
            <a:spLocks noChangeShapeType="1"/>
          </p:cNvSpPr>
          <p:nvPr/>
        </p:nvSpPr>
        <p:spPr bwMode="auto">
          <a:xfrm>
            <a:off x="1619250" y="2205038"/>
            <a:ext cx="0" cy="4319587"/>
          </a:xfrm>
          <a:prstGeom prst="line">
            <a:avLst/>
          </a:prstGeom>
          <a:noFill/>
          <a:ln w="57150">
            <a:solidFill>
              <a:srgbClr val="FF00FF"/>
            </a:solidFill>
            <a:round/>
            <a:headEnd/>
            <a:tailEnd/>
          </a:ln>
          <a:effectLst/>
        </p:spPr>
        <p:txBody>
          <a:bodyPr/>
          <a:lstStyle/>
          <a:p>
            <a:endParaRPr lang="ar-IQ"/>
          </a:p>
        </p:txBody>
      </p:sp>
      <p:sp>
        <p:nvSpPr>
          <p:cNvPr id="119825" name="Line 17"/>
          <p:cNvSpPr>
            <a:spLocks noChangeShapeType="1"/>
          </p:cNvSpPr>
          <p:nvPr/>
        </p:nvSpPr>
        <p:spPr bwMode="auto">
          <a:xfrm>
            <a:off x="7812088" y="2133600"/>
            <a:ext cx="0" cy="2447925"/>
          </a:xfrm>
          <a:prstGeom prst="line">
            <a:avLst/>
          </a:prstGeom>
          <a:noFill/>
          <a:ln w="57150">
            <a:solidFill>
              <a:srgbClr val="CCCC00"/>
            </a:solidFill>
            <a:round/>
            <a:headEnd/>
            <a:tailEnd/>
          </a:ln>
          <a:effectLst/>
        </p:spPr>
        <p:txBody>
          <a:bodyPr/>
          <a:lstStyle/>
          <a:p>
            <a:endParaRPr lang="ar-IQ"/>
          </a:p>
        </p:txBody>
      </p:sp>
      <p:sp>
        <p:nvSpPr>
          <p:cNvPr id="119826" name="Line 18"/>
          <p:cNvSpPr>
            <a:spLocks noChangeShapeType="1"/>
          </p:cNvSpPr>
          <p:nvPr/>
        </p:nvSpPr>
        <p:spPr bwMode="auto">
          <a:xfrm flipH="1">
            <a:off x="4140200" y="2133600"/>
            <a:ext cx="3671888" cy="0"/>
          </a:xfrm>
          <a:prstGeom prst="line">
            <a:avLst/>
          </a:prstGeom>
          <a:noFill/>
          <a:ln w="57150">
            <a:solidFill>
              <a:srgbClr val="CCCC00"/>
            </a:solidFill>
            <a:round/>
            <a:headEnd/>
            <a:tailEnd type="triangle" w="med" len="med"/>
          </a:ln>
          <a:effectLst/>
        </p:spPr>
        <p:txBody>
          <a:bodyPr/>
          <a:lstStyle/>
          <a:p>
            <a:endParaRPr lang="ar-IQ"/>
          </a:p>
        </p:txBody>
      </p:sp>
      <p:sp>
        <p:nvSpPr>
          <p:cNvPr id="119827" name="Line 19"/>
          <p:cNvSpPr>
            <a:spLocks noChangeShapeType="1"/>
          </p:cNvSpPr>
          <p:nvPr/>
        </p:nvSpPr>
        <p:spPr bwMode="auto">
          <a:xfrm flipH="1">
            <a:off x="7380288" y="4581525"/>
            <a:ext cx="360362" cy="0"/>
          </a:xfrm>
          <a:prstGeom prst="line">
            <a:avLst/>
          </a:prstGeom>
          <a:noFill/>
          <a:ln w="57150">
            <a:solidFill>
              <a:srgbClr val="CCCC00"/>
            </a:solidFill>
            <a:round/>
            <a:headEnd/>
            <a:tailEnd type="triangle" w="med" len="med"/>
          </a:ln>
          <a:effectLst/>
        </p:spPr>
        <p:txBody>
          <a:bodyPr/>
          <a:lstStyle/>
          <a:p>
            <a:endParaRPr lang="ar-IQ"/>
          </a:p>
        </p:txBody>
      </p:sp>
      <p:sp>
        <p:nvSpPr>
          <p:cNvPr id="119828" name="Line 20"/>
          <p:cNvSpPr>
            <a:spLocks noChangeShapeType="1"/>
          </p:cNvSpPr>
          <p:nvPr/>
        </p:nvSpPr>
        <p:spPr bwMode="auto">
          <a:xfrm flipV="1">
            <a:off x="1619250" y="6453188"/>
            <a:ext cx="4465638" cy="0"/>
          </a:xfrm>
          <a:prstGeom prst="line">
            <a:avLst/>
          </a:prstGeom>
          <a:noFill/>
          <a:ln w="57150">
            <a:solidFill>
              <a:srgbClr val="FF00FF"/>
            </a:solidFill>
            <a:round/>
            <a:headEnd/>
            <a:tailEnd type="triangle" w="med" len="med"/>
          </a:ln>
          <a:effectLst/>
        </p:spPr>
        <p:txBody>
          <a:bodyPr/>
          <a:lstStyle/>
          <a:p>
            <a:endParaRPr lang="ar-IQ"/>
          </a:p>
        </p:txBody>
      </p:sp>
      <p:sp>
        <p:nvSpPr>
          <p:cNvPr id="119829" name="Text Box 21"/>
          <p:cNvSpPr txBox="1">
            <a:spLocks noChangeArrowheads="1"/>
          </p:cNvSpPr>
          <p:nvPr/>
        </p:nvSpPr>
        <p:spPr bwMode="auto">
          <a:xfrm>
            <a:off x="1979613" y="4437063"/>
            <a:ext cx="1655762" cy="641350"/>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مجال فريق تطوير المنتوج</a:t>
            </a:r>
            <a:endParaRPr lang="en-US" b="1">
              <a:solidFill>
                <a:srgbClr val="000000"/>
              </a:solidFill>
            </a:endParaRPr>
          </a:p>
        </p:txBody>
      </p:sp>
      <p:sp>
        <p:nvSpPr>
          <p:cNvPr id="119830" name="Text Box 22"/>
          <p:cNvSpPr txBox="1">
            <a:spLocks noChangeArrowheads="1"/>
          </p:cNvSpPr>
          <p:nvPr/>
        </p:nvSpPr>
        <p:spPr bwMode="auto">
          <a:xfrm>
            <a:off x="6156325" y="2708275"/>
            <a:ext cx="1439863" cy="915988"/>
          </a:xfrm>
          <a:prstGeom prst="rect">
            <a:avLst/>
          </a:prstGeom>
          <a:noFill/>
          <a:ln w="9525">
            <a:noFill/>
            <a:miter lim="800000"/>
            <a:headEnd/>
            <a:tailEnd/>
          </a:ln>
          <a:effectLst/>
        </p:spPr>
        <p:txBody>
          <a:bodyPr>
            <a:spAutoFit/>
          </a:bodyPr>
          <a:lstStyle/>
          <a:p>
            <a:pPr>
              <a:spcBef>
                <a:spcPct val="50000"/>
              </a:spcBef>
            </a:pPr>
            <a:r>
              <a:rPr lang="ar-IQ" b="1">
                <a:solidFill>
                  <a:srgbClr val="000000"/>
                </a:solidFill>
              </a:rPr>
              <a:t>مجال فريق التصميم والهندسه</a:t>
            </a:r>
            <a:endParaRPr lang="en-US" b="1">
              <a:solidFill>
                <a:srgbClr val="000000"/>
              </a:solidFill>
            </a:endParaRPr>
          </a:p>
        </p:txBody>
      </p:sp>
    </p:spTree>
  </p:cSld>
  <p:clrMapOvr>
    <a:masterClrMapping/>
  </p:clrMapOvr>
  <p:transition spd="slow">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2">
              <a:lumMod val="60000"/>
              <a:lumOff val="40000"/>
            </a:schemeClr>
          </a:solidFill>
        </p:spPr>
        <p:txBody>
          <a:bodyPr/>
          <a:lstStyle/>
          <a:p>
            <a:endParaRPr lang="ar-IQ" dirty="0"/>
          </a:p>
        </p:txBody>
      </p:sp>
      <p:sp>
        <p:nvSpPr>
          <p:cNvPr id="4" name="Rectangle 3"/>
          <p:cNvSpPr/>
          <p:nvPr/>
        </p:nvSpPr>
        <p:spPr>
          <a:xfrm>
            <a:off x="1785918" y="1928802"/>
            <a:ext cx="5214974" cy="3000396"/>
          </a:xfrm>
          <a:prstGeom prst="rect">
            <a:avLst/>
          </a:prstGeom>
          <a:blipFill>
            <a:blip r:embed="rId2"/>
            <a:tile tx="0" ty="0" sx="100000" sy="100000" flip="none" algn="tl"/>
          </a:blip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3600" b="1" dirty="0" smtClean="0"/>
              <a:t>الاساليب المستخدمة في اتخاذ القرارات المتعلقة بالمنتوج</a:t>
            </a:r>
            <a:endParaRPr lang="ar-IQ" sz="3600" b="1" dirty="0"/>
          </a:p>
        </p:txBody>
      </p:sp>
    </p:spTree>
  </p:cSld>
  <p:clrMapOvr>
    <a:masterClrMapping/>
  </p:clrMapOvr>
  <p:transition spd="slow">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b="1" dirty="0"/>
          </a:p>
        </p:txBody>
      </p:sp>
      <p:graphicFrame>
        <p:nvGraphicFramePr>
          <p:cNvPr id="6" name="Content Placeholder 5"/>
          <p:cNvGraphicFramePr>
            <a:graphicFrameLocks noGrp="1"/>
          </p:cNvGraphicFramePr>
          <p:nvPr>
            <p:ph idx="1"/>
          </p:nvPr>
        </p:nvGraphicFramePr>
        <p:xfrm>
          <a:off x="500034" y="207167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lowchart: Direct Access Storage 4"/>
          <p:cNvSpPr/>
          <p:nvPr/>
        </p:nvSpPr>
        <p:spPr>
          <a:xfrm>
            <a:off x="500034" y="357166"/>
            <a:ext cx="8143932" cy="1071570"/>
          </a:xfrm>
          <a:prstGeom prst="flowChartMagneticDrum">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3200" b="1" dirty="0" smtClean="0"/>
              <a:t>الاساليب المستخدمة في اتخاذ القرارات المتعلقة بالمنتوج</a:t>
            </a:r>
            <a:endParaRPr lang="ar-IQ" sz="3200" b="1" dirty="0"/>
          </a:p>
        </p:txBody>
      </p:sp>
    </p:spTree>
  </p:cSld>
  <p:clrMapOvr>
    <a:masterClrMapping/>
  </p:clrMapOvr>
  <p:transition spd="slow">
    <p:pull dir="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2">
              <a:lumMod val="60000"/>
              <a:lumOff val="40000"/>
            </a:schemeClr>
          </a:solidFill>
        </p:spPr>
        <p:txBody>
          <a:bodyPr/>
          <a:lstStyle/>
          <a:p>
            <a:endParaRPr lang="ar-IQ" dirty="0"/>
          </a:p>
        </p:txBody>
      </p:sp>
      <p:sp>
        <p:nvSpPr>
          <p:cNvPr id="4" name="Rectangle 3"/>
          <p:cNvSpPr/>
          <p:nvPr/>
        </p:nvSpPr>
        <p:spPr>
          <a:xfrm>
            <a:off x="1785918" y="1928802"/>
            <a:ext cx="5214974" cy="3000396"/>
          </a:xfrm>
          <a:prstGeom prst="rect">
            <a:avLst/>
          </a:prstGeom>
          <a:blipFill>
            <a:blip r:embed="rId2"/>
            <a:tile tx="0" ty="0" sx="100000" sy="100000" flip="none" algn="tl"/>
          </a:blip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IQ" sz="5400" b="1" dirty="0" smtClean="0"/>
              <a:t>الاساليب المتعلقة بالعوامل الكمية</a:t>
            </a:r>
          </a:p>
          <a:p>
            <a:pPr lvl="0"/>
            <a:endParaRPr lang="ar-IQ" sz="3600" b="1" dirty="0"/>
          </a:p>
        </p:txBody>
      </p:sp>
    </p:spTree>
  </p:cSld>
  <p:clrMapOvr>
    <a:masterClrMapping/>
  </p:clrMapOvr>
  <p:transition spd="slow">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IQ" b="1" dirty="0" smtClean="0"/>
              <a:t>لعل اهم هذه الاساليب :</a:t>
            </a:r>
            <a:endParaRPr lang="ar-IQ"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2">
              <a:lumMod val="60000"/>
              <a:lumOff val="40000"/>
            </a:schemeClr>
          </a:solidFill>
        </p:spPr>
        <p:txBody>
          <a:bodyPr/>
          <a:lstStyle/>
          <a:p>
            <a:endParaRPr lang="ar-IQ" dirty="0"/>
          </a:p>
        </p:txBody>
      </p:sp>
      <p:sp>
        <p:nvSpPr>
          <p:cNvPr id="4" name="Rectangle 3"/>
          <p:cNvSpPr/>
          <p:nvPr/>
        </p:nvSpPr>
        <p:spPr>
          <a:xfrm>
            <a:off x="1785918" y="1928802"/>
            <a:ext cx="5214974" cy="3000396"/>
          </a:xfrm>
          <a:prstGeom prst="rect">
            <a:avLst/>
          </a:prstGeom>
          <a:blipFill>
            <a:blip r:embed="rId2"/>
            <a:tile tx="0" ty="0" sx="100000" sy="100000" flip="none" algn="tl"/>
          </a:blip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r>
              <a:rPr lang="ar-IQ" sz="3600" b="1" u="sng" dirty="0" smtClean="0"/>
              <a:t>اولا : </a:t>
            </a:r>
          </a:p>
          <a:p>
            <a:pPr lvl="0"/>
            <a:r>
              <a:rPr lang="ar-IQ" sz="3600" b="1" dirty="0" smtClean="0"/>
              <a:t>القرارات التي تتخذ في حالات التأكد(تحليل نقطة التعادل) </a:t>
            </a:r>
            <a:endParaRPr lang="ar-IQ" sz="3600" b="1" dirty="0"/>
          </a:p>
        </p:txBody>
      </p:sp>
    </p:spTree>
  </p:cSld>
  <p:clrMapOvr>
    <a:masterClrMapping/>
  </p:clrMapOvr>
  <p:transition spd="slow">
    <p:pull dir="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lstStyle/>
          <a:p>
            <a:r>
              <a:rPr lang="ar-IQ" b="1" dirty="0" smtClean="0">
                <a:solidFill>
                  <a:schemeClr val="bg1"/>
                </a:solidFill>
              </a:rPr>
              <a:t>ما هو تحليل نقطة التعادل</a:t>
            </a:r>
            <a:endParaRPr lang="ar-IQ" b="1" dirty="0">
              <a:solidFill>
                <a:schemeClr val="bg1"/>
              </a:solidFill>
            </a:endParaRPr>
          </a:p>
        </p:txBody>
      </p:sp>
      <p:sp>
        <p:nvSpPr>
          <p:cNvPr id="3" name="Content Placeholder 2"/>
          <p:cNvSpPr>
            <a:spLocks noGrp="1"/>
          </p:cNvSpPr>
          <p:nvPr>
            <p:ph idx="1"/>
          </p:nvPr>
        </p:nvSpPr>
        <p:spPr>
          <a:solidFill>
            <a:schemeClr val="accent6">
              <a:lumMod val="20000"/>
              <a:lumOff val="80000"/>
            </a:schemeClr>
          </a:solidFill>
        </p:spPr>
        <p:txBody>
          <a:bodyPr>
            <a:normAutofit/>
          </a:bodyPr>
          <a:lstStyle/>
          <a:p>
            <a:r>
              <a:rPr lang="ar-IQ" sz="4000" b="1" dirty="0" smtClean="0"/>
              <a:t>نقطة التعادل هي النقطة التي تعد حد فاصل بين قرار و قرار اخر... يعني ان القرار يكون مختلفا قبل نقطة التعادل عنه بعد نقطة التعادل...</a:t>
            </a:r>
            <a:endParaRPr lang="ar-IQ" sz="4000" b="1" dirty="0" smtClean="0">
              <a:solidFill>
                <a:srgbClr val="C00000"/>
              </a:solidFill>
            </a:endParaRPr>
          </a:p>
          <a:p>
            <a:r>
              <a:rPr lang="ar-IQ" sz="4000" b="1" dirty="0" smtClean="0">
                <a:solidFill>
                  <a:srgbClr val="C00000"/>
                </a:solidFill>
              </a:rPr>
              <a:t>ما هي البيانات التي نحتاجها في تحليل التعادل ؟؟؟؟؟</a:t>
            </a:r>
            <a:endParaRPr lang="ar-IQ" sz="4000" b="1" dirty="0">
              <a:solidFill>
                <a:srgbClr val="C00000"/>
              </a:solidFill>
            </a:endParaRPr>
          </a:p>
        </p:txBody>
      </p:sp>
    </p:spTree>
  </p:cSld>
  <p:clrMapOvr>
    <a:masterClrMapping/>
  </p:clrMapOvr>
  <p:transition spd="slow">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528"/>
          </a:xfrm>
        </p:spPr>
        <p:txBody>
          <a:bodyPr>
            <a:normAutofit fontScale="90000"/>
          </a:bodyPr>
          <a:lstStyle/>
          <a:p>
            <a:endParaRPr lang="ar-IQ" dirty="0"/>
          </a:p>
        </p:txBody>
      </p:sp>
      <p:sp>
        <p:nvSpPr>
          <p:cNvPr id="3" name="Content Placeholder 2"/>
          <p:cNvSpPr>
            <a:spLocks noGrp="1"/>
          </p:cNvSpPr>
          <p:nvPr>
            <p:ph idx="1"/>
          </p:nvPr>
        </p:nvSpPr>
        <p:spPr>
          <a:xfrm>
            <a:off x="457200" y="428604"/>
            <a:ext cx="8229600" cy="5697559"/>
          </a:xfrm>
          <a:solidFill>
            <a:schemeClr val="accent2">
              <a:lumMod val="20000"/>
              <a:lumOff val="80000"/>
            </a:schemeClr>
          </a:solidFill>
        </p:spPr>
        <p:txBody>
          <a:bodyPr>
            <a:normAutofit/>
          </a:bodyPr>
          <a:lstStyle/>
          <a:p>
            <a:r>
              <a:rPr lang="ar-IQ" sz="6600" b="1" dirty="0" smtClean="0"/>
              <a:t>الكثير من </a:t>
            </a:r>
            <a:r>
              <a:rPr lang="ar-IQ" sz="6600" b="1" u="sng" dirty="0" smtClean="0">
                <a:solidFill>
                  <a:srgbClr val="FF0000"/>
                </a:solidFill>
              </a:rPr>
              <a:t>الموضات</a:t>
            </a:r>
            <a:r>
              <a:rPr lang="ar-IQ" sz="6600" b="1" dirty="0" smtClean="0"/>
              <a:t> تبقى لفترات لا تزيد عن اسابيع او اشهر</a:t>
            </a:r>
          </a:p>
          <a:p>
            <a:pPr>
              <a:buNone/>
            </a:pPr>
            <a:r>
              <a:rPr lang="ar-IQ" sz="6600" b="1" dirty="0"/>
              <a:t> </a:t>
            </a:r>
            <a:endParaRPr lang="ar-IQ" sz="6600" dirty="0"/>
          </a:p>
        </p:txBody>
      </p:sp>
    </p:spTree>
  </p:cSld>
  <p:clrMapOvr>
    <a:masterClrMapping/>
  </p:clrMapOvr>
  <p:transition spd="slow">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normAutofit fontScale="90000"/>
          </a:bodyPr>
          <a:lstStyle/>
          <a:p>
            <a:r>
              <a:rPr lang="ar-IQ" b="1" dirty="0" smtClean="0">
                <a:solidFill>
                  <a:schemeClr val="bg1"/>
                </a:solidFill>
              </a:rPr>
              <a:t>...</a:t>
            </a:r>
            <a:br>
              <a:rPr lang="ar-IQ" b="1" dirty="0" smtClean="0">
                <a:solidFill>
                  <a:schemeClr val="bg1"/>
                </a:solidFill>
              </a:rPr>
            </a:br>
            <a:r>
              <a:rPr lang="ar-IQ" b="1" dirty="0" smtClean="0">
                <a:solidFill>
                  <a:schemeClr val="bg1"/>
                </a:solidFill>
              </a:rPr>
              <a:t>ما هي البيانات التي نحتاجها في تحليل التعادل ؟؟؟؟؟</a:t>
            </a:r>
            <a:br>
              <a:rPr lang="ar-IQ" b="1" dirty="0" smtClean="0">
                <a:solidFill>
                  <a:schemeClr val="bg1"/>
                </a:solidFill>
              </a:rPr>
            </a:br>
            <a:endParaRPr lang="ar-IQ" b="1" dirty="0">
              <a:solidFill>
                <a:schemeClr val="bg1"/>
              </a:solidFill>
            </a:endParaRPr>
          </a:p>
        </p:txBody>
      </p:sp>
      <p:sp>
        <p:nvSpPr>
          <p:cNvPr id="3" name="Content Placeholder 2"/>
          <p:cNvSpPr>
            <a:spLocks noGrp="1"/>
          </p:cNvSpPr>
          <p:nvPr>
            <p:ph idx="1"/>
          </p:nvPr>
        </p:nvSpPr>
        <p:spPr>
          <a:solidFill>
            <a:schemeClr val="accent6">
              <a:lumMod val="20000"/>
              <a:lumOff val="80000"/>
            </a:schemeClr>
          </a:solidFill>
        </p:spPr>
        <p:txBody>
          <a:bodyPr>
            <a:normAutofit/>
          </a:bodyPr>
          <a:lstStyle/>
          <a:p>
            <a:r>
              <a:rPr lang="ar-IQ" sz="4000" b="1" dirty="0" smtClean="0"/>
              <a:t>1- التنبؤ بحجم الطلب على المنتوج.</a:t>
            </a:r>
          </a:p>
          <a:p>
            <a:r>
              <a:rPr lang="ar-IQ" sz="4000" b="1" dirty="0" smtClean="0"/>
              <a:t>2- الكلف المتعلقة بكل قرار والتي تنقسم الى :</a:t>
            </a:r>
          </a:p>
          <a:p>
            <a:pPr>
              <a:buNone/>
            </a:pPr>
            <a:r>
              <a:rPr lang="ar-IQ" sz="4000" b="1" dirty="0" smtClean="0"/>
              <a:t>       - كلف ثابتة.</a:t>
            </a:r>
          </a:p>
          <a:p>
            <a:pPr>
              <a:buNone/>
            </a:pPr>
            <a:r>
              <a:rPr lang="ar-IQ" sz="4000" b="1" dirty="0" smtClean="0"/>
              <a:t>       - كلف متغيرة.</a:t>
            </a:r>
          </a:p>
          <a:p>
            <a:pPr>
              <a:buNone/>
            </a:pPr>
            <a:r>
              <a:rPr lang="ar-IQ" sz="4000" b="1" dirty="0" smtClean="0"/>
              <a:t>3- سعر الوحدة الواحدة من المنتوج.</a:t>
            </a:r>
          </a:p>
          <a:p>
            <a:pPr>
              <a:buNone/>
            </a:pPr>
            <a:r>
              <a:rPr lang="ar-IQ" sz="4000" b="1" dirty="0" smtClean="0"/>
              <a:t>             </a:t>
            </a:r>
          </a:p>
          <a:p>
            <a:endParaRPr lang="ar-IQ" sz="4000" b="1" dirty="0"/>
          </a:p>
        </p:txBody>
      </p:sp>
    </p:spTree>
  </p:cSld>
  <p:clrMapOvr>
    <a:masterClrMapping/>
  </p:clrMapOvr>
  <p:transition spd="slow">
    <p:pull di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normAutofit fontScale="90000"/>
          </a:bodyPr>
          <a:lstStyle/>
          <a:p>
            <a:r>
              <a:rPr lang="ar-IQ" b="1" dirty="0" smtClean="0">
                <a:solidFill>
                  <a:schemeClr val="bg1"/>
                </a:solidFill>
              </a:rPr>
              <a:t>...</a:t>
            </a:r>
            <a:br>
              <a:rPr lang="ar-IQ" b="1" dirty="0" smtClean="0">
                <a:solidFill>
                  <a:schemeClr val="bg1"/>
                </a:solidFill>
              </a:rPr>
            </a:br>
            <a:r>
              <a:rPr lang="ar-IQ" b="1" dirty="0" smtClean="0">
                <a:solidFill>
                  <a:schemeClr val="bg1"/>
                </a:solidFill>
              </a:rPr>
              <a:t>ما هي معادلة نقطة نقطة التعادل ؟؟؟؟؟</a:t>
            </a:r>
            <a:br>
              <a:rPr lang="ar-IQ" b="1" dirty="0" smtClean="0">
                <a:solidFill>
                  <a:schemeClr val="bg1"/>
                </a:solidFill>
              </a:rPr>
            </a:br>
            <a:endParaRPr lang="ar-IQ" b="1" dirty="0">
              <a:solidFill>
                <a:schemeClr val="bg1"/>
              </a:solidFill>
            </a:endParaRPr>
          </a:p>
        </p:txBody>
      </p:sp>
      <p:sp>
        <p:nvSpPr>
          <p:cNvPr id="3" name="Content Placeholder 2"/>
          <p:cNvSpPr>
            <a:spLocks noGrp="1"/>
          </p:cNvSpPr>
          <p:nvPr>
            <p:ph idx="1"/>
          </p:nvPr>
        </p:nvSpPr>
        <p:spPr>
          <a:solidFill>
            <a:schemeClr val="accent6">
              <a:lumMod val="20000"/>
              <a:lumOff val="80000"/>
            </a:schemeClr>
          </a:solidFill>
        </p:spPr>
        <p:txBody>
          <a:bodyPr>
            <a:normAutofit/>
          </a:bodyPr>
          <a:lstStyle/>
          <a:p>
            <a:pPr>
              <a:buNone/>
            </a:pPr>
            <a:r>
              <a:rPr lang="ar-IQ" sz="4000" b="1" dirty="0" smtClean="0"/>
              <a:t> يفترض تحليل التعادل بأن هناك نقطة تتساوى فيها الكلفة و المنفعة المتمثلة بالعوائد لكل قرار و هذه النقطة يطلق عليها </a:t>
            </a:r>
            <a:r>
              <a:rPr lang="ar-IQ" sz="4000" b="1" u="sng" dirty="0" smtClean="0">
                <a:solidFill>
                  <a:srgbClr val="FF0000"/>
                </a:solidFill>
              </a:rPr>
              <a:t>بنقطة التعادل</a:t>
            </a:r>
          </a:p>
          <a:p>
            <a:pPr>
              <a:buNone/>
            </a:pPr>
            <a:r>
              <a:rPr lang="ar-IQ" sz="4000" b="1" dirty="0" smtClean="0"/>
              <a:t>     </a:t>
            </a:r>
          </a:p>
          <a:p>
            <a:endParaRPr lang="ar-IQ" sz="4000" b="1" dirty="0"/>
          </a:p>
        </p:txBody>
      </p:sp>
    </p:spTree>
  </p:cSld>
  <p:clrMapOvr>
    <a:masterClrMapping/>
  </p:clrMapOvr>
  <p:transition spd="slow">
    <p:pull di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normAutofit fontScale="90000"/>
          </a:bodyPr>
          <a:lstStyle/>
          <a:p>
            <a:r>
              <a:rPr lang="ar-IQ" b="1" dirty="0" smtClean="0">
                <a:solidFill>
                  <a:schemeClr val="bg1"/>
                </a:solidFill>
              </a:rPr>
              <a:t>...</a:t>
            </a:r>
            <a:br>
              <a:rPr lang="ar-IQ" b="1" dirty="0" smtClean="0">
                <a:solidFill>
                  <a:schemeClr val="bg1"/>
                </a:solidFill>
              </a:rPr>
            </a:br>
            <a:r>
              <a:rPr lang="ar-IQ" b="1" dirty="0" smtClean="0">
                <a:solidFill>
                  <a:schemeClr val="bg1"/>
                </a:solidFill>
              </a:rPr>
              <a:t>ما هي معادلة نقطة نقطة التعادل ؟؟؟؟؟</a:t>
            </a:r>
            <a:br>
              <a:rPr lang="ar-IQ" b="1" dirty="0" smtClean="0">
                <a:solidFill>
                  <a:schemeClr val="bg1"/>
                </a:solidFill>
              </a:rPr>
            </a:br>
            <a:endParaRPr lang="ar-IQ" b="1" dirty="0">
              <a:solidFill>
                <a:schemeClr val="bg1"/>
              </a:solidFill>
            </a:endParaRPr>
          </a:p>
        </p:txBody>
      </p:sp>
      <p:sp>
        <p:nvSpPr>
          <p:cNvPr id="3" name="Content Placeholder 2"/>
          <p:cNvSpPr>
            <a:spLocks noGrp="1"/>
          </p:cNvSpPr>
          <p:nvPr>
            <p:ph idx="1"/>
          </p:nvPr>
        </p:nvSpPr>
        <p:spPr>
          <a:solidFill>
            <a:schemeClr val="accent6">
              <a:lumMod val="20000"/>
              <a:lumOff val="80000"/>
            </a:schemeClr>
          </a:solidFill>
        </p:spPr>
        <p:txBody>
          <a:bodyPr>
            <a:normAutofit/>
          </a:bodyPr>
          <a:lstStyle/>
          <a:p>
            <a:pPr>
              <a:buNone/>
            </a:pPr>
            <a:r>
              <a:rPr lang="ar-IQ" sz="4000" b="1" dirty="0" smtClean="0"/>
              <a:t>و هي عادة كمية انتاج تتساوى عندها كلف المنتوج الكلية مع الايراد المتأتي منه</a:t>
            </a:r>
          </a:p>
          <a:p>
            <a:pPr>
              <a:buNone/>
            </a:pPr>
            <a:r>
              <a:rPr lang="ar-IQ" sz="4000" b="1" dirty="0" smtClean="0"/>
              <a:t>     </a:t>
            </a:r>
          </a:p>
          <a:p>
            <a:endParaRPr lang="ar-IQ" sz="4000" b="1" dirty="0"/>
          </a:p>
        </p:txBody>
      </p:sp>
    </p:spTree>
  </p:cSld>
  <p:clrMapOvr>
    <a:masterClrMapping/>
  </p:clrMapOvr>
  <p:transition spd="slow">
    <p:pull di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528"/>
          </a:xfrm>
        </p:spPr>
        <p:txBody>
          <a:bodyPr>
            <a:normAutofit fontScale="90000"/>
          </a:bodyPr>
          <a:lstStyle/>
          <a:p>
            <a:endParaRPr lang="ar-IQ" dirty="0"/>
          </a:p>
        </p:txBody>
      </p:sp>
      <p:sp>
        <p:nvSpPr>
          <p:cNvPr id="3" name="Content Placeholder 2"/>
          <p:cNvSpPr>
            <a:spLocks noGrp="1"/>
          </p:cNvSpPr>
          <p:nvPr>
            <p:ph idx="1"/>
          </p:nvPr>
        </p:nvSpPr>
        <p:spPr>
          <a:xfrm>
            <a:off x="142844" y="500042"/>
            <a:ext cx="9001156" cy="6000792"/>
          </a:xfrm>
          <a:ln>
            <a:solidFill>
              <a:schemeClr val="tx2">
                <a:lumMod val="60000"/>
                <a:lumOff val="40000"/>
              </a:schemeClr>
            </a:solidFill>
          </a:ln>
        </p:spPr>
        <p:txBody>
          <a:bodyPr>
            <a:normAutofit/>
          </a:bodyPr>
          <a:lstStyle/>
          <a:p>
            <a:endParaRPr lang="ar-IQ" sz="2400" b="1" dirty="0"/>
          </a:p>
        </p:txBody>
      </p:sp>
      <p:cxnSp>
        <p:nvCxnSpPr>
          <p:cNvPr id="5" name="Straight Connector 4"/>
          <p:cNvCxnSpPr/>
          <p:nvPr/>
        </p:nvCxnSpPr>
        <p:spPr>
          <a:xfrm rot="5400000">
            <a:off x="-570742" y="3071016"/>
            <a:ext cx="4714908" cy="1588"/>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785918" y="5429264"/>
            <a:ext cx="7358082" cy="1588"/>
          </a:xfrm>
          <a:prstGeom prst="line">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857356" y="428604"/>
            <a:ext cx="5143536" cy="4929222"/>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785918" y="1785926"/>
            <a:ext cx="5357850" cy="2643206"/>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2965439" y="4393413"/>
            <a:ext cx="2070908" cy="794"/>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215206" y="1357298"/>
            <a:ext cx="1714512" cy="71438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الكلف الكلية</a:t>
            </a:r>
            <a:endParaRPr lang="ar-IQ" b="1" dirty="0"/>
          </a:p>
        </p:txBody>
      </p:sp>
      <p:sp>
        <p:nvSpPr>
          <p:cNvPr id="23" name="Rectangle 22"/>
          <p:cNvSpPr/>
          <p:nvPr/>
        </p:nvSpPr>
        <p:spPr>
          <a:xfrm>
            <a:off x="7286644" y="357166"/>
            <a:ext cx="1500198" cy="71438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 الايراد الكلي</a:t>
            </a:r>
            <a:endParaRPr lang="ar-IQ" dirty="0"/>
          </a:p>
        </p:txBody>
      </p:sp>
      <p:sp>
        <p:nvSpPr>
          <p:cNvPr id="24" name="Rectangle 23"/>
          <p:cNvSpPr/>
          <p:nvPr/>
        </p:nvSpPr>
        <p:spPr>
          <a:xfrm>
            <a:off x="142844" y="3714752"/>
            <a:ext cx="1571636" cy="71438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ar-IQ" sz="3600" b="1" dirty="0" smtClean="0"/>
              <a:t>الكلف</a:t>
            </a:r>
            <a:endParaRPr lang="ar-IQ" sz="3600" b="1" dirty="0"/>
          </a:p>
        </p:txBody>
      </p:sp>
      <p:sp>
        <p:nvSpPr>
          <p:cNvPr id="25" name="Rectangle 24"/>
          <p:cNvSpPr/>
          <p:nvPr/>
        </p:nvSpPr>
        <p:spPr>
          <a:xfrm>
            <a:off x="142844" y="5000636"/>
            <a:ext cx="1571604" cy="8572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4000" b="1" dirty="0" smtClean="0"/>
              <a:t>الايراد</a:t>
            </a:r>
            <a:endParaRPr lang="ar-IQ" sz="4000" b="1" dirty="0"/>
          </a:p>
        </p:txBody>
      </p:sp>
      <p:sp>
        <p:nvSpPr>
          <p:cNvPr id="26" name="Rectangle 25"/>
          <p:cNvSpPr/>
          <p:nvPr/>
        </p:nvSpPr>
        <p:spPr>
          <a:xfrm>
            <a:off x="2928926" y="5715016"/>
            <a:ext cx="2500330" cy="5715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t>نقطة التعادل ؟؟</a:t>
            </a:r>
            <a:endParaRPr lang="ar-IQ" sz="2800" b="1" dirty="0"/>
          </a:p>
        </p:txBody>
      </p:sp>
      <p:cxnSp>
        <p:nvCxnSpPr>
          <p:cNvPr id="16" name="Straight Connector 15"/>
          <p:cNvCxnSpPr/>
          <p:nvPr/>
        </p:nvCxnSpPr>
        <p:spPr>
          <a:xfrm rot="16200000" flipH="1">
            <a:off x="2928926" y="2285992"/>
            <a:ext cx="8429684" cy="142876"/>
          </a:xfrm>
          <a:prstGeom prst="line">
            <a:avLst/>
          </a:prstGeom>
          <a:ln w="57150">
            <a:solidFill>
              <a:schemeClr val="bg2">
                <a:lumMod val="75000"/>
              </a:schemeClr>
            </a:solidFill>
            <a:prstDash val="lgDashDot"/>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143636" y="5643578"/>
            <a:ext cx="1500198" cy="500066"/>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3200" b="1" dirty="0" smtClean="0"/>
              <a:t>الكمية</a:t>
            </a:r>
            <a:endParaRPr lang="ar-IQ" sz="3200" b="1" dirty="0"/>
          </a:p>
        </p:txBody>
      </p:sp>
    </p:spTree>
  </p:cSld>
  <p:clrMapOvr>
    <a:masterClrMapping/>
  </p:clrMapOvr>
  <p:transition spd="slow">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normAutofit fontScale="90000"/>
          </a:bodyPr>
          <a:lstStyle/>
          <a:p>
            <a:r>
              <a:rPr lang="ar-IQ" b="1" dirty="0" smtClean="0">
                <a:solidFill>
                  <a:schemeClr val="bg1"/>
                </a:solidFill>
              </a:rPr>
              <a:t>...</a:t>
            </a:r>
            <a:br>
              <a:rPr lang="ar-IQ" b="1" dirty="0" smtClean="0">
                <a:solidFill>
                  <a:schemeClr val="bg1"/>
                </a:solidFill>
              </a:rPr>
            </a:br>
            <a:r>
              <a:rPr lang="ar-IQ" b="1" dirty="0" smtClean="0">
                <a:solidFill>
                  <a:schemeClr val="bg1"/>
                </a:solidFill>
              </a:rPr>
              <a:t/>
            </a:r>
            <a:br>
              <a:rPr lang="ar-IQ" b="1" dirty="0" smtClean="0">
                <a:solidFill>
                  <a:schemeClr val="bg1"/>
                </a:solidFill>
              </a:rPr>
            </a:br>
            <a:endParaRPr lang="ar-IQ" b="1" dirty="0">
              <a:solidFill>
                <a:schemeClr val="bg1"/>
              </a:solidFill>
            </a:endParaRPr>
          </a:p>
        </p:txBody>
      </p:sp>
      <p:sp>
        <p:nvSpPr>
          <p:cNvPr id="3" name="Content Placeholder 2"/>
          <p:cNvSpPr>
            <a:spLocks noGrp="1"/>
          </p:cNvSpPr>
          <p:nvPr>
            <p:ph idx="1"/>
          </p:nvPr>
        </p:nvSpPr>
        <p:spPr>
          <a:solidFill>
            <a:schemeClr val="accent6">
              <a:lumMod val="20000"/>
              <a:lumOff val="80000"/>
            </a:schemeClr>
          </a:solidFill>
        </p:spPr>
        <p:txBody>
          <a:bodyPr>
            <a:normAutofit/>
          </a:bodyPr>
          <a:lstStyle/>
          <a:p>
            <a:pPr>
              <a:buNone/>
            </a:pPr>
            <a:r>
              <a:rPr lang="ar-IQ" sz="4000" b="1" dirty="0" smtClean="0"/>
              <a:t>     </a:t>
            </a:r>
          </a:p>
          <a:p>
            <a:endParaRPr lang="ar-IQ" sz="4000" b="1" dirty="0"/>
          </a:p>
        </p:txBody>
      </p:sp>
      <p:sp>
        <p:nvSpPr>
          <p:cNvPr id="4" name="Rectangle 3"/>
          <p:cNvSpPr/>
          <p:nvPr/>
        </p:nvSpPr>
        <p:spPr>
          <a:xfrm>
            <a:off x="642910" y="1857364"/>
            <a:ext cx="7858180" cy="4214842"/>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Tx/>
              <a:buChar char="-"/>
            </a:pPr>
            <a:r>
              <a:rPr lang="ar-IQ" sz="4000" b="1" dirty="0" smtClean="0"/>
              <a:t>الكلفه الثابته الكلية </a:t>
            </a:r>
            <a:r>
              <a:rPr lang="ar-IQ" sz="4000" b="1" u="sng" dirty="0" smtClean="0"/>
              <a:t>ثابته</a:t>
            </a:r>
            <a:r>
              <a:rPr lang="ar-IQ" sz="4000" b="1" dirty="0" smtClean="0"/>
              <a:t> مهما تغير حجم الانتاج ... و لكنها تكون </a:t>
            </a:r>
            <a:r>
              <a:rPr lang="ar-IQ" sz="4000" b="1" u="sng" dirty="0" smtClean="0"/>
              <a:t>متغيرة</a:t>
            </a:r>
            <a:r>
              <a:rPr lang="ar-IQ" sz="4000" b="1" dirty="0" smtClean="0"/>
              <a:t> للوحدة الواحدة بتغير حجم الانتاج.</a:t>
            </a:r>
          </a:p>
          <a:p>
            <a:pPr algn="ctr">
              <a:buFontTx/>
              <a:buChar char="-"/>
            </a:pPr>
            <a:endParaRPr lang="ar-IQ" sz="4000" b="1" dirty="0" smtClean="0"/>
          </a:p>
          <a:p>
            <a:pPr algn="ctr"/>
            <a:r>
              <a:rPr lang="ar-IQ" sz="4000" b="1" dirty="0" smtClean="0"/>
              <a:t>- الكلفة المتغيرة </a:t>
            </a:r>
            <a:r>
              <a:rPr lang="ar-IQ" sz="4000" b="1" u="sng" dirty="0" smtClean="0"/>
              <a:t>ثابتة</a:t>
            </a:r>
            <a:r>
              <a:rPr lang="ar-IQ" sz="4000" b="1" dirty="0" smtClean="0"/>
              <a:t> للوحدة الواحدة... و لكنها </a:t>
            </a:r>
            <a:r>
              <a:rPr lang="ar-IQ" sz="4000" b="1" u="sng" dirty="0" smtClean="0"/>
              <a:t>متغيرة</a:t>
            </a:r>
            <a:r>
              <a:rPr lang="ar-IQ" sz="4000" b="1" dirty="0" smtClean="0"/>
              <a:t> في مجموعها بتغير حجم الانتاج</a:t>
            </a:r>
            <a:endParaRPr lang="ar-IQ" sz="4000" b="1" dirty="0"/>
          </a:p>
        </p:txBody>
      </p:sp>
    </p:spTree>
  </p:cSld>
  <p:clrMapOvr>
    <a:masterClrMapping/>
  </p:clrMapOvr>
  <p:transition spd="slow">
    <p:pull dir="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normAutofit fontScale="90000"/>
          </a:bodyPr>
          <a:lstStyle/>
          <a:p>
            <a:r>
              <a:rPr lang="ar-IQ" b="1" dirty="0" smtClean="0">
                <a:solidFill>
                  <a:schemeClr val="bg1"/>
                </a:solidFill>
              </a:rPr>
              <a:t>...</a:t>
            </a:r>
            <a:br>
              <a:rPr lang="ar-IQ" b="1" dirty="0" smtClean="0">
                <a:solidFill>
                  <a:schemeClr val="bg1"/>
                </a:solidFill>
              </a:rPr>
            </a:br>
            <a:r>
              <a:rPr lang="ar-IQ" b="1" dirty="0" smtClean="0">
                <a:solidFill>
                  <a:schemeClr val="bg1"/>
                </a:solidFill>
              </a:rPr>
              <a:t>كيف نستخرج نقطة التعادل ؟؟؟؟؟</a:t>
            </a:r>
            <a:br>
              <a:rPr lang="ar-IQ" b="1" dirty="0" smtClean="0">
                <a:solidFill>
                  <a:schemeClr val="bg1"/>
                </a:solidFill>
              </a:rPr>
            </a:br>
            <a:endParaRPr lang="ar-IQ" b="1" dirty="0">
              <a:solidFill>
                <a:schemeClr val="bg1"/>
              </a:solidFill>
            </a:endParaRPr>
          </a:p>
        </p:txBody>
      </p:sp>
      <p:sp>
        <p:nvSpPr>
          <p:cNvPr id="3" name="Content Placeholder 2"/>
          <p:cNvSpPr>
            <a:spLocks noGrp="1"/>
          </p:cNvSpPr>
          <p:nvPr>
            <p:ph idx="1"/>
          </p:nvPr>
        </p:nvSpPr>
        <p:spPr>
          <a:solidFill>
            <a:schemeClr val="accent6">
              <a:lumMod val="20000"/>
              <a:lumOff val="80000"/>
            </a:schemeClr>
          </a:solidFill>
        </p:spPr>
        <p:txBody>
          <a:bodyPr>
            <a:normAutofit/>
          </a:bodyPr>
          <a:lstStyle/>
          <a:p>
            <a:pPr>
              <a:buNone/>
            </a:pPr>
            <a:r>
              <a:rPr lang="ar-IQ" sz="4000" b="1" dirty="0" smtClean="0"/>
              <a:t>     </a:t>
            </a:r>
          </a:p>
          <a:p>
            <a:endParaRPr lang="ar-IQ" sz="4000" b="1" dirty="0"/>
          </a:p>
        </p:txBody>
      </p:sp>
      <p:sp>
        <p:nvSpPr>
          <p:cNvPr id="4" name="Rectangle 3"/>
          <p:cNvSpPr/>
          <p:nvPr/>
        </p:nvSpPr>
        <p:spPr>
          <a:xfrm>
            <a:off x="642910" y="1857364"/>
            <a:ext cx="7858180" cy="4214842"/>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t>الكلف الكلية = الايراد الكلي</a:t>
            </a:r>
          </a:p>
          <a:p>
            <a:pPr algn="ctr"/>
            <a:r>
              <a:rPr lang="ar-IQ" sz="2800" b="1" dirty="0" smtClean="0"/>
              <a:t>الكلف الثابته +الكلفة المتغيرة للوحدة الواحدة× الكمية المتوقع انتاجها= سعر الوحدة الواحدة× الكمية المتوقع انتاجها</a:t>
            </a:r>
          </a:p>
          <a:p>
            <a:pPr algn="ctr"/>
            <a:r>
              <a:rPr lang="en-US" sz="4000" b="1" dirty="0" smtClean="0"/>
              <a:t>F + VQ  =  PQ</a:t>
            </a:r>
          </a:p>
          <a:p>
            <a:pPr algn="ctr"/>
            <a:r>
              <a:rPr lang="en-US" sz="4000" b="1" dirty="0" smtClean="0"/>
              <a:t>F=  PQ  -  VQ</a:t>
            </a:r>
          </a:p>
          <a:p>
            <a:pPr algn="ctr"/>
            <a:r>
              <a:rPr lang="en-US" sz="4000" b="1" dirty="0" smtClean="0"/>
              <a:t>F  =  Q ( P_V )</a:t>
            </a:r>
          </a:p>
          <a:p>
            <a:pPr algn="ctr"/>
            <a:r>
              <a:rPr lang="en-US" sz="4000" b="1" dirty="0" smtClean="0"/>
              <a:t>Q =  F / (P – V )</a:t>
            </a:r>
            <a:endParaRPr lang="ar-IQ" sz="4000" b="1" dirty="0"/>
          </a:p>
        </p:txBody>
      </p:sp>
    </p:spTree>
  </p:cSld>
  <p:clrMapOvr>
    <a:masterClrMapping/>
  </p:clrMapOvr>
  <p:transition spd="slow">
    <p:pull dir="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594"/>
          </a:xfrm>
          <a:solidFill>
            <a:schemeClr val="accent2"/>
          </a:solidFill>
        </p:spPr>
        <p:txBody>
          <a:bodyPr>
            <a:normAutofit fontScale="90000"/>
          </a:bodyPr>
          <a:lstStyle/>
          <a:p>
            <a:r>
              <a:rPr lang="ar-IQ" dirty="0" smtClean="0"/>
              <a:t>مثال :</a:t>
            </a:r>
            <a:endParaRPr lang="ar-IQ" dirty="0"/>
          </a:p>
        </p:txBody>
      </p:sp>
      <p:sp>
        <p:nvSpPr>
          <p:cNvPr id="3" name="Content Placeholder 2"/>
          <p:cNvSpPr>
            <a:spLocks noGrp="1"/>
          </p:cNvSpPr>
          <p:nvPr>
            <p:ph idx="1"/>
          </p:nvPr>
        </p:nvSpPr>
        <p:spPr>
          <a:xfrm>
            <a:off x="457200" y="928670"/>
            <a:ext cx="8229600" cy="5197493"/>
          </a:xfrm>
          <a:solidFill>
            <a:schemeClr val="accent2">
              <a:lumMod val="20000"/>
              <a:lumOff val="80000"/>
            </a:schemeClr>
          </a:solidFill>
        </p:spPr>
        <p:txBody>
          <a:bodyPr>
            <a:normAutofit/>
          </a:bodyPr>
          <a:lstStyle/>
          <a:p>
            <a:pPr>
              <a:buNone/>
            </a:pPr>
            <a:r>
              <a:rPr lang="ar-IQ" sz="4000" b="1" dirty="0" smtClean="0"/>
              <a:t>ترغب احدى شركات صناعة العاب الاطفال بانتاج لعبة جديدة و قد طلبت منك ادارة الشركة مساعدتها في اتخاذ هذا القرار وفقا للبيانات التالية:</a:t>
            </a:r>
          </a:p>
          <a:p>
            <a:pPr>
              <a:buNone/>
            </a:pPr>
            <a:r>
              <a:rPr lang="ar-IQ" sz="4000" b="1" dirty="0" smtClean="0"/>
              <a:t>- وضح كيف ستقوم بمساعدة الشركة في اتخاذ قرارها باستخدام  تحليل التعادل ....</a:t>
            </a:r>
            <a:endParaRPr lang="ar-IQ" sz="4000" b="1" dirty="0"/>
          </a:p>
        </p:txBody>
      </p:sp>
    </p:spTree>
  </p:cSld>
  <p:clrMapOvr>
    <a:masterClrMapping/>
  </p:clrMapOvr>
  <p:transition spd="slow">
    <p:pull dir="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graphicFrame>
        <p:nvGraphicFramePr>
          <p:cNvPr id="4" name="Content Placeholder 3"/>
          <p:cNvGraphicFramePr>
            <a:graphicFrameLocks noGrp="1"/>
          </p:cNvGraphicFramePr>
          <p:nvPr>
            <p:ph idx="1"/>
          </p:nvPr>
        </p:nvGraphicFramePr>
        <p:xfrm>
          <a:off x="457200" y="1600200"/>
          <a:ext cx="8229600" cy="4329130"/>
        </p:xfrm>
        <a:graphic>
          <a:graphicData uri="http://schemas.openxmlformats.org/drawingml/2006/table">
            <a:tbl>
              <a:tblPr rtl="1" firstRow="1" bandRow="1">
                <a:tableStyleId>{5C22544A-7EE6-4342-B048-85BDC9FD1C3A}</a:tableStyleId>
              </a:tblPr>
              <a:tblGrid>
                <a:gridCol w="4114800"/>
                <a:gridCol w="4114800"/>
              </a:tblGrid>
              <a:tr h="865826">
                <a:tc>
                  <a:txBody>
                    <a:bodyPr/>
                    <a:lstStyle/>
                    <a:p>
                      <a:pPr rtl="1"/>
                      <a:r>
                        <a:rPr lang="ar-IQ" sz="3200" b="1" dirty="0" smtClean="0"/>
                        <a:t>البيانات</a:t>
                      </a:r>
                      <a:endParaRPr lang="ar-IQ" sz="3200" b="1" dirty="0"/>
                    </a:p>
                  </a:txBody>
                  <a:tcPr/>
                </a:tc>
                <a:tc>
                  <a:txBody>
                    <a:bodyPr/>
                    <a:lstStyle/>
                    <a:p>
                      <a:pPr rtl="1"/>
                      <a:r>
                        <a:rPr lang="ar-IQ" sz="3200" b="1" dirty="0" smtClean="0"/>
                        <a:t>التفاصيل</a:t>
                      </a:r>
                      <a:endParaRPr lang="ar-IQ" sz="3200" b="1" dirty="0"/>
                    </a:p>
                  </a:txBody>
                  <a:tcPr/>
                </a:tc>
              </a:tr>
              <a:tr h="865826">
                <a:tc>
                  <a:txBody>
                    <a:bodyPr/>
                    <a:lstStyle/>
                    <a:p>
                      <a:pPr rtl="1"/>
                      <a:r>
                        <a:rPr lang="ar-IQ" sz="3200" b="1" dirty="0" smtClean="0"/>
                        <a:t>كمية الانتاج المتنبأ بها</a:t>
                      </a:r>
                      <a:endParaRPr lang="ar-IQ" sz="3200" b="1" dirty="0"/>
                    </a:p>
                  </a:txBody>
                  <a:tcPr/>
                </a:tc>
                <a:tc>
                  <a:txBody>
                    <a:bodyPr/>
                    <a:lstStyle/>
                    <a:p>
                      <a:pPr rtl="1"/>
                      <a:r>
                        <a:rPr lang="en-US" sz="3200" b="1" dirty="0" smtClean="0"/>
                        <a:t>12000</a:t>
                      </a:r>
                      <a:r>
                        <a:rPr lang="en-US" sz="3200" b="1" baseline="0" dirty="0" smtClean="0"/>
                        <a:t> – 0)</a:t>
                      </a:r>
                      <a:r>
                        <a:rPr lang="ar-IQ" sz="3200" b="1" baseline="0" dirty="0" smtClean="0"/>
                        <a:t>)</a:t>
                      </a:r>
                      <a:endParaRPr lang="ar-IQ" sz="3200" b="1" dirty="0"/>
                    </a:p>
                  </a:txBody>
                  <a:tcPr/>
                </a:tc>
              </a:tr>
              <a:tr h="865826">
                <a:tc>
                  <a:txBody>
                    <a:bodyPr/>
                    <a:lstStyle/>
                    <a:p>
                      <a:pPr rtl="1"/>
                      <a:r>
                        <a:rPr lang="ar-IQ" sz="3200" b="1" dirty="0" smtClean="0"/>
                        <a:t>الكلفة المتغيرة للعبة</a:t>
                      </a:r>
                      <a:r>
                        <a:rPr lang="ar-IQ" sz="3200" b="1" baseline="0" dirty="0" smtClean="0"/>
                        <a:t> الواحدة</a:t>
                      </a:r>
                      <a:endParaRPr lang="ar-IQ" sz="3200" b="1" dirty="0"/>
                    </a:p>
                  </a:txBody>
                  <a:tcPr/>
                </a:tc>
                <a:tc>
                  <a:txBody>
                    <a:bodyPr/>
                    <a:lstStyle/>
                    <a:p>
                      <a:pPr rtl="1"/>
                      <a:r>
                        <a:rPr lang="en-US" sz="3200" b="1" dirty="0" smtClean="0"/>
                        <a:t>$</a:t>
                      </a:r>
                      <a:r>
                        <a:rPr lang="en-US" sz="3200" b="1" baseline="0" dirty="0" smtClean="0"/>
                        <a:t> 60</a:t>
                      </a:r>
                      <a:endParaRPr lang="ar-IQ" sz="3200" b="1" dirty="0"/>
                    </a:p>
                  </a:txBody>
                  <a:tcPr/>
                </a:tc>
              </a:tr>
              <a:tr h="865826">
                <a:tc>
                  <a:txBody>
                    <a:bodyPr/>
                    <a:lstStyle/>
                    <a:p>
                      <a:pPr rtl="1"/>
                      <a:r>
                        <a:rPr lang="ar-IQ" sz="3200" b="1" dirty="0" smtClean="0"/>
                        <a:t>مجموع الكلف الثابته</a:t>
                      </a:r>
                      <a:endParaRPr lang="ar-IQ" sz="3200" b="1" dirty="0"/>
                    </a:p>
                  </a:txBody>
                  <a:tcPr/>
                </a:tc>
                <a:tc>
                  <a:txBody>
                    <a:bodyPr/>
                    <a:lstStyle/>
                    <a:p>
                      <a:pPr rtl="1"/>
                      <a:r>
                        <a:rPr lang="en-US" sz="3200" b="1" dirty="0" smtClean="0"/>
                        <a:t>$</a:t>
                      </a:r>
                      <a:r>
                        <a:rPr lang="en-US" sz="3200" b="1" baseline="0" dirty="0" smtClean="0"/>
                        <a:t> 240000</a:t>
                      </a:r>
                      <a:endParaRPr lang="ar-IQ" sz="3200" b="1" dirty="0"/>
                    </a:p>
                  </a:txBody>
                  <a:tcPr/>
                </a:tc>
              </a:tr>
              <a:tr h="865826">
                <a:tc>
                  <a:txBody>
                    <a:bodyPr/>
                    <a:lstStyle/>
                    <a:p>
                      <a:pPr rtl="1"/>
                      <a:r>
                        <a:rPr lang="ar-IQ" sz="3200" b="1" dirty="0" smtClean="0"/>
                        <a:t>سعر بيع اللعبة الواحدة</a:t>
                      </a:r>
                      <a:endParaRPr lang="ar-IQ" sz="3200" b="1" dirty="0"/>
                    </a:p>
                  </a:txBody>
                  <a:tcPr/>
                </a:tc>
                <a:tc>
                  <a:txBody>
                    <a:bodyPr/>
                    <a:lstStyle/>
                    <a:p>
                      <a:pPr rtl="1"/>
                      <a:r>
                        <a:rPr lang="en-US" sz="3200" b="1" dirty="0" smtClean="0"/>
                        <a:t>$ 100</a:t>
                      </a:r>
                      <a:endParaRPr lang="ar-IQ" sz="3200" b="1" dirty="0"/>
                    </a:p>
                  </a:txBody>
                  <a:tcPr/>
                </a:tc>
              </a:tr>
            </a:tbl>
          </a:graphicData>
        </a:graphic>
      </p:graphicFrame>
    </p:spTree>
  </p:cSld>
  <p:clrMapOvr>
    <a:masterClrMapping/>
  </p:clrMapOvr>
  <p:transition spd="slow">
    <p:pull dir="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68280"/>
          </a:xfrm>
        </p:spPr>
        <p:txBody>
          <a:bodyPr>
            <a:normAutofit fontScale="90000"/>
          </a:bodyPr>
          <a:lstStyle/>
          <a:p>
            <a:r>
              <a:rPr lang="ar-IQ" dirty="0" smtClean="0"/>
              <a:t>حل المثال</a:t>
            </a:r>
            <a:endParaRPr lang="ar-IQ" dirty="0"/>
          </a:p>
        </p:txBody>
      </p:sp>
      <p:graphicFrame>
        <p:nvGraphicFramePr>
          <p:cNvPr id="4" name="Content Placeholder 3"/>
          <p:cNvGraphicFramePr>
            <a:graphicFrameLocks noGrp="1"/>
          </p:cNvGraphicFramePr>
          <p:nvPr>
            <p:ph idx="1"/>
          </p:nvPr>
        </p:nvGraphicFramePr>
        <p:xfrm>
          <a:off x="457199" y="1500174"/>
          <a:ext cx="8258205" cy="3000396"/>
        </p:xfrm>
        <a:graphic>
          <a:graphicData uri="http://schemas.openxmlformats.org/drawingml/2006/table">
            <a:tbl>
              <a:tblPr rtl="1" firstRow="1" bandRow="1">
                <a:tableStyleId>{5C22544A-7EE6-4342-B048-85BDC9FD1C3A}</a:tableStyleId>
              </a:tblPr>
              <a:tblGrid>
                <a:gridCol w="2752735"/>
                <a:gridCol w="2752735"/>
                <a:gridCol w="2752735"/>
              </a:tblGrid>
              <a:tr h="1000132">
                <a:tc>
                  <a:txBody>
                    <a:bodyPr/>
                    <a:lstStyle/>
                    <a:p>
                      <a:pPr rtl="1"/>
                      <a:r>
                        <a:rPr lang="ar-IQ" sz="2800" b="1" dirty="0" smtClean="0"/>
                        <a:t>كميةالانتاج</a:t>
                      </a:r>
                      <a:endParaRPr lang="ar-IQ" sz="2800" b="1" dirty="0"/>
                    </a:p>
                  </a:txBody>
                  <a:tcPr/>
                </a:tc>
                <a:tc>
                  <a:txBody>
                    <a:bodyPr/>
                    <a:lstStyle/>
                    <a:p>
                      <a:r>
                        <a:rPr lang="ar-IQ" sz="2800" b="1" dirty="0" smtClean="0"/>
                        <a:t>الكلف الكلية</a:t>
                      </a:r>
                      <a:r>
                        <a:rPr lang="en-US" sz="2800" b="1" dirty="0" smtClean="0"/>
                        <a:t> </a:t>
                      </a:r>
                      <a:r>
                        <a:rPr lang="en-US" sz="2800" b="1" baseline="0" dirty="0" smtClean="0"/>
                        <a:t> ( $ )</a:t>
                      </a:r>
                      <a:endParaRPr lang="ar-IQ" sz="2800" b="1" dirty="0"/>
                    </a:p>
                  </a:txBody>
                  <a:tcPr/>
                </a:tc>
                <a:tc>
                  <a:txBody>
                    <a:bodyPr/>
                    <a:lstStyle/>
                    <a:p>
                      <a:pPr rtl="1"/>
                      <a:r>
                        <a:rPr lang="ar-IQ" sz="2800" b="1" dirty="0" smtClean="0"/>
                        <a:t>الايراد الكلي</a:t>
                      </a:r>
                      <a:r>
                        <a:rPr lang="en-US" sz="2800" b="1" dirty="0" smtClean="0"/>
                        <a:t>  ( $ )</a:t>
                      </a:r>
                      <a:endParaRPr lang="ar-IQ" sz="2800" b="1" dirty="0"/>
                    </a:p>
                  </a:txBody>
                  <a:tcPr/>
                </a:tc>
              </a:tr>
              <a:tr h="1000132">
                <a:tc>
                  <a:txBody>
                    <a:bodyPr/>
                    <a:lstStyle/>
                    <a:p>
                      <a:pPr rtl="1"/>
                      <a:r>
                        <a:rPr lang="en-US" sz="2800" b="1" dirty="0" smtClean="0"/>
                        <a:t>0</a:t>
                      </a:r>
                      <a:endParaRPr lang="ar-IQ" sz="2800" b="1" dirty="0"/>
                    </a:p>
                  </a:txBody>
                  <a:tcPr/>
                </a:tc>
                <a:tc>
                  <a:txBody>
                    <a:bodyPr/>
                    <a:lstStyle/>
                    <a:p>
                      <a:r>
                        <a:rPr lang="en-US" sz="2800" b="1" dirty="0" smtClean="0"/>
                        <a:t>240000</a:t>
                      </a:r>
                      <a:endParaRPr lang="ar-IQ" sz="2800" b="1" dirty="0"/>
                    </a:p>
                  </a:txBody>
                  <a:tcPr/>
                </a:tc>
                <a:tc>
                  <a:txBody>
                    <a:bodyPr/>
                    <a:lstStyle/>
                    <a:p>
                      <a:pPr rtl="1"/>
                      <a:r>
                        <a:rPr lang="en-US" sz="2800" b="1" dirty="0" smtClean="0"/>
                        <a:t>0</a:t>
                      </a:r>
                      <a:endParaRPr lang="ar-IQ" sz="2800" b="1" dirty="0"/>
                    </a:p>
                  </a:txBody>
                  <a:tcPr/>
                </a:tc>
              </a:tr>
              <a:tr h="1000132">
                <a:tc>
                  <a:txBody>
                    <a:bodyPr/>
                    <a:lstStyle/>
                    <a:p>
                      <a:pPr rtl="1"/>
                      <a:r>
                        <a:rPr lang="en-US" sz="2800" b="1" dirty="0" smtClean="0"/>
                        <a:t>12000</a:t>
                      </a:r>
                      <a:endParaRPr lang="ar-IQ" sz="2800" b="1" dirty="0"/>
                    </a:p>
                  </a:txBody>
                  <a:tcPr/>
                </a:tc>
                <a:tc>
                  <a:txBody>
                    <a:bodyPr/>
                    <a:lstStyle/>
                    <a:p>
                      <a:pPr rtl="1"/>
                      <a:r>
                        <a:rPr lang="en-US" sz="2800" b="1" dirty="0" smtClean="0"/>
                        <a:t>960000</a:t>
                      </a:r>
                      <a:endParaRPr lang="ar-IQ" sz="2800" b="1" dirty="0"/>
                    </a:p>
                  </a:txBody>
                  <a:tcPr/>
                </a:tc>
                <a:tc>
                  <a:txBody>
                    <a:bodyPr/>
                    <a:lstStyle/>
                    <a:p>
                      <a:pPr rtl="1"/>
                      <a:r>
                        <a:rPr lang="en-US" sz="2800" b="1" dirty="0" smtClean="0"/>
                        <a:t>12000000</a:t>
                      </a:r>
                      <a:endParaRPr lang="ar-IQ" sz="2800" b="1" dirty="0"/>
                    </a:p>
                  </a:txBody>
                  <a:tcPr/>
                </a:tc>
              </a:tr>
            </a:tbl>
          </a:graphicData>
        </a:graphic>
      </p:graphicFrame>
    </p:spTree>
  </p:cSld>
  <p:clrMapOvr>
    <a:masterClrMapping/>
  </p:clrMapOvr>
  <p:transition spd="slow">
    <p:pull dir="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528"/>
          </a:xfrm>
        </p:spPr>
        <p:txBody>
          <a:bodyPr>
            <a:normAutofit fontScale="90000"/>
          </a:bodyPr>
          <a:lstStyle/>
          <a:p>
            <a:endParaRPr lang="ar-IQ" dirty="0"/>
          </a:p>
        </p:txBody>
      </p:sp>
      <p:sp>
        <p:nvSpPr>
          <p:cNvPr id="3" name="Content Placeholder 2"/>
          <p:cNvSpPr>
            <a:spLocks noGrp="1"/>
          </p:cNvSpPr>
          <p:nvPr>
            <p:ph idx="1"/>
          </p:nvPr>
        </p:nvSpPr>
        <p:spPr>
          <a:xfrm>
            <a:off x="142844" y="500042"/>
            <a:ext cx="9001156" cy="6000792"/>
          </a:xfrm>
          <a:ln>
            <a:solidFill>
              <a:schemeClr val="tx2">
                <a:lumMod val="60000"/>
                <a:lumOff val="40000"/>
              </a:schemeClr>
            </a:solidFill>
          </a:ln>
        </p:spPr>
        <p:txBody>
          <a:bodyPr>
            <a:normAutofit/>
          </a:bodyPr>
          <a:lstStyle/>
          <a:p>
            <a:endParaRPr lang="ar-IQ" sz="2400" b="1" dirty="0"/>
          </a:p>
        </p:txBody>
      </p:sp>
      <p:cxnSp>
        <p:nvCxnSpPr>
          <p:cNvPr id="5" name="Straight Connector 4"/>
          <p:cNvCxnSpPr/>
          <p:nvPr/>
        </p:nvCxnSpPr>
        <p:spPr>
          <a:xfrm rot="5400000">
            <a:off x="-570742" y="3071016"/>
            <a:ext cx="4714908" cy="1588"/>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785918" y="5429264"/>
            <a:ext cx="7358082" cy="1588"/>
          </a:xfrm>
          <a:prstGeom prst="line">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857356" y="428604"/>
            <a:ext cx="5143536" cy="4929222"/>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785918" y="1785926"/>
            <a:ext cx="5357850" cy="2643206"/>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2965439" y="4393413"/>
            <a:ext cx="2070908" cy="794"/>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215206" y="1357298"/>
            <a:ext cx="1714512" cy="71438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الكلف الكلية </a:t>
            </a:r>
            <a:r>
              <a:rPr lang="en-US" b="1" dirty="0" smtClean="0"/>
              <a:t>(12000,960000)</a:t>
            </a:r>
            <a:endParaRPr lang="ar-IQ" b="1" dirty="0"/>
          </a:p>
        </p:txBody>
      </p:sp>
      <p:sp>
        <p:nvSpPr>
          <p:cNvPr id="23" name="Rectangle 22"/>
          <p:cNvSpPr/>
          <p:nvPr/>
        </p:nvSpPr>
        <p:spPr>
          <a:xfrm>
            <a:off x="7286644" y="357166"/>
            <a:ext cx="1500198" cy="71438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 الايراد</a:t>
            </a:r>
            <a:r>
              <a:rPr lang="en-US" b="1" dirty="0" smtClean="0"/>
              <a:t>(12000, 1200000)</a:t>
            </a:r>
            <a:endParaRPr lang="ar-IQ" dirty="0"/>
          </a:p>
        </p:txBody>
      </p:sp>
      <p:sp>
        <p:nvSpPr>
          <p:cNvPr id="24" name="Rectangle 23"/>
          <p:cNvSpPr/>
          <p:nvPr/>
        </p:nvSpPr>
        <p:spPr>
          <a:xfrm>
            <a:off x="142844" y="3714752"/>
            <a:ext cx="1571636" cy="71438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ar-IQ" b="1" dirty="0" smtClean="0"/>
              <a:t>الكلف الكلية </a:t>
            </a:r>
            <a:r>
              <a:rPr lang="en-US" b="1" dirty="0" smtClean="0"/>
              <a:t>( 0, </a:t>
            </a:r>
          </a:p>
          <a:p>
            <a:pPr algn="l"/>
            <a:r>
              <a:rPr lang="en-US" b="1" dirty="0" smtClean="0"/>
              <a:t>240000)</a:t>
            </a:r>
            <a:endParaRPr lang="ar-IQ" b="1" dirty="0"/>
          </a:p>
        </p:txBody>
      </p:sp>
      <p:sp>
        <p:nvSpPr>
          <p:cNvPr id="25" name="Rectangle 24"/>
          <p:cNvSpPr/>
          <p:nvPr/>
        </p:nvSpPr>
        <p:spPr>
          <a:xfrm>
            <a:off x="142844" y="5000636"/>
            <a:ext cx="1571604" cy="8572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الايراد الكلي </a:t>
            </a:r>
            <a:r>
              <a:rPr lang="en-US" b="1" dirty="0" smtClean="0"/>
              <a:t>(0,0)</a:t>
            </a:r>
            <a:endParaRPr lang="ar-IQ" b="1" dirty="0"/>
          </a:p>
        </p:txBody>
      </p:sp>
      <p:sp>
        <p:nvSpPr>
          <p:cNvPr id="26" name="Rectangle 25"/>
          <p:cNvSpPr/>
          <p:nvPr/>
        </p:nvSpPr>
        <p:spPr>
          <a:xfrm>
            <a:off x="2928926" y="5715016"/>
            <a:ext cx="2500330" cy="5715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t>نقطة التعادل ؟؟</a:t>
            </a:r>
            <a:endParaRPr lang="ar-IQ" sz="2800" b="1" dirty="0"/>
          </a:p>
        </p:txBody>
      </p:sp>
      <p:cxnSp>
        <p:nvCxnSpPr>
          <p:cNvPr id="16" name="Straight Connector 15"/>
          <p:cNvCxnSpPr/>
          <p:nvPr/>
        </p:nvCxnSpPr>
        <p:spPr>
          <a:xfrm rot="16200000" flipH="1">
            <a:off x="2928926" y="2285992"/>
            <a:ext cx="8429684" cy="142876"/>
          </a:xfrm>
          <a:prstGeom prst="line">
            <a:avLst/>
          </a:prstGeom>
          <a:ln w="57150">
            <a:solidFill>
              <a:schemeClr val="bg2">
                <a:lumMod val="75000"/>
              </a:schemeClr>
            </a:solidFill>
            <a:prstDash val="lgDashDot"/>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643702" y="5643578"/>
            <a:ext cx="1071570" cy="461665"/>
          </a:xfrm>
          <a:prstGeom prst="rect">
            <a:avLst/>
          </a:prstGeom>
          <a:noFill/>
        </p:spPr>
        <p:txBody>
          <a:bodyPr wrap="square" rtlCol="1">
            <a:spAutoFit/>
          </a:bodyPr>
          <a:lstStyle/>
          <a:p>
            <a:r>
              <a:rPr lang="en-US" sz="2400" b="1" dirty="0" smtClean="0"/>
              <a:t>12000</a:t>
            </a:r>
            <a:endParaRPr lang="ar-IQ" sz="2400" b="1" dirty="0"/>
          </a:p>
        </p:txBody>
      </p:sp>
    </p:spTree>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528"/>
          </a:xfrm>
        </p:spPr>
        <p:txBody>
          <a:bodyPr>
            <a:normAutofit fontScale="90000"/>
          </a:bodyPr>
          <a:lstStyle/>
          <a:p>
            <a:endParaRPr lang="ar-IQ" dirty="0"/>
          </a:p>
        </p:txBody>
      </p:sp>
      <p:sp>
        <p:nvSpPr>
          <p:cNvPr id="3" name="Content Placeholder 2"/>
          <p:cNvSpPr>
            <a:spLocks noGrp="1"/>
          </p:cNvSpPr>
          <p:nvPr>
            <p:ph idx="1"/>
          </p:nvPr>
        </p:nvSpPr>
        <p:spPr>
          <a:xfrm>
            <a:off x="457200" y="428604"/>
            <a:ext cx="8229600" cy="5697559"/>
          </a:xfrm>
          <a:solidFill>
            <a:schemeClr val="accent2">
              <a:lumMod val="20000"/>
              <a:lumOff val="80000"/>
            </a:schemeClr>
          </a:solidFill>
        </p:spPr>
        <p:txBody>
          <a:bodyPr>
            <a:normAutofit/>
          </a:bodyPr>
          <a:lstStyle/>
          <a:p>
            <a:pPr>
              <a:buNone/>
            </a:pPr>
            <a:endParaRPr lang="ar-IQ" b="1" dirty="0" smtClean="0"/>
          </a:p>
          <a:p>
            <a:pPr>
              <a:buNone/>
            </a:pPr>
            <a:r>
              <a:rPr lang="ar-IQ" b="1" dirty="0" smtClean="0"/>
              <a:t>- </a:t>
            </a:r>
            <a:r>
              <a:rPr lang="ar-IQ" b="1" dirty="0" smtClean="0">
                <a:solidFill>
                  <a:srgbClr val="FF0000"/>
                </a:solidFill>
              </a:rPr>
              <a:t> </a:t>
            </a:r>
            <a:r>
              <a:rPr lang="ar-IQ" sz="6000" b="1" dirty="0">
                <a:solidFill>
                  <a:srgbClr val="FF0000"/>
                </a:solidFill>
              </a:rPr>
              <a:t>السلع </a:t>
            </a:r>
            <a:r>
              <a:rPr lang="ar-IQ" sz="6000" b="1" dirty="0" smtClean="0">
                <a:solidFill>
                  <a:srgbClr val="FF0000"/>
                </a:solidFill>
              </a:rPr>
              <a:t>المعمرة</a:t>
            </a:r>
            <a:r>
              <a:rPr lang="ar-IQ" sz="6000" b="1" dirty="0" smtClean="0"/>
              <a:t> </a:t>
            </a:r>
            <a:r>
              <a:rPr lang="ar-IQ" sz="6000" b="1" dirty="0"/>
              <a:t>تكون لها دورة حياة من خمس الى عشر سنوات ، </a:t>
            </a:r>
            <a:endParaRPr lang="ar-IQ" sz="6000" b="1" dirty="0" smtClean="0"/>
          </a:p>
          <a:p>
            <a:pPr>
              <a:buNone/>
            </a:pPr>
            <a:r>
              <a:rPr lang="ar-IQ" sz="6000" b="1" dirty="0" smtClean="0"/>
              <a:t> </a:t>
            </a:r>
            <a:endParaRPr lang="ar-IQ" sz="6000" dirty="0"/>
          </a:p>
        </p:txBody>
      </p:sp>
    </p:spTree>
  </p:cSld>
  <p:clrMapOvr>
    <a:masterClrMapping/>
  </p:clrMapOvr>
  <p:transition spd="slow">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تمرين </a:t>
            </a:r>
            <a:r>
              <a:rPr lang="en-US" dirty="0" smtClean="0"/>
              <a:t>1</a:t>
            </a:r>
            <a:endParaRPr lang="ar-IQ" dirty="0"/>
          </a:p>
        </p:txBody>
      </p:sp>
      <p:sp>
        <p:nvSpPr>
          <p:cNvPr id="3" name="Content Placeholder 2"/>
          <p:cNvSpPr>
            <a:spLocks noGrp="1"/>
          </p:cNvSpPr>
          <p:nvPr>
            <p:ph sz="quarter" idx="1"/>
          </p:nvPr>
        </p:nvSpPr>
        <p:spPr/>
        <p:txBody>
          <a:bodyPr>
            <a:normAutofit/>
          </a:bodyPr>
          <a:lstStyle/>
          <a:p>
            <a:r>
              <a:rPr lang="ar-IQ" sz="4400" b="1" dirty="0" smtClean="0"/>
              <a:t>ترغب احدى الشركات  المتخصصة في صناعة البطاريات في انشاء خط انتاجي جديد بسبب الزيادة المتوقعة في الطلب على منتجاتها... و قد اشرت البيانات التوفرة لدى الشركة و الخاصة بالكلف والاسعار القيم التالية:</a:t>
            </a:r>
          </a:p>
        </p:txBody>
      </p:sp>
    </p:spTree>
  </p:cSld>
  <p:clrMapOvr>
    <a:masterClrMapping/>
  </p:clrMapOvr>
  <p:transition spd="slow">
    <p:pull dir="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594"/>
          </a:xfrm>
        </p:spPr>
        <p:txBody>
          <a:bodyPr>
            <a:normAutofit fontScale="90000"/>
          </a:bodyPr>
          <a:lstStyle/>
          <a:p>
            <a:endParaRPr lang="ar-IQ" dirty="0"/>
          </a:p>
        </p:txBody>
      </p:sp>
      <p:graphicFrame>
        <p:nvGraphicFramePr>
          <p:cNvPr id="4" name="Content Placeholder 3"/>
          <p:cNvGraphicFramePr>
            <a:graphicFrameLocks noGrp="1"/>
          </p:cNvGraphicFramePr>
          <p:nvPr>
            <p:ph sz="quarter" idx="1"/>
          </p:nvPr>
        </p:nvGraphicFramePr>
        <p:xfrm>
          <a:off x="457200" y="1214438"/>
          <a:ext cx="8229600" cy="3566160"/>
        </p:xfrm>
        <a:graphic>
          <a:graphicData uri="http://schemas.openxmlformats.org/drawingml/2006/table">
            <a:tbl>
              <a:tblPr rtl="1" firstRow="1" bandRow="1">
                <a:tableStyleId>{5C22544A-7EE6-4342-B048-85BDC9FD1C3A}</a:tableStyleId>
              </a:tblPr>
              <a:tblGrid>
                <a:gridCol w="4114800"/>
                <a:gridCol w="4114800"/>
              </a:tblGrid>
              <a:tr h="366148">
                <a:tc>
                  <a:txBody>
                    <a:bodyPr/>
                    <a:lstStyle/>
                    <a:p>
                      <a:pPr rtl="1"/>
                      <a:r>
                        <a:rPr lang="ar-IQ" sz="2400" b="1" dirty="0" smtClean="0"/>
                        <a:t>البيانات</a:t>
                      </a:r>
                      <a:endParaRPr lang="ar-IQ" sz="2400" b="1" dirty="0"/>
                    </a:p>
                  </a:txBody>
                  <a:tcPr/>
                </a:tc>
                <a:tc>
                  <a:txBody>
                    <a:bodyPr/>
                    <a:lstStyle/>
                    <a:p>
                      <a:pPr rtl="1"/>
                      <a:r>
                        <a:rPr lang="ar-IQ" sz="2400" b="1" dirty="0" smtClean="0"/>
                        <a:t>القيم</a:t>
                      </a:r>
                      <a:endParaRPr lang="ar-IQ" sz="2400" b="1" dirty="0"/>
                    </a:p>
                  </a:txBody>
                  <a:tcPr/>
                </a:tc>
              </a:tr>
              <a:tr h="366148">
                <a:tc>
                  <a:txBody>
                    <a:bodyPr/>
                    <a:lstStyle/>
                    <a:p>
                      <a:pPr rtl="1"/>
                      <a:r>
                        <a:rPr lang="ar-IQ" sz="2400" b="1" dirty="0" smtClean="0"/>
                        <a:t>سعر البطارية الواحدة</a:t>
                      </a:r>
                      <a:endParaRPr lang="ar-IQ" sz="2400" b="1" dirty="0"/>
                    </a:p>
                  </a:txBody>
                  <a:tcPr/>
                </a:tc>
                <a:tc>
                  <a:txBody>
                    <a:bodyPr/>
                    <a:lstStyle/>
                    <a:p>
                      <a:pPr rtl="1"/>
                      <a:r>
                        <a:rPr lang="en-US" sz="2400" b="1" dirty="0" smtClean="0"/>
                        <a:t>$100</a:t>
                      </a:r>
                      <a:endParaRPr lang="ar-IQ" sz="2400" b="1" dirty="0"/>
                    </a:p>
                  </a:txBody>
                  <a:tcPr/>
                </a:tc>
              </a:tr>
              <a:tr h="1839456">
                <a:tc>
                  <a:txBody>
                    <a:bodyPr/>
                    <a:lstStyle/>
                    <a:p>
                      <a:pPr rtl="1"/>
                      <a:r>
                        <a:rPr lang="ar-IQ" sz="2400" b="1" u="sng" dirty="0" smtClean="0"/>
                        <a:t>الكلف</a:t>
                      </a:r>
                    </a:p>
                    <a:p>
                      <a:pPr rtl="1"/>
                      <a:r>
                        <a:rPr lang="ar-IQ" sz="2400" b="1" dirty="0" smtClean="0"/>
                        <a:t>حامض</a:t>
                      </a:r>
                      <a:r>
                        <a:rPr lang="ar-IQ" sz="2400" b="1" baseline="0" dirty="0" smtClean="0"/>
                        <a:t> الكبريتيك</a:t>
                      </a:r>
                    </a:p>
                    <a:p>
                      <a:pPr rtl="1"/>
                      <a:r>
                        <a:rPr lang="ar-IQ" sz="2400" b="1" baseline="0" dirty="0" smtClean="0"/>
                        <a:t>القطع المكمله</a:t>
                      </a:r>
                    </a:p>
                    <a:p>
                      <a:pPr rtl="1"/>
                      <a:r>
                        <a:rPr lang="ar-IQ" sz="2400" b="1" baseline="0" dirty="0" smtClean="0"/>
                        <a:t>غلاف البطارية</a:t>
                      </a:r>
                    </a:p>
                    <a:p>
                      <a:pPr rtl="1"/>
                      <a:r>
                        <a:rPr lang="ar-IQ" sz="2400" b="1" baseline="0" dirty="0" smtClean="0"/>
                        <a:t>ايجار المعمل</a:t>
                      </a:r>
                    </a:p>
                    <a:p>
                      <a:pPr rtl="1"/>
                      <a:r>
                        <a:rPr lang="ar-IQ" sz="2400" b="1" baseline="0" dirty="0" smtClean="0"/>
                        <a:t>رواتب العاملين</a:t>
                      </a:r>
                    </a:p>
                    <a:p>
                      <a:pPr rtl="1"/>
                      <a:r>
                        <a:rPr lang="ar-IQ" sz="2400" b="1" baseline="0" dirty="0" smtClean="0"/>
                        <a:t>تأمينات</a:t>
                      </a:r>
                    </a:p>
                  </a:txBody>
                  <a:tcPr/>
                </a:tc>
                <a:tc>
                  <a:txBody>
                    <a:bodyPr/>
                    <a:lstStyle/>
                    <a:p>
                      <a:pPr rtl="1"/>
                      <a:endParaRPr lang="ar-IQ" sz="2400" b="1" dirty="0" smtClean="0"/>
                    </a:p>
                    <a:p>
                      <a:pPr rtl="1"/>
                      <a:r>
                        <a:rPr lang="en-US" sz="2400" b="1" dirty="0" smtClean="0"/>
                        <a:t>$15</a:t>
                      </a:r>
                      <a:r>
                        <a:rPr lang="ar-IQ" sz="2400" b="1" dirty="0" smtClean="0"/>
                        <a:t> للبطارية الواحدة</a:t>
                      </a:r>
                      <a:endParaRPr lang="en-US" sz="2400" b="1" dirty="0" smtClean="0"/>
                    </a:p>
                    <a:p>
                      <a:pPr rtl="1"/>
                      <a:r>
                        <a:rPr lang="en-US" sz="2400" b="1" dirty="0" smtClean="0"/>
                        <a:t>$15</a:t>
                      </a:r>
                      <a:r>
                        <a:rPr lang="ar-IQ" sz="2400" b="1" dirty="0" smtClean="0"/>
                        <a:t> للبطارية الواحدة</a:t>
                      </a:r>
                      <a:endParaRPr lang="en-US" sz="2400" b="1" dirty="0" smtClean="0"/>
                    </a:p>
                    <a:p>
                      <a:pPr rtl="1"/>
                      <a:r>
                        <a:rPr lang="en-US" sz="2400" b="1" dirty="0" smtClean="0"/>
                        <a:t>$20</a:t>
                      </a:r>
                      <a:r>
                        <a:rPr lang="ar-IQ" sz="2400" b="1" dirty="0" smtClean="0"/>
                        <a:t> للبطارية الواحدة</a:t>
                      </a:r>
                    </a:p>
                    <a:p>
                      <a:pPr rtl="1"/>
                      <a:r>
                        <a:rPr lang="en-US" sz="2400" b="1" dirty="0" smtClean="0"/>
                        <a:t>$100000</a:t>
                      </a:r>
                    </a:p>
                    <a:p>
                      <a:pPr rtl="1"/>
                      <a:r>
                        <a:rPr lang="en-US" sz="2400" b="1" dirty="0" smtClean="0"/>
                        <a:t>$250000</a:t>
                      </a:r>
                    </a:p>
                    <a:p>
                      <a:pPr rtl="1"/>
                      <a:r>
                        <a:rPr lang="en-US" sz="2400" b="1" dirty="0" smtClean="0"/>
                        <a:t>$50000</a:t>
                      </a:r>
                      <a:endParaRPr lang="ar-IQ" sz="2400" b="1" dirty="0"/>
                    </a:p>
                  </a:txBody>
                  <a:tcPr/>
                </a:tc>
              </a:tr>
            </a:tbl>
          </a:graphicData>
        </a:graphic>
      </p:graphicFrame>
      <p:sp>
        <p:nvSpPr>
          <p:cNvPr id="5" name="TextBox 4"/>
          <p:cNvSpPr txBox="1"/>
          <p:nvPr/>
        </p:nvSpPr>
        <p:spPr>
          <a:xfrm>
            <a:off x="2000232" y="4857760"/>
            <a:ext cx="5899771" cy="1323439"/>
          </a:xfrm>
          <a:prstGeom prst="rect">
            <a:avLst/>
          </a:prstGeom>
          <a:noFill/>
        </p:spPr>
        <p:txBody>
          <a:bodyPr wrap="square" rtlCol="1">
            <a:spAutoFit/>
          </a:bodyPr>
          <a:lstStyle/>
          <a:p>
            <a:r>
              <a:rPr lang="ar-IQ" sz="4000" b="1" dirty="0" smtClean="0"/>
              <a:t>ماهي التوصية المقترحة من قبلك للشركة؟؟؟؟</a:t>
            </a:r>
            <a:endParaRPr lang="ar-IQ" sz="4000" b="1" dirty="0"/>
          </a:p>
        </p:txBody>
      </p:sp>
    </p:spTree>
  </p:cSld>
  <p:clrMapOvr>
    <a:masterClrMapping/>
  </p:clrMapOvr>
  <p:transition spd="slow">
    <p:pull dir="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sz="quarter" idx="1"/>
          </p:nvPr>
        </p:nvSpPr>
        <p:spPr/>
        <p:txBody>
          <a:bodyPr/>
          <a:lstStyle/>
          <a:p>
            <a:r>
              <a:rPr lang="ar-IQ" b="1" dirty="0" smtClean="0"/>
              <a:t>فكرت الشركة في تقليل السعر الى </a:t>
            </a:r>
            <a:r>
              <a:rPr lang="en-US" b="1" u="sng" dirty="0" smtClean="0">
                <a:solidFill>
                  <a:srgbClr val="FF0000"/>
                </a:solidFill>
              </a:rPr>
              <a:t>$70</a:t>
            </a:r>
            <a:r>
              <a:rPr lang="ar-IQ" b="1" dirty="0" smtClean="0"/>
              <a:t> للبطارية الواحدة مع طرح انتاجها الجديد الى السوق...هل ستتغير توصياتك الى الشركة.... كيف؟؟؟؟</a:t>
            </a:r>
          </a:p>
          <a:p>
            <a:r>
              <a:rPr lang="ar-IQ" b="1" dirty="0" smtClean="0"/>
              <a:t>اذا ارادت الشركة ان ترفع السعر الى </a:t>
            </a:r>
            <a:r>
              <a:rPr lang="en-US" b="1" u="sng" dirty="0" smtClean="0">
                <a:solidFill>
                  <a:srgbClr val="FF0000"/>
                </a:solidFill>
              </a:rPr>
              <a:t>$130</a:t>
            </a:r>
            <a:r>
              <a:rPr lang="ar-IQ" b="1" dirty="0" smtClean="0"/>
              <a:t>بدلا من </a:t>
            </a:r>
            <a:r>
              <a:rPr lang="en-US" b="1" u="sng" smtClean="0">
                <a:solidFill>
                  <a:srgbClr val="FF0000"/>
                </a:solidFill>
              </a:rPr>
              <a:t>$100</a:t>
            </a:r>
            <a:r>
              <a:rPr lang="ar-IQ" b="1" u="sng" dirty="0" smtClean="0">
                <a:solidFill>
                  <a:srgbClr val="FF0000"/>
                </a:solidFill>
              </a:rPr>
              <a:t> </a:t>
            </a:r>
            <a:r>
              <a:rPr lang="ar-IQ" b="1" dirty="0" smtClean="0"/>
              <a:t>و ذلك لانها تتوقع مبيعات </a:t>
            </a:r>
            <a:r>
              <a:rPr lang="en-US" b="1" dirty="0" smtClean="0"/>
              <a:t>$15000</a:t>
            </a:r>
            <a:r>
              <a:rPr lang="ar-IQ" b="1" dirty="0" smtClean="0"/>
              <a:t> .... ما هي التوصيه التي ستقدمها للشركة  في ضوء ما تنبأت به من مبيعات... </a:t>
            </a:r>
          </a:p>
          <a:p>
            <a:pPr>
              <a:buNone/>
            </a:pPr>
            <a:r>
              <a:rPr lang="ar-IQ" b="1" dirty="0" smtClean="0"/>
              <a:t>   </a:t>
            </a:r>
            <a:r>
              <a:rPr lang="ar-IQ" b="1" dirty="0" smtClean="0">
                <a:solidFill>
                  <a:srgbClr val="FF0000"/>
                </a:solidFill>
              </a:rPr>
              <a:t>- </a:t>
            </a:r>
            <a:r>
              <a:rPr lang="en-US" b="1" dirty="0" smtClean="0">
                <a:solidFill>
                  <a:srgbClr val="FF0000"/>
                </a:solidFill>
              </a:rPr>
              <a:t>$100</a:t>
            </a:r>
          </a:p>
          <a:p>
            <a:pPr>
              <a:buNone/>
            </a:pPr>
            <a:r>
              <a:rPr lang="en-US" b="1" dirty="0" smtClean="0">
                <a:solidFill>
                  <a:srgbClr val="FF0000"/>
                </a:solidFill>
              </a:rPr>
              <a:t> -    </a:t>
            </a:r>
            <a:r>
              <a:rPr lang="ar-IQ" b="1" dirty="0" smtClean="0">
                <a:solidFill>
                  <a:srgbClr val="FF0000"/>
                </a:solidFill>
              </a:rPr>
              <a:t>ام  </a:t>
            </a:r>
            <a:r>
              <a:rPr lang="en-US" b="1" dirty="0" smtClean="0">
                <a:solidFill>
                  <a:srgbClr val="FF0000"/>
                </a:solidFill>
              </a:rPr>
              <a:t>$130</a:t>
            </a:r>
            <a:endParaRPr lang="ar-IQ" b="1" dirty="0" smtClean="0">
              <a:solidFill>
                <a:srgbClr val="FF0000"/>
              </a:solidFill>
            </a:endParaRPr>
          </a:p>
          <a:p>
            <a:endParaRPr lang="ar-IQ" dirty="0"/>
          </a:p>
        </p:txBody>
      </p:sp>
    </p:spTree>
  </p:cSld>
  <p:clrMapOvr>
    <a:masterClrMapping/>
  </p:clrMapOvr>
  <p:transition spd="slow">
    <p:pull dir="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485756"/>
          </a:xfrm>
        </p:spPr>
        <p:txBody>
          <a:bodyPr>
            <a:normAutofit fontScale="90000"/>
          </a:bodyPr>
          <a:lstStyle/>
          <a:p>
            <a:r>
              <a:rPr lang="ar-IQ" dirty="0" smtClean="0"/>
              <a:t>تمرين</a:t>
            </a:r>
            <a:endParaRPr lang="ar-IQ" dirty="0"/>
          </a:p>
        </p:txBody>
      </p:sp>
      <p:sp>
        <p:nvSpPr>
          <p:cNvPr id="3" name="Content Placeholder 2"/>
          <p:cNvSpPr>
            <a:spLocks noGrp="1"/>
          </p:cNvSpPr>
          <p:nvPr>
            <p:ph sz="quarter" idx="1"/>
          </p:nvPr>
        </p:nvSpPr>
        <p:spPr>
          <a:xfrm>
            <a:off x="612648" y="1571612"/>
            <a:ext cx="8153400" cy="4524388"/>
          </a:xfrm>
        </p:spPr>
        <p:txBody>
          <a:bodyPr/>
          <a:lstStyle/>
          <a:p>
            <a:r>
              <a:rPr lang="ar-IQ" b="1" dirty="0" smtClean="0"/>
              <a:t>ترغب احدى الشركات المتخصصة ببرامجيات الحاسوب باطلاق منتوجها الجديد من البرامجيات ... و قد زودتها الاقسام المتخصصه بالكلف والتسويق بالبيانات التالية :</a:t>
            </a:r>
          </a:p>
          <a:p>
            <a:r>
              <a:rPr lang="ar-IQ" b="1" dirty="0" smtClean="0"/>
              <a:t>الكلفة الثابتة </a:t>
            </a:r>
            <a:r>
              <a:rPr lang="en-US" b="1" dirty="0" smtClean="0"/>
              <a:t>$150000</a:t>
            </a:r>
          </a:p>
          <a:p>
            <a:r>
              <a:rPr lang="ar-IQ" b="1" dirty="0" smtClean="0"/>
              <a:t>الكلفة المتغيرة </a:t>
            </a:r>
            <a:r>
              <a:rPr lang="en-US" b="1" dirty="0" smtClean="0"/>
              <a:t>$35</a:t>
            </a:r>
          </a:p>
          <a:p>
            <a:r>
              <a:rPr lang="ar-IQ" b="1" dirty="0" smtClean="0"/>
              <a:t>سعر القرص الواحد </a:t>
            </a:r>
            <a:r>
              <a:rPr lang="en-US" b="1" dirty="0" smtClean="0"/>
              <a:t>$50</a:t>
            </a:r>
            <a:endParaRPr lang="ar-IQ" b="1" dirty="0" smtClean="0"/>
          </a:p>
          <a:p>
            <a:r>
              <a:rPr lang="ar-IQ" b="1" dirty="0" smtClean="0"/>
              <a:t>الطلب المتوقع على البرمجية الجديدة </a:t>
            </a:r>
            <a:r>
              <a:rPr lang="en-US" b="1" dirty="0" smtClean="0"/>
              <a:t>$10000</a:t>
            </a:r>
            <a:endParaRPr lang="ar-IQ" b="1" dirty="0" smtClean="0"/>
          </a:p>
          <a:p>
            <a:pPr>
              <a:buNone/>
            </a:pPr>
            <a:r>
              <a:rPr lang="ar-IQ" b="1" dirty="0" smtClean="0"/>
              <a:t>ما هي توصيتك للشركة؟؟؟؟وضحها بيانيا و بالمعادلات</a:t>
            </a:r>
          </a:p>
          <a:p>
            <a:endParaRPr lang="ar-IQ" b="1" dirty="0"/>
          </a:p>
        </p:txBody>
      </p:sp>
    </p:spTree>
  </p:cSld>
  <p:clrMapOvr>
    <a:masterClrMapping/>
  </p:clrMapOvr>
  <p:transition spd="slow">
    <p:pull dir="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485756"/>
          </a:xfrm>
        </p:spPr>
        <p:txBody>
          <a:bodyPr>
            <a:normAutofit fontScale="90000"/>
          </a:bodyPr>
          <a:lstStyle/>
          <a:p>
            <a:r>
              <a:rPr lang="ar-IQ" dirty="0" smtClean="0"/>
              <a:t>تمرين</a:t>
            </a:r>
            <a:endParaRPr lang="ar-IQ" dirty="0"/>
          </a:p>
        </p:txBody>
      </p:sp>
      <p:sp>
        <p:nvSpPr>
          <p:cNvPr id="3" name="Content Placeholder 2"/>
          <p:cNvSpPr>
            <a:spLocks noGrp="1"/>
          </p:cNvSpPr>
          <p:nvPr>
            <p:ph sz="quarter" idx="1"/>
          </p:nvPr>
        </p:nvSpPr>
        <p:spPr>
          <a:xfrm>
            <a:off x="612648" y="1571612"/>
            <a:ext cx="8153400" cy="4524388"/>
          </a:xfrm>
        </p:spPr>
        <p:txBody>
          <a:bodyPr/>
          <a:lstStyle/>
          <a:p>
            <a:pPr>
              <a:buNone/>
            </a:pPr>
            <a:r>
              <a:rPr lang="ar-IQ" b="1" dirty="0" smtClean="0"/>
              <a:t>اذا احتاج انتاج هذه البرمجية اضافة:</a:t>
            </a:r>
          </a:p>
          <a:p>
            <a:pPr>
              <a:buNone/>
            </a:pPr>
            <a:r>
              <a:rPr lang="ar-IQ" b="1" dirty="0" smtClean="0"/>
              <a:t>- كلفة ثابته بقيمة </a:t>
            </a:r>
            <a:r>
              <a:rPr lang="en-US" b="1" dirty="0" smtClean="0"/>
              <a:t>$50000</a:t>
            </a:r>
          </a:p>
          <a:p>
            <a:pPr>
              <a:buNone/>
            </a:pPr>
            <a:r>
              <a:rPr lang="ar-IQ" b="1" dirty="0" smtClean="0"/>
              <a:t>- كلفة متغيرة مقدارها  </a:t>
            </a:r>
            <a:r>
              <a:rPr lang="en-US" b="1" dirty="0" smtClean="0"/>
              <a:t>$5</a:t>
            </a:r>
          </a:p>
          <a:p>
            <a:pPr>
              <a:buNone/>
            </a:pPr>
            <a:r>
              <a:rPr lang="ar-IQ" b="1" dirty="0" smtClean="0"/>
              <a:t>- توقع قسم التسويق مبيعات بحجم </a:t>
            </a:r>
            <a:r>
              <a:rPr lang="en-US" b="1" dirty="0" smtClean="0"/>
              <a:t>$15000</a:t>
            </a:r>
            <a:endParaRPr lang="ar-IQ" b="1" dirty="0" smtClean="0"/>
          </a:p>
          <a:p>
            <a:pPr>
              <a:buNone/>
            </a:pPr>
            <a:r>
              <a:rPr lang="ar-IQ" b="1" dirty="0" smtClean="0"/>
              <a:t>ما هي توصيتك للشركة؟؟؟؟</a:t>
            </a:r>
          </a:p>
          <a:p>
            <a:pPr>
              <a:buNone/>
            </a:pPr>
            <a:r>
              <a:rPr lang="ar-IQ" b="1" dirty="0" smtClean="0"/>
              <a:t>- ايهما افضل للشركة .. الحالة الاولى... ام الحالة الثانية...ولماذا؟؟</a:t>
            </a:r>
          </a:p>
          <a:p>
            <a:endParaRPr lang="ar-IQ" dirty="0"/>
          </a:p>
        </p:txBody>
      </p:sp>
    </p:spTree>
  </p:cSld>
  <p:clrMapOvr>
    <a:masterClrMapping/>
  </p:clrMapOvr>
  <p:transition spd="slow">
    <p:pull dir="d"/>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2">
              <a:lumMod val="60000"/>
              <a:lumOff val="40000"/>
            </a:schemeClr>
          </a:solidFill>
        </p:spPr>
        <p:txBody>
          <a:bodyPr/>
          <a:lstStyle/>
          <a:p>
            <a:endParaRPr lang="ar-IQ" dirty="0"/>
          </a:p>
        </p:txBody>
      </p:sp>
      <p:sp>
        <p:nvSpPr>
          <p:cNvPr id="4" name="Rectangle 3"/>
          <p:cNvSpPr/>
          <p:nvPr/>
        </p:nvSpPr>
        <p:spPr>
          <a:xfrm>
            <a:off x="1785918" y="1928802"/>
            <a:ext cx="5214974" cy="3000396"/>
          </a:xfrm>
          <a:prstGeom prst="rect">
            <a:avLst/>
          </a:prstGeom>
          <a:blipFill>
            <a:blip r:embed="rId2"/>
            <a:tile tx="0" ty="0" sx="100000" sy="100000" flip="none" algn="tl"/>
          </a:blip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3600" b="1" dirty="0" smtClean="0"/>
              <a:t>2- قرار المفاضلة بين الصنع او الشراء</a:t>
            </a:r>
            <a:endParaRPr lang="ar-IQ" sz="3600" b="1" dirty="0"/>
          </a:p>
        </p:txBody>
      </p:sp>
    </p:spTree>
  </p:cSld>
  <p:clrMapOvr>
    <a:masterClrMapping/>
  </p:clrMapOvr>
  <p:transition spd="slow">
    <p:pull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1222"/>
          </a:xfrm>
          <a:solidFill>
            <a:schemeClr val="accent2"/>
          </a:solidFill>
        </p:spPr>
        <p:txBody>
          <a:bodyPr>
            <a:normAutofit/>
          </a:bodyPr>
          <a:lstStyle/>
          <a:p>
            <a:r>
              <a:rPr lang="ar-IQ" b="1" dirty="0" smtClean="0">
                <a:solidFill>
                  <a:schemeClr val="bg1"/>
                </a:solidFill>
              </a:rPr>
              <a:t>نقطة التعادل و قرار الصنع ام الشراء</a:t>
            </a:r>
            <a:endParaRPr lang="ar-IQ" b="1" dirty="0">
              <a:solidFill>
                <a:schemeClr val="bg1"/>
              </a:solidFill>
            </a:endParaRPr>
          </a:p>
        </p:txBody>
      </p:sp>
      <p:sp>
        <p:nvSpPr>
          <p:cNvPr id="3" name="Content Placeholder 2"/>
          <p:cNvSpPr>
            <a:spLocks noGrp="1"/>
          </p:cNvSpPr>
          <p:nvPr>
            <p:ph idx="1"/>
          </p:nvPr>
        </p:nvSpPr>
        <p:spPr>
          <a:xfrm>
            <a:off x="457200" y="1500174"/>
            <a:ext cx="8229600" cy="4625989"/>
          </a:xfrm>
          <a:solidFill>
            <a:schemeClr val="accent2">
              <a:lumMod val="20000"/>
              <a:lumOff val="80000"/>
            </a:schemeClr>
          </a:solidFill>
        </p:spPr>
        <p:txBody>
          <a:bodyPr>
            <a:normAutofit/>
          </a:bodyPr>
          <a:lstStyle/>
          <a:p>
            <a:pPr>
              <a:buNone/>
            </a:pPr>
            <a:r>
              <a:rPr lang="ar-IQ" sz="4000" b="1" dirty="0" smtClean="0"/>
              <a:t>في  حالة الاختيار بين صنع المواد او القيام بالخدمة او شرائها فان حجم الانتاج او الخدمات المقدمة ايضا تعد العامل الرئيسي في الاختيار..</a:t>
            </a:r>
          </a:p>
          <a:p>
            <a:pPr>
              <a:buNone/>
            </a:pPr>
            <a:r>
              <a:rPr lang="ar-IQ" sz="4000" b="1" dirty="0" smtClean="0"/>
              <a:t>هنا  تكون  نقطة التعادل هي الكمية التي تكون فيها:</a:t>
            </a:r>
            <a:endParaRPr lang="ar-IQ" sz="4000" b="1" dirty="0" smtClean="0">
              <a:solidFill>
                <a:srgbClr val="FF0000"/>
              </a:solidFill>
            </a:endParaRPr>
          </a:p>
          <a:p>
            <a:pPr>
              <a:buNone/>
            </a:pPr>
            <a:r>
              <a:rPr lang="ar-IQ" sz="4000" b="1" dirty="0" smtClean="0">
                <a:solidFill>
                  <a:srgbClr val="FF0000"/>
                </a:solidFill>
              </a:rPr>
              <a:t>كلفة الصنع = كلف الشراء</a:t>
            </a:r>
            <a:endParaRPr lang="ar-IQ" sz="4000" b="1" dirty="0">
              <a:solidFill>
                <a:srgbClr val="FF0000"/>
              </a:solidFill>
            </a:endParaRPr>
          </a:p>
        </p:txBody>
      </p:sp>
    </p:spTree>
  </p:cSld>
  <p:clrMapOvr>
    <a:masterClrMapping/>
  </p:clrMapOvr>
  <p:transition spd="slow">
    <p:pull dir="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528"/>
          </a:xfrm>
        </p:spPr>
        <p:txBody>
          <a:bodyPr>
            <a:normAutofit fontScale="90000"/>
          </a:bodyPr>
          <a:lstStyle/>
          <a:p>
            <a:endParaRPr lang="ar-IQ" dirty="0"/>
          </a:p>
        </p:txBody>
      </p:sp>
      <p:sp>
        <p:nvSpPr>
          <p:cNvPr id="3" name="Content Placeholder 2"/>
          <p:cNvSpPr>
            <a:spLocks noGrp="1"/>
          </p:cNvSpPr>
          <p:nvPr>
            <p:ph idx="1"/>
          </p:nvPr>
        </p:nvSpPr>
        <p:spPr>
          <a:xfrm>
            <a:off x="142844" y="500042"/>
            <a:ext cx="9001156" cy="6000792"/>
          </a:xfrm>
          <a:ln>
            <a:solidFill>
              <a:schemeClr val="tx2">
                <a:lumMod val="60000"/>
                <a:lumOff val="40000"/>
              </a:schemeClr>
            </a:solidFill>
          </a:ln>
        </p:spPr>
        <p:txBody>
          <a:bodyPr>
            <a:normAutofit/>
          </a:bodyPr>
          <a:lstStyle/>
          <a:p>
            <a:endParaRPr lang="ar-IQ" sz="2400" b="1" dirty="0"/>
          </a:p>
        </p:txBody>
      </p:sp>
      <p:cxnSp>
        <p:nvCxnSpPr>
          <p:cNvPr id="5" name="Straight Connector 4"/>
          <p:cNvCxnSpPr/>
          <p:nvPr/>
        </p:nvCxnSpPr>
        <p:spPr>
          <a:xfrm rot="5400000">
            <a:off x="-570742" y="3071016"/>
            <a:ext cx="4714908" cy="1588"/>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785918" y="5429264"/>
            <a:ext cx="7358082" cy="1588"/>
          </a:xfrm>
          <a:prstGeom prst="line">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857356" y="428604"/>
            <a:ext cx="5143536" cy="4929222"/>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785918" y="1785926"/>
            <a:ext cx="5357850" cy="2643206"/>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2965439" y="4393413"/>
            <a:ext cx="2070908" cy="794"/>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215206" y="1357298"/>
            <a:ext cx="1714512" cy="71438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الكلف الكلية للصنع</a:t>
            </a:r>
            <a:endParaRPr lang="ar-IQ" b="1" dirty="0"/>
          </a:p>
        </p:txBody>
      </p:sp>
      <p:sp>
        <p:nvSpPr>
          <p:cNvPr id="23" name="Rectangle 22"/>
          <p:cNvSpPr/>
          <p:nvPr/>
        </p:nvSpPr>
        <p:spPr>
          <a:xfrm>
            <a:off x="7286644" y="357166"/>
            <a:ext cx="1500198" cy="71438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 الكلف الكلية للشراء</a:t>
            </a:r>
            <a:endParaRPr lang="ar-IQ" dirty="0"/>
          </a:p>
        </p:txBody>
      </p:sp>
      <p:sp>
        <p:nvSpPr>
          <p:cNvPr id="24" name="Rectangle 23"/>
          <p:cNvSpPr/>
          <p:nvPr/>
        </p:nvSpPr>
        <p:spPr>
          <a:xfrm>
            <a:off x="142844" y="3714752"/>
            <a:ext cx="1571636" cy="71438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ar-IQ" b="1" dirty="0" smtClean="0"/>
              <a:t>كلف الصنع</a:t>
            </a:r>
            <a:endParaRPr lang="ar-IQ" b="1" dirty="0"/>
          </a:p>
        </p:txBody>
      </p:sp>
      <p:sp>
        <p:nvSpPr>
          <p:cNvPr id="25" name="Rectangle 24"/>
          <p:cNvSpPr/>
          <p:nvPr/>
        </p:nvSpPr>
        <p:spPr>
          <a:xfrm>
            <a:off x="142844" y="5000636"/>
            <a:ext cx="1571604" cy="8572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كلف الشراء</a:t>
            </a:r>
            <a:endParaRPr lang="ar-IQ" b="1" dirty="0"/>
          </a:p>
        </p:txBody>
      </p:sp>
      <p:sp>
        <p:nvSpPr>
          <p:cNvPr id="26" name="Rectangle 25"/>
          <p:cNvSpPr/>
          <p:nvPr/>
        </p:nvSpPr>
        <p:spPr>
          <a:xfrm>
            <a:off x="2928926" y="5715016"/>
            <a:ext cx="2500330" cy="5715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t>نقطة التعادل ؟؟</a:t>
            </a:r>
            <a:endParaRPr lang="ar-IQ" sz="2800" b="1" dirty="0"/>
          </a:p>
        </p:txBody>
      </p:sp>
      <p:cxnSp>
        <p:nvCxnSpPr>
          <p:cNvPr id="16" name="Straight Connector 15"/>
          <p:cNvCxnSpPr/>
          <p:nvPr/>
        </p:nvCxnSpPr>
        <p:spPr>
          <a:xfrm rot="16200000" flipH="1">
            <a:off x="2928926" y="2285992"/>
            <a:ext cx="8429684" cy="142876"/>
          </a:xfrm>
          <a:prstGeom prst="line">
            <a:avLst/>
          </a:prstGeom>
          <a:ln w="57150">
            <a:solidFill>
              <a:schemeClr val="bg2">
                <a:lumMod val="75000"/>
              </a:schemeClr>
            </a:solidFill>
            <a:prstDash val="lgDashDot"/>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643702" y="5643578"/>
            <a:ext cx="1571636" cy="523220"/>
          </a:xfrm>
          <a:prstGeom prst="rect">
            <a:avLst/>
          </a:prstGeom>
          <a:noFill/>
        </p:spPr>
        <p:txBody>
          <a:bodyPr wrap="square" rtlCol="1">
            <a:spAutoFit/>
          </a:bodyPr>
          <a:lstStyle/>
          <a:p>
            <a:r>
              <a:rPr lang="ar-IQ" sz="2800" b="1" dirty="0" smtClean="0"/>
              <a:t>كمية الانتاج</a:t>
            </a:r>
            <a:endParaRPr lang="ar-IQ" sz="2800" b="1" dirty="0"/>
          </a:p>
        </p:txBody>
      </p:sp>
    </p:spTree>
  </p:cSld>
  <p:clrMapOvr>
    <a:masterClrMapping/>
  </p:clrMapOvr>
  <p:transition spd="slow">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2"/>
          </a:solidFill>
        </p:spPr>
        <p:txBody>
          <a:bodyPr/>
          <a:lstStyle/>
          <a:p>
            <a:r>
              <a:rPr lang="ar-IQ" b="1" dirty="0" smtClean="0">
                <a:solidFill>
                  <a:schemeClr val="bg1"/>
                </a:solidFill>
              </a:rPr>
              <a:t>كلفة الصنع = كلفة الشراء</a:t>
            </a:r>
          </a:p>
          <a:p>
            <a:pPr algn="l">
              <a:buNone/>
            </a:pPr>
            <a:r>
              <a:rPr lang="en-US" sz="4000" b="1" dirty="0" smtClean="0">
                <a:solidFill>
                  <a:schemeClr val="bg1"/>
                </a:solidFill>
              </a:rPr>
              <a:t>Fm + </a:t>
            </a:r>
            <a:r>
              <a:rPr lang="en-US" sz="4000" b="1" dirty="0" err="1" smtClean="0">
                <a:solidFill>
                  <a:schemeClr val="bg1"/>
                </a:solidFill>
              </a:rPr>
              <a:t>Vm</a:t>
            </a:r>
            <a:r>
              <a:rPr lang="en-US" sz="4000" b="1" dirty="0" smtClean="0">
                <a:solidFill>
                  <a:schemeClr val="bg1"/>
                </a:solidFill>
              </a:rPr>
              <a:t>*Q</a:t>
            </a:r>
            <a:r>
              <a:rPr lang="ar-IQ" sz="4000" b="1" dirty="0" smtClean="0">
                <a:solidFill>
                  <a:schemeClr val="bg1"/>
                </a:solidFill>
              </a:rPr>
              <a:t>   = </a:t>
            </a:r>
            <a:r>
              <a:rPr lang="en-US" sz="4000" b="1" dirty="0" err="1" smtClean="0">
                <a:solidFill>
                  <a:schemeClr val="bg1"/>
                </a:solidFill>
              </a:rPr>
              <a:t>Fb</a:t>
            </a:r>
            <a:r>
              <a:rPr lang="en-US" sz="4000" b="1" dirty="0" smtClean="0">
                <a:solidFill>
                  <a:schemeClr val="bg1"/>
                </a:solidFill>
              </a:rPr>
              <a:t> + </a:t>
            </a:r>
            <a:r>
              <a:rPr lang="en-US" sz="4000" b="1" dirty="0" err="1" smtClean="0">
                <a:solidFill>
                  <a:schemeClr val="bg1"/>
                </a:solidFill>
              </a:rPr>
              <a:t>Vb</a:t>
            </a:r>
            <a:r>
              <a:rPr lang="en-US" sz="4000" b="1" dirty="0" smtClean="0">
                <a:solidFill>
                  <a:schemeClr val="bg1"/>
                </a:solidFill>
              </a:rPr>
              <a:t>*Q</a:t>
            </a:r>
          </a:p>
          <a:p>
            <a:pPr algn="l">
              <a:buNone/>
            </a:pPr>
            <a:r>
              <a:rPr lang="en-US" sz="4000" b="1" dirty="0" smtClean="0">
                <a:solidFill>
                  <a:schemeClr val="bg1"/>
                </a:solidFill>
              </a:rPr>
              <a:t>Fm – </a:t>
            </a:r>
            <a:r>
              <a:rPr lang="en-US" sz="4000" b="1" dirty="0" err="1" smtClean="0">
                <a:solidFill>
                  <a:schemeClr val="bg1"/>
                </a:solidFill>
              </a:rPr>
              <a:t>Fb</a:t>
            </a:r>
            <a:r>
              <a:rPr lang="en-US" sz="4000" b="1" dirty="0" smtClean="0">
                <a:solidFill>
                  <a:schemeClr val="bg1"/>
                </a:solidFill>
              </a:rPr>
              <a:t>  =  Q ( </a:t>
            </a:r>
            <a:r>
              <a:rPr lang="en-US" sz="4000" b="1" dirty="0" err="1" smtClean="0">
                <a:solidFill>
                  <a:schemeClr val="bg1"/>
                </a:solidFill>
              </a:rPr>
              <a:t>Vb</a:t>
            </a:r>
            <a:r>
              <a:rPr lang="en-US" sz="4000" b="1" dirty="0" smtClean="0">
                <a:solidFill>
                  <a:schemeClr val="bg1"/>
                </a:solidFill>
              </a:rPr>
              <a:t>- </a:t>
            </a:r>
            <a:r>
              <a:rPr lang="en-US" sz="4000" b="1" dirty="0" err="1" smtClean="0">
                <a:solidFill>
                  <a:schemeClr val="bg1"/>
                </a:solidFill>
              </a:rPr>
              <a:t>Vm</a:t>
            </a:r>
            <a:r>
              <a:rPr lang="en-US" sz="4000" b="1" dirty="0" smtClean="0">
                <a:solidFill>
                  <a:schemeClr val="bg1"/>
                </a:solidFill>
              </a:rPr>
              <a:t> )</a:t>
            </a:r>
          </a:p>
          <a:p>
            <a:pPr algn="l">
              <a:buNone/>
            </a:pPr>
            <a:r>
              <a:rPr lang="ar-IQ" sz="4000" b="1" dirty="0" smtClean="0">
                <a:solidFill>
                  <a:schemeClr val="bg1"/>
                </a:solidFill>
              </a:rPr>
              <a:t> </a:t>
            </a:r>
            <a:r>
              <a:rPr lang="en-US" sz="6600" b="1" dirty="0" smtClean="0">
                <a:solidFill>
                  <a:schemeClr val="bg1"/>
                </a:solidFill>
              </a:rPr>
              <a:t>Q  = Fm – </a:t>
            </a:r>
            <a:r>
              <a:rPr lang="en-US" sz="6600" b="1" dirty="0" err="1" smtClean="0">
                <a:solidFill>
                  <a:schemeClr val="bg1"/>
                </a:solidFill>
              </a:rPr>
              <a:t>Fb</a:t>
            </a:r>
            <a:r>
              <a:rPr lang="en-US" sz="6600" b="1" dirty="0" smtClean="0">
                <a:solidFill>
                  <a:schemeClr val="bg1"/>
                </a:solidFill>
              </a:rPr>
              <a:t> / </a:t>
            </a:r>
            <a:r>
              <a:rPr lang="en-US" sz="6600" b="1" dirty="0" err="1" smtClean="0">
                <a:solidFill>
                  <a:schemeClr val="bg1"/>
                </a:solidFill>
              </a:rPr>
              <a:t>Vb</a:t>
            </a:r>
            <a:r>
              <a:rPr lang="en-US" sz="6600" b="1" dirty="0" smtClean="0">
                <a:solidFill>
                  <a:schemeClr val="bg1"/>
                </a:solidFill>
              </a:rPr>
              <a:t> - </a:t>
            </a:r>
            <a:r>
              <a:rPr lang="en-US" sz="6600" b="1" dirty="0" err="1" smtClean="0">
                <a:solidFill>
                  <a:schemeClr val="bg1"/>
                </a:solidFill>
              </a:rPr>
              <a:t>Vm</a:t>
            </a:r>
            <a:endParaRPr lang="ar-IQ" sz="66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1222"/>
          </a:xfrm>
          <a:solidFill>
            <a:schemeClr val="accent2"/>
          </a:solidFill>
        </p:spPr>
        <p:txBody>
          <a:bodyPr>
            <a:normAutofit/>
          </a:bodyPr>
          <a:lstStyle/>
          <a:p>
            <a:r>
              <a:rPr lang="ar-IQ" b="1" dirty="0" smtClean="0">
                <a:solidFill>
                  <a:schemeClr val="bg1"/>
                </a:solidFill>
              </a:rPr>
              <a:t>تمرين</a:t>
            </a:r>
            <a:endParaRPr lang="ar-IQ" b="1" dirty="0">
              <a:solidFill>
                <a:schemeClr val="bg1"/>
              </a:solidFill>
            </a:endParaRPr>
          </a:p>
        </p:txBody>
      </p:sp>
      <p:sp>
        <p:nvSpPr>
          <p:cNvPr id="3" name="Content Placeholder 2"/>
          <p:cNvSpPr>
            <a:spLocks noGrp="1"/>
          </p:cNvSpPr>
          <p:nvPr>
            <p:ph idx="1"/>
          </p:nvPr>
        </p:nvSpPr>
        <p:spPr>
          <a:xfrm>
            <a:off x="457200" y="1500174"/>
            <a:ext cx="8229600" cy="4625989"/>
          </a:xfrm>
          <a:solidFill>
            <a:schemeClr val="accent2">
              <a:lumMod val="20000"/>
              <a:lumOff val="80000"/>
            </a:schemeClr>
          </a:solidFill>
        </p:spPr>
        <p:txBody>
          <a:bodyPr>
            <a:normAutofit/>
          </a:bodyPr>
          <a:lstStyle/>
          <a:p>
            <a:pPr>
              <a:buNone/>
            </a:pPr>
            <a:r>
              <a:rPr lang="ar-IQ" sz="2800" b="1" dirty="0" smtClean="0"/>
              <a:t>ترغب احدى الشركات التحول من شراء احد المكونات الرئيسية لمنتوجها من مجهز خارجي الى صنعة داخل الشركة وذلك لان هذا المكون اصبح يدخل في صنع اكثر من منتوج للشركة ..  وقد ادى ذلك الى ان ترتفع الكمية المطلوبه منه من </a:t>
            </a:r>
            <a:r>
              <a:rPr lang="en-US" sz="2800" b="1" dirty="0" smtClean="0"/>
              <a:t>750 </a:t>
            </a:r>
            <a:r>
              <a:rPr lang="ar-IQ" sz="2800" b="1" dirty="0" smtClean="0"/>
              <a:t>وحدة الى </a:t>
            </a:r>
            <a:r>
              <a:rPr lang="en-US" sz="2800" b="1" dirty="0" smtClean="0"/>
              <a:t>1500</a:t>
            </a:r>
            <a:r>
              <a:rPr lang="ar-IQ" sz="2800" b="1" dirty="0" smtClean="0"/>
              <a:t>وحدة </a:t>
            </a:r>
          </a:p>
          <a:p>
            <a:pPr>
              <a:buNone/>
            </a:pPr>
            <a:r>
              <a:rPr lang="ar-IQ" sz="2800" b="1" dirty="0" smtClean="0"/>
              <a:t>اذا وضعت البيانات الاتية بين يديك..</a:t>
            </a:r>
          </a:p>
          <a:p>
            <a:pPr>
              <a:buNone/>
            </a:pPr>
            <a:r>
              <a:rPr lang="ar-IQ" sz="2800" b="1" dirty="0" smtClean="0"/>
              <a:t>ما هو القرار الذي توصي به الشركة؟؟</a:t>
            </a:r>
            <a:endParaRPr lang="ar-IQ" sz="2800" b="1" dirty="0"/>
          </a:p>
        </p:txBody>
      </p:sp>
    </p:spTree>
  </p:cSld>
  <p:clrMapOvr>
    <a:masterClrMapping/>
  </p:clrMapOvr>
  <p:transition spd="slow">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528"/>
          </a:xfrm>
        </p:spPr>
        <p:txBody>
          <a:bodyPr>
            <a:normAutofit fontScale="90000"/>
          </a:bodyPr>
          <a:lstStyle/>
          <a:p>
            <a:endParaRPr lang="ar-IQ" dirty="0"/>
          </a:p>
        </p:txBody>
      </p:sp>
      <p:sp>
        <p:nvSpPr>
          <p:cNvPr id="3" name="Content Placeholder 2"/>
          <p:cNvSpPr>
            <a:spLocks noGrp="1"/>
          </p:cNvSpPr>
          <p:nvPr>
            <p:ph idx="1"/>
          </p:nvPr>
        </p:nvSpPr>
        <p:spPr>
          <a:xfrm>
            <a:off x="457200" y="428604"/>
            <a:ext cx="8229600" cy="5697559"/>
          </a:xfrm>
          <a:solidFill>
            <a:schemeClr val="accent2">
              <a:lumMod val="20000"/>
              <a:lumOff val="80000"/>
            </a:schemeClr>
          </a:solidFill>
        </p:spPr>
        <p:txBody>
          <a:bodyPr>
            <a:normAutofit/>
          </a:bodyPr>
          <a:lstStyle/>
          <a:p>
            <a:r>
              <a:rPr lang="ar-IQ" b="1" dirty="0" smtClean="0"/>
              <a:t>- </a:t>
            </a:r>
            <a:r>
              <a:rPr lang="ar-IQ" sz="5400" b="1" dirty="0" smtClean="0"/>
              <a:t>بعض </a:t>
            </a:r>
            <a:r>
              <a:rPr lang="ar-IQ" sz="5400" b="1" dirty="0"/>
              <a:t>المنتجات السلعية </a:t>
            </a:r>
            <a:r>
              <a:rPr lang="ar-IQ" sz="5400" b="1" dirty="0" smtClean="0"/>
              <a:t>الاساسية </a:t>
            </a:r>
            <a:r>
              <a:rPr lang="ar-IQ" sz="5400" b="1" dirty="0"/>
              <a:t>مثل </a:t>
            </a:r>
            <a:r>
              <a:rPr lang="ar-IQ" sz="5400" b="1" dirty="0" smtClean="0"/>
              <a:t> </a:t>
            </a:r>
            <a:r>
              <a:rPr lang="ar-IQ" sz="5400" b="1" dirty="0" smtClean="0">
                <a:solidFill>
                  <a:srgbClr val="FF0000"/>
                </a:solidFill>
              </a:rPr>
              <a:t> الصوابين </a:t>
            </a:r>
            <a:r>
              <a:rPr lang="ar-IQ" sz="5400" b="1" dirty="0">
                <a:solidFill>
                  <a:srgbClr val="FF0000"/>
                </a:solidFill>
              </a:rPr>
              <a:t>والمنظفات </a:t>
            </a:r>
            <a:r>
              <a:rPr lang="ar-IQ" sz="5400" b="1" dirty="0"/>
              <a:t>فانها تبقى في مرحلة النضج لعقود </a:t>
            </a:r>
            <a:r>
              <a:rPr lang="ar-IQ" sz="5400" b="1" dirty="0" smtClean="0"/>
              <a:t>طويلة.</a:t>
            </a:r>
          </a:p>
          <a:p>
            <a:pPr>
              <a:buNone/>
            </a:pPr>
            <a:r>
              <a:rPr lang="ar-IQ" sz="5400" b="1" dirty="0"/>
              <a:t> </a:t>
            </a:r>
            <a:r>
              <a:rPr lang="ar-IQ" sz="5400" b="1" dirty="0" smtClean="0"/>
              <a:t> </a:t>
            </a:r>
            <a:endParaRPr lang="ar-IQ" sz="5400" dirty="0"/>
          </a:p>
        </p:txBody>
      </p:sp>
    </p:spTree>
  </p:cSld>
  <p:clrMapOvr>
    <a:masterClrMapping/>
  </p:clrMapOvr>
  <p:transition spd="slow">
    <p:pull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1222"/>
          </a:xfrm>
          <a:solidFill>
            <a:schemeClr val="accent2"/>
          </a:solidFill>
        </p:spPr>
        <p:txBody>
          <a:bodyPr>
            <a:normAutofit/>
          </a:bodyPr>
          <a:lstStyle/>
          <a:p>
            <a:r>
              <a:rPr lang="ar-IQ" b="1" dirty="0" smtClean="0">
                <a:solidFill>
                  <a:schemeClr val="bg1"/>
                </a:solidFill>
              </a:rPr>
              <a:t>تمرين</a:t>
            </a:r>
            <a:endParaRPr lang="ar-IQ" b="1" dirty="0">
              <a:solidFill>
                <a:schemeClr val="bg1"/>
              </a:solidFill>
            </a:endParaRPr>
          </a:p>
        </p:txBody>
      </p:sp>
      <p:graphicFrame>
        <p:nvGraphicFramePr>
          <p:cNvPr id="4" name="Content Placeholder 3"/>
          <p:cNvGraphicFramePr>
            <a:graphicFrameLocks noGrp="1"/>
          </p:cNvGraphicFramePr>
          <p:nvPr>
            <p:ph idx="1"/>
          </p:nvPr>
        </p:nvGraphicFramePr>
        <p:xfrm>
          <a:off x="500034" y="2071678"/>
          <a:ext cx="8229600" cy="3108960"/>
        </p:xfrm>
        <a:graphic>
          <a:graphicData uri="http://schemas.openxmlformats.org/drawingml/2006/table">
            <a:tbl>
              <a:tblPr rtl="1" firstRow="1" bandRow="1">
                <a:tableStyleId>{5C22544A-7EE6-4342-B048-85BDC9FD1C3A}</a:tableStyleId>
              </a:tblPr>
              <a:tblGrid>
                <a:gridCol w="4114800"/>
                <a:gridCol w="4114800"/>
              </a:tblGrid>
              <a:tr h="500059">
                <a:tc>
                  <a:txBody>
                    <a:bodyPr/>
                    <a:lstStyle/>
                    <a:p>
                      <a:pPr rtl="1"/>
                      <a:r>
                        <a:rPr lang="ar-IQ" sz="3200" b="1" dirty="0" smtClean="0"/>
                        <a:t>قرار الشراء</a:t>
                      </a:r>
                      <a:endParaRPr lang="ar-IQ" sz="3200" b="1" dirty="0"/>
                    </a:p>
                  </a:txBody>
                  <a:tcPr>
                    <a:solidFill>
                      <a:schemeClr val="accent2">
                        <a:lumMod val="60000"/>
                        <a:lumOff val="40000"/>
                      </a:schemeClr>
                    </a:solidFill>
                  </a:tcPr>
                </a:tc>
                <a:tc>
                  <a:txBody>
                    <a:bodyPr/>
                    <a:lstStyle/>
                    <a:p>
                      <a:pPr rtl="1"/>
                      <a:r>
                        <a:rPr lang="ar-IQ" sz="3200" b="1" dirty="0" smtClean="0"/>
                        <a:t>قرار الصنع</a:t>
                      </a:r>
                      <a:endParaRPr lang="ar-IQ" sz="3200" b="1" dirty="0"/>
                    </a:p>
                  </a:txBody>
                  <a:tcPr>
                    <a:solidFill>
                      <a:schemeClr val="accent2">
                        <a:lumMod val="60000"/>
                        <a:lumOff val="40000"/>
                      </a:schemeClr>
                    </a:solidFill>
                  </a:tcPr>
                </a:tc>
              </a:tr>
              <a:tr h="500059">
                <a:tc>
                  <a:txBody>
                    <a:bodyPr/>
                    <a:lstStyle/>
                    <a:p>
                      <a:pPr rtl="1"/>
                      <a:r>
                        <a:rPr lang="ar-IQ" sz="3200" b="1" dirty="0" smtClean="0"/>
                        <a:t>سعر شراء الوحدة الواحدة = </a:t>
                      </a:r>
                      <a:r>
                        <a:rPr lang="en-US" sz="3200" b="1" dirty="0" smtClean="0"/>
                        <a:t>$1400</a:t>
                      </a:r>
                      <a:endParaRPr lang="ar-IQ" sz="3200" b="1" dirty="0" smtClean="0"/>
                    </a:p>
                    <a:p>
                      <a:pPr rtl="1"/>
                      <a:r>
                        <a:rPr lang="ar-IQ" sz="3200" b="1" dirty="0" smtClean="0"/>
                        <a:t>كلفة النقل= </a:t>
                      </a:r>
                      <a:r>
                        <a:rPr lang="en-US" sz="3200" b="1" dirty="0" smtClean="0"/>
                        <a:t>$100</a:t>
                      </a:r>
                      <a:endParaRPr lang="ar-IQ" sz="3200" b="1" dirty="0" smtClean="0"/>
                    </a:p>
                    <a:p>
                      <a:pPr rtl="1"/>
                      <a:endParaRPr lang="ar-IQ" sz="3200" b="1" dirty="0" smtClean="0"/>
                    </a:p>
                    <a:p>
                      <a:pPr rtl="1"/>
                      <a:endParaRPr lang="ar-IQ" sz="3200" b="1" dirty="0"/>
                    </a:p>
                  </a:txBody>
                  <a:tcPr>
                    <a:solidFill>
                      <a:schemeClr val="accent2">
                        <a:lumMod val="60000"/>
                        <a:lumOff val="40000"/>
                      </a:schemeClr>
                    </a:solidFill>
                  </a:tcPr>
                </a:tc>
                <a:tc>
                  <a:txBody>
                    <a:bodyPr/>
                    <a:lstStyle/>
                    <a:p>
                      <a:pPr rtl="1"/>
                      <a:r>
                        <a:rPr lang="ar-IQ" sz="3200" b="1" dirty="0" smtClean="0"/>
                        <a:t>الكلفة</a:t>
                      </a:r>
                      <a:r>
                        <a:rPr lang="ar-IQ" sz="3200" b="1" baseline="0" dirty="0" smtClean="0"/>
                        <a:t> الثابتة =</a:t>
                      </a:r>
                      <a:r>
                        <a:rPr lang="en-US" sz="3200" b="1" baseline="0" dirty="0" smtClean="0"/>
                        <a:t>$100000</a:t>
                      </a:r>
                      <a:endParaRPr lang="ar-IQ" sz="3200" b="1" baseline="0" dirty="0" smtClean="0"/>
                    </a:p>
                    <a:p>
                      <a:pPr rtl="1"/>
                      <a:r>
                        <a:rPr lang="ar-IQ" sz="3200" b="1" baseline="0" dirty="0" smtClean="0"/>
                        <a:t>كلفة المواد ىالاوليه للوحدة الواحدة = </a:t>
                      </a:r>
                      <a:r>
                        <a:rPr lang="en-US" sz="3200" b="1" baseline="0" dirty="0" smtClean="0"/>
                        <a:t>$1100</a:t>
                      </a:r>
                      <a:endParaRPr lang="ar-IQ" sz="3200" b="1" baseline="0" dirty="0" smtClean="0"/>
                    </a:p>
                    <a:p>
                      <a:pPr rtl="1"/>
                      <a:r>
                        <a:rPr lang="ar-IQ" sz="3200" b="1" baseline="0" dirty="0" smtClean="0"/>
                        <a:t>اجر العامل الواحد للوحدة الواحدة =</a:t>
                      </a:r>
                      <a:r>
                        <a:rPr lang="en-US" sz="3200" b="1" baseline="0" dirty="0" smtClean="0"/>
                        <a:t>$300</a:t>
                      </a:r>
                      <a:endParaRPr lang="ar-IQ" sz="3200" b="1" dirty="0"/>
                    </a:p>
                  </a:txBody>
                  <a:tcPr>
                    <a:solidFill>
                      <a:schemeClr val="accent2">
                        <a:lumMod val="60000"/>
                        <a:lumOff val="40000"/>
                      </a:schemeClr>
                    </a:solidFill>
                  </a:tcPr>
                </a:tc>
              </a:tr>
            </a:tbl>
          </a:graphicData>
        </a:graphic>
      </p:graphicFrame>
    </p:spTree>
  </p:cSld>
  <p:clrMapOvr>
    <a:masterClrMapping/>
  </p:clrMapOvr>
  <p:transition spd="slow">
    <p:pull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1222"/>
          </a:xfrm>
          <a:solidFill>
            <a:schemeClr val="accent2"/>
          </a:solidFill>
        </p:spPr>
        <p:txBody>
          <a:bodyPr>
            <a:normAutofit/>
          </a:bodyPr>
          <a:lstStyle/>
          <a:p>
            <a:r>
              <a:rPr lang="ar-IQ" b="1" dirty="0" smtClean="0">
                <a:solidFill>
                  <a:schemeClr val="bg1"/>
                </a:solidFill>
              </a:rPr>
              <a:t>تمرين</a:t>
            </a:r>
            <a:endParaRPr lang="ar-IQ" b="1" dirty="0">
              <a:solidFill>
                <a:schemeClr val="bg1"/>
              </a:solidFill>
            </a:endParaRPr>
          </a:p>
        </p:txBody>
      </p:sp>
      <p:sp>
        <p:nvSpPr>
          <p:cNvPr id="3" name="Content Placeholder 2"/>
          <p:cNvSpPr>
            <a:spLocks noGrp="1"/>
          </p:cNvSpPr>
          <p:nvPr>
            <p:ph idx="1"/>
          </p:nvPr>
        </p:nvSpPr>
        <p:spPr>
          <a:xfrm>
            <a:off x="457200" y="1500174"/>
            <a:ext cx="8229600" cy="4625989"/>
          </a:xfrm>
          <a:solidFill>
            <a:schemeClr val="accent2">
              <a:lumMod val="20000"/>
              <a:lumOff val="80000"/>
            </a:schemeClr>
          </a:solidFill>
        </p:spPr>
        <p:txBody>
          <a:bodyPr>
            <a:normAutofit/>
          </a:bodyPr>
          <a:lstStyle/>
          <a:p>
            <a:pPr>
              <a:buNone/>
            </a:pPr>
            <a:r>
              <a:rPr lang="ar-IQ" sz="2800" b="1" dirty="0" smtClean="0"/>
              <a:t>شجع الزيادة في الطلب على الصابون السائل لاحدى شركات انتاج الصابون الشركة  على التفكير بانشاء خط انتاجي لانتاج عبوات الصابون السائل بدلا من شراءها...</a:t>
            </a:r>
          </a:p>
          <a:p>
            <a:pPr>
              <a:buFontTx/>
              <a:buChar char="-"/>
            </a:pPr>
            <a:r>
              <a:rPr lang="ar-IQ" sz="2800" b="1" dirty="0" smtClean="0"/>
              <a:t>الطلب الحالي على الصابون السائل </a:t>
            </a:r>
            <a:r>
              <a:rPr lang="en-US" sz="2800" b="1" dirty="0" smtClean="0"/>
              <a:t>10000</a:t>
            </a:r>
            <a:r>
              <a:rPr lang="ar-IQ" sz="2800" b="1" dirty="0" smtClean="0"/>
              <a:t>لتر</a:t>
            </a:r>
          </a:p>
          <a:p>
            <a:pPr>
              <a:buFontTx/>
              <a:buChar char="-"/>
            </a:pPr>
            <a:r>
              <a:rPr lang="ar-IQ" sz="2800" b="1" dirty="0" smtClean="0"/>
              <a:t>الطلب المتوقع على الصابون السائل مستقبلا  </a:t>
            </a:r>
            <a:r>
              <a:rPr lang="en-US" sz="2800" b="1" dirty="0" smtClean="0"/>
              <a:t>40000</a:t>
            </a:r>
            <a:r>
              <a:rPr lang="ar-IQ" sz="2800" b="1" dirty="0" smtClean="0"/>
              <a:t>لتر</a:t>
            </a:r>
          </a:p>
          <a:p>
            <a:pPr>
              <a:buFontTx/>
              <a:buChar char="-"/>
            </a:pPr>
            <a:r>
              <a:rPr lang="ar-IQ" sz="2800" b="1" dirty="0" smtClean="0"/>
              <a:t>سعة العبوة الواحدة </a:t>
            </a:r>
            <a:r>
              <a:rPr lang="en-US" sz="2800" b="1" dirty="0" smtClean="0"/>
              <a:t>2</a:t>
            </a:r>
            <a:r>
              <a:rPr lang="ar-IQ" sz="2800" b="1" dirty="0" smtClean="0"/>
              <a:t>لتر</a:t>
            </a:r>
          </a:p>
          <a:p>
            <a:pPr>
              <a:buNone/>
            </a:pPr>
            <a:r>
              <a:rPr lang="ar-IQ" sz="2800" b="1" dirty="0" smtClean="0"/>
              <a:t>قامت الشركة بحصر الكلف المرتبطة بقراري الصنع والشراء فكانت كالتالي:</a:t>
            </a:r>
          </a:p>
          <a:p>
            <a:pPr>
              <a:buNone/>
            </a:pPr>
            <a:r>
              <a:rPr lang="ar-IQ" sz="2800" b="1" dirty="0" smtClean="0"/>
              <a:t>ما هي توصيتك للشركة... صنع العبوات ام شراءها</a:t>
            </a:r>
            <a:endParaRPr lang="ar-IQ" sz="2800" b="1" dirty="0"/>
          </a:p>
        </p:txBody>
      </p:sp>
    </p:spTree>
  </p:cSld>
  <p:clrMapOvr>
    <a:masterClrMapping/>
  </p:clrMapOvr>
  <p:transition spd="slow">
    <p:pull di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1222"/>
          </a:xfrm>
          <a:solidFill>
            <a:schemeClr val="accent2"/>
          </a:solidFill>
        </p:spPr>
        <p:txBody>
          <a:bodyPr>
            <a:normAutofit/>
          </a:bodyPr>
          <a:lstStyle/>
          <a:p>
            <a:r>
              <a:rPr lang="ar-IQ" b="1" dirty="0" smtClean="0">
                <a:solidFill>
                  <a:schemeClr val="bg1"/>
                </a:solidFill>
              </a:rPr>
              <a:t>تمرين</a:t>
            </a:r>
            <a:endParaRPr lang="ar-IQ" b="1" dirty="0">
              <a:solidFill>
                <a:schemeClr val="bg1"/>
              </a:solidFill>
            </a:endParaRPr>
          </a:p>
        </p:txBody>
      </p:sp>
      <p:graphicFrame>
        <p:nvGraphicFramePr>
          <p:cNvPr id="4" name="Content Placeholder 3"/>
          <p:cNvGraphicFramePr>
            <a:graphicFrameLocks noGrp="1"/>
          </p:cNvGraphicFramePr>
          <p:nvPr>
            <p:ph idx="1"/>
          </p:nvPr>
        </p:nvGraphicFramePr>
        <p:xfrm>
          <a:off x="500034" y="2071678"/>
          <a:ext cx="8229600" cy="3596640"/>
        </p:xfrm>
        <a:graphic>
          <a:graphicData uri="http://schemas.openxmlformats.org/drawingml/2006/table">
            <a:tbl>
              <a:tblPr rtl="1" firstRow="1" bandRow="1">
                <a:tableStyleId>{5C22544A-7EE6-4342-B048-85BDC9FD1C3A}</a:tableStyleId>
              </a:tblPr>
              <a:tblGrid>
                <a:gridCol w="4114800"/>
                <a:gridCol w="4114800"/>
              </a:tblGrid>
              <a:tr h="500059">
                <a:tc>
                  <a:txBody>
                    <a:bodyPr/>
                    <a:lstStyle/>
                    <a:p>
                      <a:pPr rtl="1"/>
                      <a:r>
                        <a:rPr lang="ar-IQ" sz="3200" b="1" dirty="0" smtClean="0"/>
                        <a:t>سعر</a:t>
                      </a:r>
                      <a:r>
                        <a:rPr lang="ar-IQ" sz="3200" b="1" baseline="0" dirty="0" smtClean="0"/>
                        <a:t> شراء العبوة</a:t>
                      </a:r>
                      <a:endParaRPr lang="ar-IQ" sz="3200" b="1" dirty="0"/>
                    </a:p>
                  </a:txBody>
                  <a:tcPr>
                    <a:solidFill>
                      <a:schemeClr val="accent2">
                        <a:lumMod val="60000"/>
                        <a:lumOff val="40000"/>
                      </a:schemeClr>
                    </a:solidFill>
                  </a:tcPr>
                </a:tc>
                <a:tc>
                  <a:txBody>
                    <a:bodyPr/>
                    <a:lstStyle/>
                    <a:p>
                      <a:pPr rtl="1"/>
                      <a:r>
                        <a:rPr lang="ar-IQ" sz="3200" b="1" dirty="0" smtClean="0"/>
                        <a:t>قرار الصنع</a:t>
                      </a:r>
                      <a:endParaRPr lang="ar-IQ" sz="3200" b="1" dirty="0"/>
                    </a:p>
                  </a:txBody>
                  <a:tcPr>
                    <a:solidFill>
                      <a:schemeClr val="accent2">
                        <a:lumMod val="60000"/>
                        <a:lumOff val="40000"/>
                      </a:schemeClr>
                    </a:solidFill>
                  </a:tcPr>
                </a:tc>
              </a:tr>
              <a:tr h="500059">
                <a:tc>
                  <a:txBody>
                    <a:bodyPr/>
                    <a:lstStyle/>
                    <a:p>
                      <a:pPr rtl="1"/>
                      <a:r>
                        <a:rPr lang="en-US" sz="3200" b="1" dirty="0" smtClean="0"/>
                        <a:t>$500</a:t>
                      </a:r>
                      <a:endParaRPr lang="ar-IQ" sz="3200" b="1" dirty="0" smtClean="0"/>
                    </a:p>
                    <a:p>
                      <a:pPr rtl="1"/>
                      <a:endParaRPr lang="ar-IQ" sz="3200" b="1" dirty="0"/>
                    </a:p>
                  </a:txBody>
                  <a:tcPr>
                    <a:solidFill>
                      <a:schemeClr val="accent2">
                        <a:lumMod val="60000"/>
                        <a:lumOff val="40000"/>
                      </a:schemeClr>
                    </a:solidFill>
                  </a:tcPr>
                </a:tc>
                <a:tc>
                  <a:txBody>
                    <a:bodyPr/>
                    <a:lstStyle/>
                    <a:p>
                      <a:pPr rtl="1"/>
                      <a:r>
                        <a:rPr lang="ar-IQ" sz="3200" b="1" baseline="0" dirty="0" smtClean="0"/>
                        <a:t>ايجار مبنى =</a:t>
                      </a:r>
                      <a:r>
                        <a:rPr lang="en-US" sz="3200" b="1" baseline="0" dirty="0" smtClean="0"/>
                        <a:t>$4000000</a:t>
                      </a:r>
                      <a:endParaRPr lang="ar-IQ" sz="3200" b="1" baseline="0" dirty="0" smtClean="0"/>
                    </a:p>
                    <a:p>
                      <a:pPr rtl="1"/>
                      <a:r>
                        <a:rPr lang="ar-IQ" sz="3200" b="1" baseline="0" dirty="0" smtClean="0"/>
                        <a:t>كهرباء= </a:t>
                      </a:r>
                      <a:r>
                        <a:rPr lang="en-US" sz="3200" b="1" baseline="0" dirty="0" smtClean="0"/>
                        <a:t>$500000</a:t>
                      </a:r>
                    </a:p>
                    <a:p>
                      <a:pPr rtl="1"/>
                      <a:r>
                        <a:rPr lang="ar-IQ" sz="3200" b="1" baseline="0" dirty="0" smtClean="0"/>
                        <a:t>تأمينات= </a:t>
                      </a:r>
                      <a:r>
                        <a:rPr lang="en-US" sz="3200" b="1" baseline="0" dirty="0" smtClean="0"/>
                        <a:t>$500000</a:t>
                      </a:r>
                      <a:endParaRPr lang="ar-IQ" sz="3200" b="1" baseline="0" dirty="0" smtClean="0"/>
                    </a:p>
                    <a:p>
                      <a:pPr rtl="1"/>
                      <a:r>
                        <a:rPr lang="ar-IQ" sz="3200" b="1" baseline="0" dirty="0" smtClean="0"/>
                        <a:t>كلفة المواد ىالاوليه للعبوة  = </a:t>
                      </a:r>
                      <a:r>
                        <a:rPr lang="en-US" sz="3200" b="1" baseline="0" dirty="0" smtClean="0"/>
                        <a:t>$250</a:t>
                      </a:r>
                      <a:endParaRPr lang="ar-IQ" sz="3200" b="1" baseline="0" dirty="0" smtClean="0"/>
                    </a:p>
                    <a:p>
                      <a:pPr rtl="1"/>
                      <a:r>
                        <a:rPr lang="ar-IQ" sz="3200" b="1" baseline="0" dirty="0" smtClean="0"/>
                        <a:t>الكلفةالتسويقية للعبوة =</a:t>
                      </a:r>
                      <a:r>
                        <a:rPr lang="en-US" sz="3200" b="1" baseline="0" dirty="0" smtClean="0"/>
                        <a:t>$50</a:t>
                      </a:r>
                      <a:endParaRPr lang="ar-IQ" sz="3200" b="1" dirty="0"/>
                    </a:p>
                  </a:txBody>
                  <a:tcPr>
                    <a:solidFill>
                      <a:schemeClr val="accent2">
                        <a:lumMod val="60000"/>
                        <a:lumOff val="40000"/>
                      </a:schemeClr>
                    </a:solidFill>
                  </a:tcPr>
                </a:tc>
              </a:tr>
            </a:tbl>
          </a:graphicData>
        </a:graphic>
      </p:graphicFrame>
    </p:spTree>
  </p:cSld>
  <p:clrMapOvr>
    <a:masterClrMapping/>
  </p:clrMapOvr>
  <p:transition spd="slow">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1222"/>
          </a:xfrm>
          <a:solidFill>
            <a:schemeClr val="accent2"/>
          </a:solidFill>
        </p:spPr>
        <p:txBody>
          <a:bodyPr>
            <a:normAutofit/>
          </a:bodyPr>
          <a:lstStyle/>
          <a:p>
            <a:r>
              <a:rPr lang="ar-IQ" b="1" dirty="0" smtClean="0">
                <a:solidFill>
                  <a:schemeClr val="bg1"/>
                </a:solidFill>
              </a:rPr>
              <a:t>تمرين</a:t>
            </a:r>
            <a:endParaRPr lang="ar-IQ" b="1" dirty="0">
              <a:solidFill>
                <a:schemeClr val="bg1"/>
              </a:solidFill>
            </a:endParaRPr>
          </a:p>
        </p:txBody>
      </p:sp>
      <p:sp>
        <p:nvSpPr>
          <p:cNvPr id="3" name="Content Placeholder 2"/>
          <p:cNvSpPr>
            <a:spLocks noGrp="1"/>
          </p:cNvSpPr>
          <p:nvPr>
            <p:ph idx="1"/>
          </p:nvPr>
        </p:nvSpPr>
        <p:spPr>
          <a:xfrm>
            <a:off x="457200" y="1500174"/>
            <a:ext cx="8229600" cy="4625989"/>
          </a:xfrm>
          <a:solidFill>
            <a:schemeClr val="accent2">
              <a:lumMod val="20000"/>
              <a:lumOff val="80000"/>
            </a:schemeClr>
          </a:solidFill>
        </p:spPr>
        <p:txBody>
          <a:bodyPr>
            <a:normAutofit/>
          </a:bodyPr>
          <a:lstStyle/>
          <a:p>
            <a:pPr>
              <a:buNone/>
            </a:pPr>
            <a:r>
              <a:rPr lang="ar-IQ" sz="2800" b="1" dirty="0" smtClean="0"/>
              <a:t>لو طل منك حل التمرين بالرسم البياني... كيف ستقوم بذلك؟؟</a:t>
            </a:r>
            <a:endParaRPr lang="ar-IQ" sz="2800" b="1" dirty="0"/>
          </a:p>
        </p:txBody>
      </p:sp>
    </p:spTree>
  </p:cSld>
  <p:clrMapOvr>
    <a:masterClrMapping/>
  </p:clrMapOvr>
  <p:transition spd="slow">
    <p:pull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a:solidFill>
            <a:schemeClr val="accent2">
              <a:lumMod val="60000"/>
              <a:lumOff val="40000"/>
            </a:schemeClr>
          </a:solidFill>
        </p:spPr>
        <p:txBody>
          <a:bodyPr/>
          <a:lstStyle/>
          <a:p>
            <a:endParaRPr lang="ar-IQ" dirty="0"/>
          </a:p>
        </p:txBody>
      </p:sp>
      <p:sp>
        <p:nvSpPr>
          <p:cNvPr id="4" name="Rectangle 3"/>
          <p:cNvSpPr/>
          <p:nvPr/>
        </p:nvSpPr>
        <p:spPr>
          <a:xfrm>
            <a:off x="1785918" y="1928802"/>
            <a:ext cx="5214974" cy="3000396"/>
          </a:xfrm>
          <a:prstGeom prst="rect">
            <a:avLst/>
          </a:prstGeom>
          <a:blipFill>
            <a:blip r:embed="rId2"/>
            <a:tile tx="0" ty="0" sx="100000" sy="100000" flip="none" algn="tl"/>
          </a:blipFill>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IQ" sz="3600" b="1" dirty="0" smtClean="0"/>
              <a:t>ثانيا: القرارات التي تتخذ في حالات الاتأكد</a:t>
            </a:r>
          </a:p>
          <a:p>
            <a:pPr lvl="0" algn="ctr"/>
            <a:r>
              <a:rPr lang="ar-IQ" sz="3600" b="1" dirty="0" smtClean="0"/>
              <a:t>(  شجرة القرارات)</a:t>
            </a:r>
            <a:endParaRPr lang="ar-IQ" sz="3600" b="1" dirty="0"/>
          </a:p>
        </p:txBody>
      </p:sp>
    </p:spTree>
  </p:cSld>
  <p:clrMapOvr>
    <a:masterClrMapping/>
  </p:clrMapOvr>
  <p:transition spd="slow">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1643050"/>
          </a:xfrm>
          <a:solidFill>
            <a:schemeClr val="accent3">
              <a:lumMod val="50000"/>
            </a:schemeClr>
          </a:solidFill>
        </p:spPr>
        <p:txBody>
          <a:bodyPr>
            <a:normAutofit fontScale="90000"/>
          </a:bodyPr>
          <a:lstStyle/>
          <a:p>
            <a:pPr lvl="0"/>
            <a:r>
              <a:rPr lang="ar-IQ" b="1" dirty="0" smtClean="0">
                <a:solidFill>
                  <a:schemeClr val="bg1"/>
                </a:solidFill>
              </a:rPr>
              <a:t>القرارات التي تتخذ في حالات الاتأكد</a:t>
            </a:r>
            <a:br>
              <a:rPr lang="ar-IQ" b="1" dirty="0" smtClean="0">
                <a:solidFill>
                  <a:schemeClr val="bg1"/>
                </a:solidFill>
              </a:rPr>
            </a:br>
            <a:r>
              <a:rPr lang="ar-IQ" b="1" dirty="0" smtClean="0">
                <a:solidFill>
                  <a:schemeClr val="bg1"/>
                </a:solidFill>
              </a:rPr>
              <a:t>(  شجرة القرارات)</a:t>
            </a:r>
            <a:br>
              <a:rPr lang="ar-IQ" b="1" dirty="0" smtClean="0">
                <a:solidFill>
                  <a:schemeClr val="bg1"/>
                </a:solidFill>
              </a:rPr>
            </a:br>
            <a:endParaRPr lang="ar-IQ" dirty="0">
              <a:solidFill>
                <a:schemeClr val="bg1"/>
              </a:solidFill>
            </a:endParaRPr>
          </a:p>
        </p:txBody>
      </p:sp>
      <p:sp>
        <p:nvSpPr>
          <p:cNvPr id="3" name="Content Placeholder 2"/>
          <p:cNvSpPr>
            <a:spLocks noGrp="1"/>
          </p:cNvSpPr>
          <p:nvPr>
            <p:ph idx="1"/>
          </p:nvPr>
        </p:nvSpPr>
        <p:spPr>
          <a:xfrm>
            <a:off x="457200" y="2071678"/>
            <a:ext cx="8229600" cy="4286280"/>
          </a:xfrm>
          <a:solidFill>
            <a:schemeClr val="accent3">
              <a:lumMod val="20000"/>
              <a:lumOff val="80000"/>
            </a:schemeClr>
          </a:solidFill>
        </p:spPr>
        <p:txBody>
          <a:bodyPr/>
          <a:lstStyle/>
          <a:p>
            <a:r>
              <a:rPr lang="ar-IQ" b="1" dirty="0" smtClean="0"/>
              <a:t>في  واقع الحال لا يمكن توقع الطلب باتجاه واحد اي باتجاه الزيادة ... فهناك احتمالات متعددة :</a:t>
            </a:r>
          </a:p>
          <a:p>
            <a:r>
              <a:rPr lang="ar-IQ" b="1" dirty="0" smtClean="0"/>
              <a:t>- ارتفاع في الطلب.</a:t>
            </a:r>
          </a:p>
          <a:p>
            <a:r>
              <a:rPr lang="ar-IQ" b="1" dirty="0" smtClean="0"/>
              <a:t>- انخفاض في الطلب.</a:t>
            </a:r>
          </a:p>
          <a:p>
            <a:r>
              <a:rPr lang="ar-IQ" b="1" dirty="0" smtClean="0"/>
              <a:t>- بقاء الطلب على حاله .</a:t>
            </a:r>
            <a:endParaRPr lang="ar-IQ" b="1" dirty="0"/>
          </a:p>
        </p:txBody>
      </p:sp>
    </p:spTree>
  </p:cSld>
  <p:clrMapOvr>
    <a:masterClrMapping/>
  </p:clrMapOvr>
  <p:transition spd="slow">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1643050"/>
          </a:xfrm>
          <a:solidFill>
            <a:schemeClr val="accent3">
              <a:lumMod val="50000"/>
            </a:schemeClr>
          </a:solidFill>
        </p:spPr>
        <p:txBody>
          <a:bodyPr>
            <a:normAutofit fontScale="90000"/>
          </a:bodyPr>
          <a:lstStyle/>
          <a:p>
            <a:pPr lvl="0"/>
            <a:r>
              <a:rPr lang="ar-IQ" b="1" dirty="0" smtClean="0">
                <a:solidFill>
                  <a:schemeClr val="bg1"/>
                </a:solidFill>
              </a:rPr>
              <a:t>القرارات التي تتخذ في حالات الاتأكد</a:t>
            </a:r>
            <a:br>
              <a:rPr lang="ar-IQ" b="1" dirty="0" smtClean="0">
                <a:solidFill>
                  <a:schemeClr val="bg1"/>
                </a:solidFill>
              </a:rPr>
            </a:br>
            <a:r>
              <a:rPr lang="ar-IQ" b="1" dirty="0" smtClean="0">
                <a:solidFill>
                  <a:schemeClr val="bg1"/>
                </a:solidFill>
              </a:rPr>
              <a:t>(  شجرة القرارات)</a:t>
            </a:r>
            <a:br>
              <a:rPr lang="ar-IQ" b="1" dirty="0" smtClean="0">
                <a:solidFill>
                  <a:schemeClr val="bg1"/>
                </a:solidFill>
              </a:rPr>
            </a:br>
            <a:endParaRPr lang="ar-IQ" dirty="0">
              <a:solidFill>
                <a:schemeClr val="bg1"/>
              </a:solidFill>
            </a:endParaRPr>
          </a:p>
        </p:txBody>
      </p:sp>
      <p:sp>
        <p:nvSpPr>
          <p:cNvPr id="3" name="Content Placeholder 2"/>
          <p:cNvSpPr>
            <a:spLocks noGrp="1"/>
          </p:cNvSpPr>
          <p:nvPr>
            <p:ph idx="1"/>
          </p:nvPr>
        </p:nvSpPr>
        <p:spPr>
          <a:xfrm>
            <a:off x="457200" y="2071678"/>
            <a:ext cx="8229600" cy="4286280"/>
          </a:xfrm>
          <a:solidFill>
            <a:schemeClr val="accent3">
              <a:lumMod val="20000"/>
              <a:lumOff val="80000"/>
            </a:schemeClr>
          </a:solidFill>
        </p:spPr>
        <p:txBody>
          <a:bodyPr/>
          <a:lstStyle/>
          <a:p>
            <a:r>
              <a:rPr lang="ar-IQ" b="1" dirty="0" smtClean="0"/>
              <a:t>وهذا يحتاج الى تقدير احتمالات بقاء او ارتفاع او انخفاض الطلب و ادخاله كمتغير رئيسي في اتخاذ القرارالمناسب بالنسبة للمنتوج.....</a:t>
            </a:r>
          </a:p>
          <a:p>
            <a:r>
              <a:rPr lang="ar-IQ" b="1" dirty="0" smtClean="0"/>
              <a:t>هنا يتم استخدام اسلوب شجرة القرارات</a:t>
            </a:r>
            <a:endParaRPr lang="ar-IQ" b="1" dirty="0"/>
          </a:p>
        </p:txBody>
      </p:sp>
    </p:spTree>
  </p:cSld>
  <p:clrMapOvr>
    <a:masterClrMapping/>
  </p:clrMapOvr>
  <p:transition spd="slow">
    <p:pull dir="d"/>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225404"/>
          </a:xfrm>
        </p:spPr>
        <p:txBody>
          <a:bodyPr>
            <a:normAutofit fontScale="90000"/>
          </a:bodyPr>
          <a:lstStyle/>
          <a:p>
            <a:endParaRPr lang="ar-IQ" dirty="0"/>
          </a:p>
        </p:txBody>
      </p:sp>
      <p:sp>
        <p:nvSpPr>
          <p:cNvPr id="3" name="Content Placeholder 2"/>
          <p:cNvSpPr>
            <a:spLocks noGrp="1"/>
          </p:cNvSpPr>
          <p:nvPr>
            <p:ph idx="1"/>
          </p:nvPr>
        </p:nvSpPr>
        <p:spPr>
          <a:xfrm>
            <a:off x="142844" y="357166"/>
            <a:ext cx="9001156" cy="6215106"/>
          </a:xfrm>
          <a:solidFill>
            <a:schemeClr val="accent1">
              <a:lumMod val="20000"/>
              <a:lumOff val="80000"/>
            </a:schemeClr>
          </a:solidFill>
        </p:spPr>
        <p:txBody>
          <a:bodyPr/>
          <a:lstStyle/>
          <a:p>
            <a:endParaRPr lang="ar-IQ" dirty="0"/>
          </a:p>
        </p:txBody>
      </p:sp>
      <p:cxnSp>
        <p:nvCxnSpPr>
          <p:cNvPr id="5" name="Straight Connector 4"/>
          <p:cNvCxnSpPr/>
          <p:nvPr/>
        </p:nvCxnSpPr>
        <p:spPr>
          <a:xfrm flipV="1">
            <a:off x="1142976" y="1643050"/>
            <a:ext cx="2143140" cy="150019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3214678" y="857232"/>
            <a:ext cx="1000132" cy="92869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solidFill>
                  <a:schemeClr val="tx1"/>
                </a:solidFill>
              </a:rPr>
              <a:t>عقدة الحدث</a:t>
            </a:r>
            <a:endParaRPr lang="ar-IQ" b="1" dirty="0">
              <a:solidFill>
                <a:schemeClr val="tx1"/>
              </a:solidFill>
            </a:endParaRPr>
          </a:p>
        </p:txBody>
      </p:sp>
      <p:sp>
        <p:nvSpPr>
          <p:cNvPr id="12" name="Oval 11"/>
          <p:cNvSpPr/>
          <p:nvPr/>
        </p:nvSpPr>
        <p:spPr>
          <a:xfrm>
            <a:off x="3428992" y="2786058"/>
            <a:ext cx="928694" cy="92869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solidFill>
                  <a:schemeClr val="tx1"/>
                </a:solidFill>
              </a:rPr>
              <a:t>عقدة الحدث</a:t>
            </a:r>
            <a:endParaRPr lang="ar-IQ" b="1" dirty="0">
              <a:solidFill>
                <a:schemeClr val="tx1"/>
              </a:solidFill>
            </a:endParaRPr>
          </a:p>
        </p:txBody>
      </p:sp>
      <p:cxnSp>
        <p:nvCxnSpPr>
          <p:cNvPr id="14" name="Straight Connector 13"/>
          <p:cNvCxnSpPr/>
          <p:nvPr/>
        </p:nvCxnSpPr>
        <p:spPr>
          <a:xfrm rot="16200000" flipH="1">
            <a:off x="892943" y="3393281"/>
            <a:ext cx="2500330" cy="200026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42976" y="3143248"/>
            <a:ext cx="2286016" cy="714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143372" y="1144780"/>
            <a:ext cx="1000132" cy="355394"/>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214810" y="642918"/>
            <a:ext cx="785818" cy="428628"/>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000628" y="642918"/>
            <a:ext cx="1000132" cy="1588"/>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143504" y="1500174"/>
            <a:ext cx="857256" cy="1588"/>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3143240" y="5429264"/>
            <a:ext cx="928694" cy="92869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solidFill>
                  <a:schemeClr val="tx1"/>
                </a:solidFill>
              </a:rPr>
              <a:t>عقدة الحدث</a:t>
            </a:r>
            <a:endParaRPr lang="ar-IQ" b="1" dirty="0">
              <a:solidFill>
                <a:schemeClr val="tx1"/>
              </a:solidFill>
            </a:endParaRPr>
          </a:p>
        </p:txBody>
      </p:sp>
      <p:cxnSp>
        <p:nvCxnSpPr>
          <p:cNvPr id="51" name="Straight Connector 50"/>
          <p:cNvCxnSpPr/>
          <p:nvPr/>
        </p:nvCxnSpPr>
        <p:spPr>
          <a:xfrm flipV="1">
            <a:off x="4429124" y="3000374"/>
            <a:ext cx="785818" cy="214312"/>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endCxn id="12" idx="6"/>
          </p:cNvCxnSpPr>
          <p:nvPr/>
        </p:nvCxnSpPr>
        <p:spPr>
          <a:xfrm rot="5400000" flipH="1" flipV="1">
            <a:off x="4303312" y="3303986"/>
            <a:ext cx="107954" cy="793"/>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214942" y="3000372"/>
            <a:ext cx="928694" cy="1588"/>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86248" y="3571876"/>
            <a:ext cx="785816" cy="428626"/>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072066" y="4000504"/>
            <a:ext cx="1143008" cy="1588"/>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4929190" y="857232"/>
            <a:ext cx="1000132" cy="357190"/>
          </a:xfrm>
          <a:prstGeom prst="rect">
            <a:avLst/>
          </a:prstGeom>
          <a:solidFill>
            <a:schemeClr val="accent6">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الاحتمال</a:t>
            </a:r>
            <a:endParaRPr lang="ar-IQ" b="1" dirty="0"/>
          </a:p>
        </p:txBody>
      </p:sp>
      <p:sp>
        <p:nvSpPr>
          <p:cNvPr id="69" name="Rectangle 68"/>
          <p:cNvSpPr/>
          <p:nvPr/>
        </p:nvSpPr>
        <p:spPr>
          <a:xfrm>
            <a:off x="4714876" y="1643050"/>
            <a:ext cx="1071570" cy="35719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الاحتمال</a:t>
            </a:r>
            <a:endParaRPr lang="ar-IQ" b="1" dirty="0"/>
          </a:p>
        </p:txBody>
      </p:sp>
      <p:sp>
        <p:nvSpPr>
          <p:cNvPr id="70" name="Rectangle 69"/>
          <p:cNvSpPr/>
          <p:nvPr/>
        </p:nvSpPr>
        <p:spPr>
          <a:xfrm>
            <a:off x="5214942" y="3214686"/>
            <a:ext cx="785818" cy="35719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الاحتمال</a:t>
            </a:r>
            <a:endParaRPr lang="ar-IQ" b="1" dirty="0"/>
          </a:p>
        </p:txBody>
      </p:sp>
      <p:sp>
        <p:nvSpPr>
          <p:cNvPr id="71" name="Rectangle 70"/>
          <p:cNvSpPr/>
          <p:nvPr/>
        </p:nvSpPr>
        <p:spPr>
          <a:xfrm>
            <a:off x="5143504" y="4214818"/>
            <a:ext cx="928694" cy="428628"/>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t>الاحتمال</a:t>
            </a:r>
            <a:endParaRPr lang="ar-IQ" b="1" dirty="0"/>
          </a:p>
        </p:txBody>
      </p:sp>
      <p:sp>
        <p:nvSpPr>
          <p:cNvPr id="72" name="Rectangle 71"/>
          <p:cNvSpPr/>
          <p:nvPr/>
        </p:nvSpPr>
        <p:spPr>
          <a:xfrm>
            <a:off x="6429388" y="571480"/>
            <a:ext cx="1357322" cy="42862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solidFill>
                  <a:schemeClr val="tx1"/>
                </a:solidFill>
              </a:rPr>
              <a:t>عقدة القيمة</a:t>
            </a:r>
            <a:endParaRPr lang="ar-IQ" sz="2400" b="1" dirty="0">
              <a:solidFill>
                <a:schemeClr val="tx1"/>
              </a:solidFill>
            </a:endParaRPr>
          </a:p>
        </p:txBody>
      </p:sp>
      <p:sp>
        <p:nvSpPr>
          <p:cNvPr id="73" name="Rectangle 72"/>
          <p:cNvSpPr/>
          <p:nvPr/>
        </p:nvSpPr>
        <p:spPr>
          <a:xfrm>
            <a:off x="6286512" y="1357298"/>
            <a:ext cx="1428760" cy="42862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solidFill>
                  <a:schemeClr val="tx1"/>
                </a:solidFill>
              </a:rPr>
              <a:t>عقدة القيمة</a:t>
            </a:r>
            <a:endParaRPr lang="ar-IQ" sz="2400" b="1" dirty="0">
              <a:solidFill>
                <a:schemeClr val="tx1"/>
              </a:solidFill>
            </a:endParaRPr>
          </a:p>
        </p:txBody>
      </p:sp>
      <p:sp>
        <p:nvSpPr>
          <p:cNvPr id="74" name="Rectangle 73"/>
          <p:cNvSpPr/>
          <p:nvPr/>
        </p:nvSpPr>
        <p:spPr>
          <a:xfrm>
            <a:off x="6286512" y="2857496"/>
            <a:ext cx="1714512" cy="42862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solidFill>
                  <a:schemeClr val="tx1"/>
                </a:solidFill>
              </a:rPr>
              <a:t>عقدة القيمة</a:t>
            </a:r>
            <a:endParaRPr lang="ar-IQ" sz="2800" b="1" dirty="0">
              <a:solidFill>
                <a:schemeClr val="tx1"/>
              </a:solidFill>
            </a:endParaRPr>
          </a:p>
        </p:txBody>
      </p:sp>
      <p:sp>
        <p:nvSpPr>
          <p:cNvPr id="75" name="Rectangle 74"/>
          <p:cNvSpPr/>
          <p:nvPr/>
        </p:nvSpPr>
        <p:spPr>
          <a:xfrm>
            <a:off x="6429388" y="3857628"/>
            <a:ext cx="1857388" cy="35719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solidFill>
                  <a:schemeClr val="tx1"/>
                </a:solidFill>
              </a:rPr>
              <a:t>عقدة القيمة</a:t>
            </a:r>
            <a:endParaRPr lang="ar-IQ" sz="2800" b="1" dirty="0">
              <a:solidFill>
                <a:schemeClr val="tx1"/>
              </a:solidFill>
            </a:endParaRPr>
          </a:p>
        </p:txBody>
      </p:sp>
      <p:sp>
        <p:nvSpPr>
          <p:cNvPr id="78" name="Rectangle 77"/>
          <p:cNvSpPr/>
          <p:nvPr/>
        </p:nvSpPr>
        <p:spPr>
          <a:xfrm>
            <a:off x="1785918" y="1142984"/>
            <a:ext cx="1143008" cy="642942"/>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solidFill>
                  <a:schemeClr val="bg1"/>
                </a:solidFill>
              </a:rPr>
              <a:t>بديل </a:t>
            </a:r>
            <a:r>
              <a:rPr lang="en-US" sz="2400" b="1" dirty="0" smtClean="0">
                <a:solidFill>
                  <a:schemeClr val="bg1"/>
                </a:solidFill>
              </a:rPr>
              <a:t>1</a:t>
            </a:r>
            <a:endParaRPr lang="ar-IQ" sz="2400" b="1" dirty="0">
              <a:solidFill>
                <a:schemeClr val="bg1"/>
              </a:solidFill>
            </a:endParaRPr>
          </a:p>
        </p:txBody>
      </p:sp>
      <p:sp>
        <p:nvSpPr>
          <p:cNvPr id="79" name="Rectangle 78"/>
          <p:cNvSpPr/>
          <p:nvPr/>
        </p:nvSpPr>
        <p:spPr>
          <a:xfrm>
            <a:off x="2285984" y="2500306"/>
            <a:ext cx="928694" cy="642942"/>
          </a:xfrm>
          <a:prstGeom prst="rect">
            <a:avLst/>
          </a:prstGeom>
          <a:blipFill>
            <a:blip r:embed="rId3"/>
            <a:tile tx="0" ty="0" sx="100000" sy="100000" flip="none" algn="tl"/>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بديل </a:t>
            </a:r>
            <a:r>
              <a:rPr lang="en-US" sz="2400" b="1" dirty="0" smtClean="0"/>
              <a:t>2</a:t>
            </a:r>
            <a:endParaRPr lang="ar-IQ" sz="2400" b="1" dirty="0"/>
          </a:p>
        </p:txBody>
      </p:sp>
      <p:sp>
        <p:nvSpPr>
          <p:cNvPr id="80" name="Rectangle 79"/>
          <p:cNvSpPr/>
          <p:nvPr/>
        </p:nvSpPr>
        <p:spPr>
          <a:xfrm>
            <a:off x="2500298" y="3857628"/>
            <a:ext cx="1071570" cy="642942"/>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بديل </a:t>
            </a:r>
            <a:r>
              <a:rPr lang="en-US" sz="2400" b="1" dirty="0" smtClean="0"/>
              <a:t>3</a:t>
            </a:r>
            <a:endParaRPr lang="ar-IQ" sz="2400" b="1" dirty="0"/>
          </a:p>
        </p:txBody>
      </p:sp>
      <p:sp>
        <p:nvSpPr>
          <p:cNvPr id="81" name="Rectangle 80"/>
          <p:cNvSpPr/>
          <p:nvPr/>
        </p:nvSpPr>
        <p:spPr>
          <a:xfrm>
            <a:off x="214282" y="2928934"/>
            <a:ext cx="928694" cy="114300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solidFill>
                  <a:schemeClr val="tx1"/>
                </a:solidFill>
              </a:rPr>
              <a:t>جذر الشجرة</a:t>
            </a:r>
          </a:p>
          <a:p>
            <a:pPr algn="ctr"/>
            <a:r>
              <a:rPr lang="ar-IQ" b="1" dirty="0" smtClean="0">
                <a:solidFill>
                  <a:schemeClr val="tx1"/>
                </a:solidFill>
              </a:rPr>
              <a:t>(عقدة القرار)</a:t>
            </a:r>
            <a:endParaRPr lang="ar-IQ" b="1" dirty="0">
              <a:solidFill>
                <a:schemeClr val="tx1"/>
              </a:solidFill>
            </a:endParaRPr>
          </a:p>
        </p:txBody>
      </p:sp>
      <p:sp>
        <p:nvSpPr>
          <p:cNvPr id="83" name="Rectangle 82"/>
          <p:cNvSpPr/>
          <p:nvPr/>
        </p:nvSpPr>
        <p:spPr>
          <a:xfrm>
            <a:off x="5929322" y="5500702"/>
            <a:ext cx="1857388" cy="571504"/>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solidFill>
                  <a:schemeClr val="tx1"/>
                </a:solidFill>
              </a:rPr>
              <a:t>عقدة القيمة</a:t>
            </a:r>
            <a:endParaRPr lang="ar-IQ" sz="2400" b="1" dirty="0">
              <a:solidFill>
                <a:schemeClr val="tx1"/>
              </a:solidFill>
            </a:endParaRPr>
          </a:p>
        </p:txBody>
      </p:sp>
      <p:cxnSp>
        <p:nvCxnSpPr>
          <p:cNvPr id="85" name="Straight Connector 84"/>
          <p:cNvCxnSpPr/>
          <p:nvPr/>
        </p:nvCxnSpPr>
        <p:spPr>
          <a:xfrm>
            <a:off x="4214810" y="5715016"/>
            <a:ext cx="1500198" cy="1588"/>
          </a:xfrm>
          <a:prstGeom prst="line">
            <a:avLst/>
          </a:prstGeom>
          <a:ln w="571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714380"/>
          </a:xfrm>
          <a:solidFill>
            <a:schemeClr val="accent3">
              <a:lumMod val="50000"/>
            </a:schemeClr>
          </a:solidFill>
        </p:spPr>
        <p:txBody>
          <a:bodyPr>
            <a:normAutofit fontScale="90000"/>
          </a:bodyPr>
          <a:lstStyle/>
          <a:p>
            <a:pPr lvl="0"/>
            <a:r>
              <a:rPr lang="ar-IQ" dirty="0" smtClean="0">
                <a:solidFill>
                  <a:schemeClr val="bg1"/>
                </a:solidFill>
              </a:rPr>
              <a:t>مثال </a:t>
            </a:r>
            <a:endParaRPr lang="ar-IQ" dirty="0">
              <a:solidFill>
                <a:schemeClr val="bg1"/>
              </a:solidFill>
            </a:endParaRPr>
          </a:p>
        </p:txBody>
      </p:sp>
      <p:sp>
        <p:nvSpPr>
          <p:cNvPr id="3" name="Content Placeholder 2"/>
          <p:cNvSpPr>
            <a:spLocks noGrp="1"/>
          </p:cNvSpPr>
          <p:nvPr>
            <p:ph idx="1"/>
          </p:nvPr>
        </p:nvSpPr>
        <p:spPr>
          <a:xfrm>
            <a:off x="457200" y="1214422"/>
            <a:ext cx="8229600" cy="5143536"/>
          </a:xfrm>
          <a:solidFill>
            <a:schemeClr val="accent3">
              <a:lumMod val="20000"/>
              <a:lumOff val="80000"/>
            </a:schemeClr>
          </a:solidFill>
        </p:spPr>
        <p:txBody>
          <a:bodyPr/>
          <a:lstStyle/>
          <a:p>
            <a:r>
              <a:rPr lang="ar-IQ" b="1" dirty="0" smtClean="0"/>
              <a:t>تبحث احدى الشركات في امكانية تطوير منتوجها... وأمام الشركة الخيارات التالية: </a:t>
            </a:r>
          </a:p>
          <a:p>
            <a:r>
              <a:rPr lang="ar-IQ" b="1" dirty="0" smtClean="0"/>
              <a:t>-شراء نظام </a:t>
            </a:r>
            <a:r>
              <a:rPr lang="en-US" b="1" dirty="0" smtClean="0"/>
              <a:t>(CAD )</a:t>
            </a:r>
            <a:r>
              <a:rPr lang="ar-IQ" b="1" dirty="0" smtClean="0"/>
              <a:t> (التصميم بمساعدة الكومبيوتر)</a:t>
            </a:r>
          </a:p>
          <a:p>
            <a:r>
              <a:rPr lang="ar-IQ" b="1" dirty="0" smtClean="0"/>
              <a:t>- او استخدام وتدريب  مجموعة  مهندسين </a:t>
            </a:r>
          </a:p>
          <a:p>
            <a:pPr>
              <a:buNone/>
            </a:pPr>
            <a:r>
              <a:rPr lang="ar-IQ" b="1" dirty="0" smtClean="0"/>
              <a:t>   -  عدم القيام بشيء</a:t>
            </a:r>
          </a:p>
          <a:p>
            <a:r>
              <a:rPr lang="ar-IQ" b="1" dirty="0" smtClean="0"/>
              <a:t> وهذا يحتاج الى تقدير الطلب المستقبلي مع الاخذ بنظر الاعتبار احتمالات ارتفاع او انخفاض الطلب </a:t>
            </a:r>
          </a:p>
          <a:p>
            <a:r>
              <a:rPr lang="ar-IQ" b="1" dirty="0" smtClean="0"/>
              <a:t>و قد قدرت بحوث السوق و خبرات مدراء التسويق احتمالات ارتفاع و انخفاض الطلب كالتالي:</a:t>
            </a:r>
            <a:endParaRPr lang="ar-IQ" b="1" dirty="0"/>
          </a:p>
        </p:txBody>
      </p:sp>
    </p:spTree>
  </p:cSld>
  <p:clrMapOvr>
    <a:masterClrMapping/>
  </p:clrMapOvr>
  <p:transition spd="slow">
    <p:pull di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714380"/>
          </a:xfrm>
          <a:solidFill>
            <a:schemeClr val="accent3">
              <a:lumMod val="50000"/>
            </a:schemeClr>
          </a:solidFill>
        </p:spPr>
        <p:txBody>
          <a:bodyPr>
            <a:normAutofit fontScale="90000"/>
          </a:bodyPr>
          <a:lstStyle/>
          <a:p>
            <a:pPr lvl="0"/>
            <a:r>
              <a:rPr lang="ar-IQ" dirty="0" smtClean="0">
                <a:solidFill>
                  <a:schemeClr val="bg1"/>
                </a:solidFill>
              </a:rPr>
              <a:t>مثال </a:t>
            </a:r>
            <a:endParaRPr lang="ar-IQ" dirty="0">
              <a:solidFill>
                <a:schemeClr val="bg1"/>
              </a:solidFill>
            </a:endParaRPr>
          </a:p>
        </p:txBody>
      </p:sp>
      <p:graphicFrame>
        <p:nvGraphicFramePr>
          <p:cNvPr id="4" name="Content Placeholder 3"/>
          <p:cNvGraphicFramePr>
            <a:graphicFrameLocks noGrp="1"/>
          </p:cNvGraphicFramePr>
          <p:nvPr>
            <p:ph idx="1"/>
          </p:nvPr>
        </p:nvGraphicFramePr>
        <p:xfrm>
          <a:off x="1428728" y="1785926"/>
          <a:ext cx="6715172" cy="4607727"/>
        </p:xfrm>
        <a:graphic>
          <a:graphicData uri="http://schemas.openxmlformats.org/drawingml/2006/table">
            <a:tbl>
              <a:tblPr rtl="1" firstRow="1" bandRow="1">
                <a:tableStyleId>{5C22544A-7EE6-4342-B048-85BDC9FD1C3A}</a:tableStyleId>
              </a:tblPr>
              <a:tblGrid>
                <a:gridCol w="3357586"/>
                <a:gridCol w="3357586"/>
              </a:tblGrid>
              <a:tr h="1535909">
                <a:tc>
                  <a:txBody>
                    <a:bodyPr/>
                    <a:lstStyle/>
                    <a:p>
                      <a:pPr rtl="1"/>
                      <a:r>
                        <a:rPr lang="ar-IQ" sz="4400" b="1" dirty="0" smtClean="0">
                          <a:solidFill>
                            <a:schemeClr val="tx1"/>
                          </a:solidFill>
                        </a:rPr>
                        <a:t>الطلب</a:t>
                      </a:r>
                      <a:r>
                        <a:rPr lang="ar-IQ" sz="4400" b="1" baseline="0" dirty="0" smtClean="0">
                          <a:solidFill>
                            <a:schemeClr val="tx1"/>
                          </a:solidFill>
                        </a:rPr>
                        <a:t> المتنبأ به</a:t>
                      </a:r>
                      <a:endParaRPr lang="ar-IQ" sz="4400" b="1" dirty="0">
                        <a:solidFill>
                          <a:schemeClr val="tx1"/>
                        </a:solidFill>
                      </a:endParaRPr>
                    </a:p>
                  </a:txBody>
                  <a:tcPr>
                    <a:solidFill>
                      <a:srgbClr val="92D050"/>
                    </a:solidFill>
                  </a:tcPr>
                </a:tc>
                <a:tc>
                  <a:txBody>
                    <a:bodyPr/>
                    <a:lstStyle/>
                    <a:p>
                      <a:pPr rtl="1"/>
                      <a:r>
                        <a:rPr lang="ar-IQ" sz="4400" b="1" dirty="0" smtClean="0">
                          <a:solidFill>
                            <a:schemeClr val="tx1"/>
                          </a:solidFill>
                        </a:rPr>
                        <a:t>الاحتمال</a:t>
                      </a:r>
                      <a:endParaRPr lang="ar-IQ" sz="4400" b="1" dirty="0">
                        <a:solidFill>
                          <a:schemeClr val="tx1"/>
                        </a:solidFill>
                      </a:endParaRPr>
                    </a:p>
                  </a:txBody>
                  <a:tcPr>
                    <a:solidFill>
                      <a:srgbClr val="92D050"/>
                    </a:solidFill>
                  </a:tcPr>
                </a:tc>
              </a:tr>
              <a:tr h="1535909">
                <a:tc>
                  <a:txBody>
                    <a:bodyPr/>
                    <a:lstStyle/>
                    <a:p>
                      <a:pPr rtl="1"/>
                      <a:r>
                        <a:rPr lang="en-US" sz="4400" b="1" dirty="0" smtClean="0">
                          <a:solidFill>
                            <a:schemeClr val="tx1"/>
                          </a:solidFill>
                        </a:rPr>
                        <a:t>25000</a:t>
                      </a:r>
                      <a:endParaRPr lang="ar-IQ" sz="4400" b="1" dirty="0">
                        <a:solidFill>
                          <a:schemeClr val="tx1"/>
                        </a:solidFill>
                      </a:endParaRPr>
                    </a:p>
                  </a:txBody>
                  <a:tcPr>
                    <a:solidFill>
                      <a:srgbClr val="92D050"/>
                    </a:solidFill>
                  </a:tcPr>
                </a:tc>
                <a:tc>
                  <a:txBody>
                    <a:bodyPr/>
                    <a:lstStyle/>
                    <a:p>
                      <a:pPr rtl="1"/>
                      <a:r>
                        <a:rPr lang="en-US" sz="4400" b="1" dirty="0" smtClean="0">
                          <a:solidFill>
                            <a:schemeClr val="tx1"/>
                          </a:solidFill>
                        </a:rPr>
                        <a:t>%40</a:t>
                      </a:r>
                      <a:endParaRPr lang="ar-IQ" sz="4400" b="1" dirty="0">
                        <a:solidFill>
                          <a:schemeClr val="tx1"/>
                        </a:solidFill>
                      </a:endParaRPr>
                    </a:p>
                  </a:txBody>
                  <a:tcPr>
                    <a:solidFill>
                      <a:srgbClr val="92D050"/>
                    </a:solidFill>
                  </a:tcPr>
                </a:tc>
              </a:tr>
              <a:tr h="1535909">
                <a:tc>
                  <a:txBody>
                    <a:bodyPr/>
                    <a:lstStyle/>
                    <a:p>
                      <a:pPr rtl="1"/>
                      <a:r>
                        <a:rPr lang="en-US" sz="4400" b="1" dirty="0" smtClean="0"/>
                        <a:t>8000</a:t>
                      </a:r>
                      <a:endParaRPr lang="ar-IQ" sz="4400" b="1" dirty="0"/>
                    </a:p>
                  </a:txBody>
                  <a:tcPr>
                    <a:solidFill>
                      <a:srgbClr val="92D050"/>
                    </a:solidFill>
                  </a:tcPr>
                </a:tc>
                <a:tc>
                  <a:txBody>
                    <a:bodyPr/>
                    <a:lstStyle/>
                    <a:p>
                      <a:pPr rtl="1"/>
                      <a:r>
                        <a:rPr lang="en-US" sz="4400" b="1" dirty="0" smtClean="0"/>
                        <a:t>%60</a:t>
                      </a:r>
                      <a:endParaRPr lang="ar-IQ" sz="4400" b="1" dirty="0"/>
                    </a:p>
                  </a:txBody>
                  <a:tcPr>
                    <a:solidFill>
                      <a:srgbClr val="92D050"/>
                    </a:solidFill>
                  </a:tcPr>
                </a:tc>
              </a:tr>
            </a:tbl>
          </a:graphicData>
        </a:graphic>
      </p:graphicFrame>
    </p:spTree>
  </p:cSld>
  <p:clrMapOvr>
    <a:masterClrMapping/>
  </p:clrMapOvr>
  <p:transition spd="slow">
    <p:pull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528"/>
          </a:xfrm>
        </p:spPr>
        <p:txBody>
          <a:bodyPr>
            <a:normAutofit fontScale="90000"/>
          </a:bodyPr>
          <a:lstStyle/>
          <a:p>
            <a:endParaRPr lang="ar-IQ" dirty="0"/>
          </a:p>
        </p:txBody>
      </p:sp>
      <p:sp>
        <p:nvSpPr>
          <p:cNvPr id="3" name="Content Placeholder 2"/>
          <p:cNvSpPr>
            <a:spLocks noGrp="1"/>
          </p:cNvSpPr>
          <p:nvPr>
            <p:ph idx="1"/>
          </p:nvPr>
        </p:nvSpPr>
        <p:spPr>
          <a:xfrm>
            <a:off x="457200" y="428604"/>
            <a:ext cx="8229600" cy="5697559"/>
          </a:xfrm>
          <a:solidFill>
            <a:schemeClr val="accent2">
              <a:lumMod val="20000"/>
              <a:lumOff val="80000"/>
            </a:schemeClr>
          </a:solidFill>
        </p:spPr>
        <p:txBody>
          <a:bodyPr>
            <a:normAutofit lnSpcReduction="10000"/>
          </a:bodyPr>
          <a:lstStyle/>
          <a:p>
            <a:r>
              <a:rPr lang="ar-IQ" b="1" dirty="0" smtClean="0"/>
              <a:t>- </a:t>
            </a:r>
            <a:r>
              <a:rPr lang="ar-IQ" sz="6000" b="1" dirty="0" smtClean="0"/>
              <a:t>بعض </a:t>
            </a:r>
            <a:r>
              <a:rPr lang="ar-IQ" sz="6000" b="1" dirty="0"/>
              <a:t>المنتجات لايبدو عليها انها تتعرض او تدخل في مرحلة التدهور على الاطلاق </a:t>
            </a:r>
            <a:r>
              <a:rPr lang="ar-IQ" sz="6000" b="1" dirty="0" smtClean="0"/>
              <a:t>مثل :</a:t>
            </a:r>
          </a:p>
          <a:p>
            <a:r>
              <a:rPr lang="ar-IQ" sz="6000" b="1" dirty="0" smtClean="0">
                <a:solidFill>
                  <a:srgbClr val="FF0000"/>
                </a:solidFill>
              </a:rPr>
              <a:t>معظم المواد الغذائية</a:t>
            </a:r>
          </a:p>
          <a:p>
            <a:r>
              <a:rPr lang="ar-IQ" sz="6000" b="1" dirty="0" smtClean="0">
                <a:solidFill>
                  <a:srgbClr val="FF0000"/>
                </a:solidFill>
              </a:rPr>
              <a:t>الدبابيس </a:t>
            </a:r>
            <a:r>
              <a:rPr lang="ar-IQ" sz="6000" b="1" dirty="0" smtClean="0"/>
              <a:t>.</a:t>
            </a:r>
            <a:endParaRPr lang="ar-IQ" sz="6000" dirty="0"/>
          </a:p>
        </p:txBody>
      </p:sp>
    </p:spTree>
  </p:cSld>
  <p:clrMapOvr>
    <a:masterClrMapping/>
  </p:clrMapOvr>
  <p:transition spd="slow">
    <p:pull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714380"/>
          </a:xfrm>
          <a:solidFill>
            <a:schemeClr val="accent3">
              <a:lumMod val="50000"/>
            </a:schemeClr>
          </a:solidFill>
        </p:spPr>
        <p:txBody>
          <a:bodyPr>
            <a:normAutofit fontScale="90000"/>
          </a:bodyPr>
          <a:lstStyle/>
          <a:p>
            <a:pPr lvl="0"/>
            <a:r>
              <a:rPr lang="ar-IQ" dirty="0" smtClean="0">
                <a:solidFill>
                  <a:schemeClr val="bg1"/>
                </a:solidFill>
              </a:rPr>
              <a:t>مثال </a:t>
            </a:r>
            <a:endParaRPr lang="ar-IQ" dirty="0">
              <a:solidFill>
                <a:schemeClr val="bg1"/>
              </a:solidFill>
            </a:endParaRPr>
          </a:p>
        </p:txBody>
      </p:sp>
      <p:graphicFrame>
        <p:nvGraphicFramePr>
          <p:cNvPr id="4" name="Content Placeholder 3"/>
          <p:cNvGraphicFramePr>
            <a:graphicFrameLocks noGrp="1"/>
          </p:cNvGraphicFramePr>
          <p:nvPr>
            <p:ph idx="1"/>
          </p:nvPr>
        </p:nvGraphicFramePr>
        <p:xfrm>
          <a:off x="457200" y="1214438"/>
          <a:ext cx="8229600" cy="4343404"/>
        </p:xfrm>
        <a:graphic>
          <a:graphicData uri="http://schemas.openxmlformats.org/drawingml/2006/table">
            <a:tbl>
              <a:tblPr rtl="1" firstRow="1" bandRow="1">
                <a:tableStyleId>{5C22544A-7EE6-4342-B048-85BDC9FD1C3A}</a:tableStyleId>
              </a:tblPr>
              <a:tblGrid>
                <a:gridCol w="4114800"/>
                <a:gridCol w="4114800"/>
              </a:tblGrid>
              <a:tr h="800102">
                <a:tc>
                  <a:txBody>
                    <a:bodyPr/>
                    <a:lstStyle/>
                    <a:p>
                      <a:pPr rtl="1"/>
                      <a:r>
                        <a:rPr lang="ar-IQ" sz="2800" b="1" dirty="0" smtClean="0"/>
                        <a:t>الكلف والاسعار</a:t>
                      </a:r>
                      <a:endParaRPr lang="ar-IQ" sz="2800" b="1" dirty="0"/>
                    </a:p>
                  </a:txBody>
                  <a:tcPr>
                    <a:solidFill>
                      <a:srgbClr val="00B050"/>
                    </a:solidFill>
                  </a:tcPr>
                </a:tc>
                <a:tc>
                  <a:txBody>
                    <a:bodyPr/>
                    <a:lstStyle/>
                    <a:p>
                      <a:pPr rtl="1"/>
                      <a:r>
                        <a:rPr lang="ar-IQ" sz="2800" b="1" dirty="0" smtClean="0"/>
                        <a:t>التفاصيل</a:t>
                      </a:r>
                      <a:endParaRPr lang="ar-IQ" sz="2800" b="1" dirty="0"/>
                    </a:p>
                  </a:txBody>
                  <a:tcPr>
                    <a:solidFill>
                      <a:srgbClr val="00B050"/>
                    </a:solidFill>
                  </a:tcPr>
                </a:tc>
              </a:tr>
              <a:tr h="800102">
                <a:tc>
                  <a:txBody>
                    <a:bodyPr/>
                    <a:lstStyle/>
                    <a:p>
                      <a:pPr rtl="1"/>
                      <a:r>
                        <a:rPr lang="ar-IQ" sz="2800" b="1" dirty="0" smtClean="0"/>
                        <a:t>سعر بيع الوحدة</a:t>
                      </a:r>
                      <a:endParaRPr lang="ar-IQ" sz="2800" b="1" dirty="0"/>
                    </a:p>
                  </a:txBody>
                  <a:tcPr>
                    <a:solidFill>
                      <a:srgbClr val="92D050"/>
                    </a:solidFill>
                  </a:tcPr>
                </a:tc>
                <a:tc>
                  <a:txBody>
                    <a:bodyPr/>
                    <a:lstStyle/>
                    <a:p>
                      <a:pPr rtl="1"/>
                      <a:r>
                        <a:rPr lang="en-US" sz="2800" b="1" dirty="0" smtClean="0"/>
                        <a:t>$100</a:t>
                      </a:r>
                      <a:endParaRPr lang="ar-IQ" sz="2800" b="1" dirty="0"/>
                    </a:p>
                  </a:txBody>
                  <a:tcPr>
                    <a:solidFill>
                      <a:srgbClr val="92D050"/>
                    </a:solidFill>
                  </a:tcPr>
                </a:tc>
              </a:tr>
              <a:tr h="800102">
                <a:tc>
                  <a:txBody>
                    <a:bodyPr/>
                    <a:lstStyle/>
                    <a:p>
                      <a:pPr rtl="1"/>
                      <a:r>
                        <a:rPr lang="ar-IQ" sz="2800" b="1" u="sng" dirty="0" smtClean="0"/>
                        <a:t>في حالة شراء نظام </a:t>
                      </a:r>
                      <a:r>
                        <a:rPr lang="en-US" sz="2800" b="1" u="sng" dirty="0" smtClean="0"/>
                        <a:t>(CAD)</a:t>
                      </a:r>
                      <a:endParaRPr lang="ar-IQ" sz="2800" b="1" u="sng" dirty="0" smtClean="0"/>
                    </a:p>
                    <a:p>
                      <a:pPr rtl="1"/>
                      <a:r>
                        <a:rPr lang="ar-IQ" sz="2800" b="1" dirty="0" smtClean="0"/>
                        <a:t>كلفة</a:t>
                      </a:r>
                      <a:r>
                        <a:rPr lang="ar-IQ" sz="2800" b="1" baseline="0" dirty="0" smtClean="0"/>
                        <a:t> شراء نظام </a:t>
                      </a:r>
                      <a:r>
                        <a:rPr lang="en-US" sz="2800" b="1" baseline="0" dirty="0" smtClean="0"/>
                        <a:t>( CAD )</a:t>
                      </a:r>
                    </a:p>
                    <a:p>
                      <a:pPr rtl="1"/>
                      <a:r>
                        <a:rPr lang="ar-IQ" sz="2800" b="1" baseline="0" dirty="0" smtClean="0"/>
                        <a:t>الكلفة المتغيرة للوحدة الواحدة </a:t>
                      </a:r>
                      <a:endParaRPr lang="en-US" sz="2800" b="1" baseline="0" dirty="0" smtClean="0"/>
                    </a:p>
                  </a:txBody>
                  <a:tcPr>
                    <a:solidFill>
                      <a:srgbClr val="92D050"/>
                    </a:solidFill>
                  </a:tcPr>
                </a:tc>
                <a:tc>
                  <a:txBody>
                    <a:bodyPr/>
                    <a:lstStyle/>
                    <a:p>
                      <a:pPr rtl="1"/>
                      <a:r>
                        <a:rPr lang="en-US" sz="2800" b="1" dirty="0" smtClean="0"/>
                        <a:t>$500000</a:t>
                      </a:r>
                    </a:p>
                    <a:p>
                      <a:pPr rtl="1"/>
                      <a:r>
                        <a:rPr lang="en-US" sz="2800" b="1" dirty="0" smtClean="0"/>
                        <a:t>$40</a:t>
                      </a:r>
                      <a:endParaRPr lang="ar-IQ" sz="2800" b="1" dirty="0"/>
                    </a:p>
                  </a:txBody>
                  <a:tcPr>
                    <a:solidFill>
                      <a:srgbClr val="92D050"/>
                    </a:solidFill>
                  </a:tcPr>
                </a:tc>
              </a:tr>
              <a:tr h="800102">
                <a:tc>
                  <a:txBody>
                    <a:bodyPr/>
                    <a:lstStyle/>
                    <a:p>
                      <a:pPr rtl="1"/>
                      <a:r>
                        <a:rPr lang="ar-IQ" sz="2800" b="1" u="sng" dirty="0" smtClean="0"/>
                        <a:t>في حالة تعيين</a:t>
                      </a:r>
                      <a:r>
                        <a:rPr lang="ar-IQ" sz="2800" b="1" u="sng" baseline="0" dirty="0" smtClean="0"/>
                        <a:t> و تدريب مهندسين</a:t>
                      </a:r>
                      <a:endParaRPr lang="ar-IQ" sz="2800" b="1" u="sng" dirty="0" smtClean="0"/>
                    </a:p>
                    <a:p>
                      <a:pPr rtl="1"/>
                      <a:r>
                        <a:rPr lang="ar-IQ" sz="2800" b="1" dirty="0" smtClean="0"/>
                        <a:t>كلفة</a:t>
                      </a:r>
                      <a:r>
                        <a:rPr lang="ar-IQ" sz="2800" b="1" baseline="0" dirty="0" smtClean="0"/>
                        <a:t> تعيين و تدريب 3 مهندسين </a:t>
                      </a:r>
                    </a:p>
                    <a:p>
                      <a:pPr rtl="1"/>
                      <a:r>
                        <a:rPr lang="ar-IQ" sz="2800" b="1" baseline="0" dirty="0" smtClean="0"/>
                        <a:t>الكلفة المتغيرة للوحدة الواحدة</a:t>
                      </a:r>
                      <a:endParaRPr lang="ar-IQ" sz="2800" b="1" dirty="0"/>
                    </a:p>
                  </a:txBody>
                  <a:tcPr>
                    <a:solidFill>
                      <a:srgbClr val="92D050"/>
                    </a:solidFill>
                  </a:tcPr>
                </a:tc>
                <a:tc>
                  <a:txBody>
                    <a:bodyPr/>
                    <a:lstStyle/>
                    <a:p>
                      <a:pPr rtl="1"/>
                      <a:r>
                        <a:rPr lang="en-US" sz="2800" b="1" dirty="0" smtClean="0"/>
                        <a:t>$375000</a:t>
                      </a:r>
                    </a:p>
                    <a:p>
                      <a:pPr rtl="1"/>
                      <a:r>
                        <a:rPr lang="en-US" sz="2800" b="1" dirty="0" smtClean="0"/>
                        <a:t>$50</a:t>
                      </a:r>
                      <a:endParaRPr lang="ar-IQ" sz="2800" b="1" dirty="0"/>
                    </a:p>
                  </a:txBody>
                  <a:tcPr>
                    <a:solidFill>
                      <a:srgbClr val="92D050"/>
                    </a:solidFill>
                  </a:tcPr>
                </a:tc>
              </a:tr>
            </a:tbl>
          </a:graphicData>
        </a:graphic>
      </p:graphicFrame>
    </p:spTree>
  </p:cSld>
  <p:clrMapOvr>
    <a:masterClrMapping/>
  </p:clrMapOvr>
  <p:transition spd="slow">
    <p:pull dir="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714380"/>
          </a:xfrm>
          <a:solidFill>
            <a:schemeClr val="accent3">
              <a:lumMod val="50000"/>
            </a:schemeClr>
          </a:solidFill>
        </p:spPr>
        <p:txBody>
          <a:bodyPr>
            <a:normAutofit fontScale="90000"/>
          </a:bodyPr>
          <a:lstStyle/>
          <a:p>
            <a:pPr lvl="0"/>
            <a:r>
              <a:rPr lang="ar-IQ" dirty="0" smtClean="0">
                <a:solidFill>
                  <a:schemeClr val="bg1"/>
                </a:solidFill>
              </a:rPr>
              <a:t>مثال </a:t>
            </a:r>
            <a:endParaRPr lang="ar-IQ" dirty="0">
              <a:solidFill>
                <a:schemeClr val="bg1"/>
              </a:solidFill>
            </a:endParaRPr>
          </a:p>
        </p:txBody>
      </p:sp>
      <p:sp>
        <p:nvSpPr>
          <p:cNvPr id="3" name="Content Placeholder 2"/>
          <p:cNvSpPr>
            <a:spLocks noGrp="1"/>
          </p:cNvSpPr>
          <p:nvPr>
            <p:ph idx="1"/>
          </p:nvPr>
        </p:nvSpPr>
        <p:spPr>
          <a:xfrm>
            <a:off x="457200" y="1214422"/>
            <a:ext cx="8229600" cy="5143536"/>
          </a:xfrm>
          <a:solidFill>
            <a:schemeClr val="accent3">
              <a:lumMod val="20000"/>
              <a:lumOff val="80000"/>
            </a:schemeClr>
          </a:solidFill>
        </p:spPr>
        <p:txBody>
          <a:bodyPr/>
          <a:lstStyle/>
          <a:p>
            <a:r>
              <a:rPr lang="ar-IQ" dirty="0" smtClean="0"/>
              <a:t>كيف يمكن مساعدة الشركة في اتخاذ القرار باستخدام شجرة القرارات؟؟؟؟</a:t>
            </a:r>
            <a:endParaRPr lang="ar-IQ" dirty="0"/>
          </a:p>
        </p:txBody>
      </p:sp>
    </p:spTree>
  </p:cSld>
  <p:clrMapOvr>
    <a:masterClrMapping/>
  </p:clrMapOvr>
  <p:transition spd="slow">
    <p:pull dir="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225404"/>
          </a:xfrm>
        </p:spPr>
        <p:txBody>
          <a:bodyPr>
            <a:normAutofit fontScale="90000"/>
          </a:bodyPr>
          <a:lstStyle/>
          <a:p>
            <a:endParaRPr lang="ar-IQ" dirty="0"/>
          </a:p>
        </p:txBody>
      </p:sp>
      <p:sp>
        <p:nvSpPr>
          <p:cNvPr id="3" name="Content Placeholder 2"/>
          <p:cNvSpPr>
            <a:spLocks noGrp="1"/>
          </p:cNvSpPr>
          <p:nvPr>
            <p:ph idx="1"/>
          </p:nvPr>
        </p:nvSpPr>
        <p:spPr>
          <a:xfrm>
            <a:off x="142844" y="500042"/>
            <a:ext cx="9001156" cy="6215106"/>
          </a:xfrm>
          <a:solidFill>
            <a:schemeClr val="accent1">
              <a:lumMod val="20000"/>
              <a:lumOff val="80000"/>
            </a:schemeClr>
          </a:solidFill>
        </p:spPr>
        <p:txBody>
          <a:bodyPr/>
          <a:lstStyle/>
          <a:p>
            <a:endParaRPr lang="ar-IQ" dirty="0"/>
          </a:p>
        </p:txBody>
      </p:sp>
      <p:cxnSp>
        <p:nvCxnSpPr>
          <p:cNvPr id="5" name="Straight Connector 4"/>
          <p:cNvCxnSpPr/>
          <p:nvPr/>
        </p:nvCxnSpPr>
        <p:spPr>
          <a:xfrm flipV="1">
            <a:off x="1071538" y="1142986"/>
            <a:ext cx="2714644" cy="178594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3786182" y="785794"/>
            <a:ext cx="428628" cy="50006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12" name="Oval 11"/>
          <p:cNvSpPr/>
          <p:nvPr/>
        </p:nvSpPr>
        <p:spPr>
          <a:xfrm>
            <a:off x="3643306" y="3143248"/>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cxnSp>
        <p:nvCxnSpPr>
          <p:cNvPr id="14" name="Straight Connector 13"/>
          <p:cNvCxnSpPr/>
          <p:nvPr/>
        </p:nvCxnSpPr>
        <p:spPr>
          <a:xfrm rot="16200000" flipH="1">
            <a:off x="1035819" y="3536157"/>
            <a:ext cx="2143140" cy="207170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42976" y="3286124"/>
            <a:ext cx="250033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143372" y="1144780"/>
            <a:ext cx="1000132" cy="355394"/>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214810" y="642918"/>
            <a:ext cx="785818" cy="428628"/>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000628" y="642918"/>
            <a:ext cx="1000132" cy="1588"/>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143504" y="1500174"/>
            <a:ext cx="857256" cy="1588"/>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3143240" y="5572140"/>
            <a:ext cx="571504" cy="50006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cxnSp>
        <p:nvCxnSpPr>
          <p:cNvPr id="51" name="Straight Connector 50"/>
          <p:cNvCxnSpPr>
            <a:stCxn id="12" idx="6"/>
          </p:cNvCxnSpPr>
          <p:nvPr/>
        </p:nvCxnSpPr>
        <p:spPr>
          <a:xfrm flipV="1">
            <a:off x="4214810" y="3000372"/>
            <a:ext cx="1000132" cy="428628"/>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12" idx="6"/>
            <a:endCxn id="12" idx="6"/>
          </p:cNvCxnSpPr>
          <p:nvPr/>
        </p:nvCxnSpPr>
        <p:spPr>
          <a:xfrm>
            <a:off x="4214810" y="3429000"/>
            <a:ext cx="158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214942" y="3000372"/>
            <a:ext cx="928694" cy="1588"/>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12" idx="5"/>
          </p:cNvCxnSpPr>
          <p:nvPr/>
        </p:nvCxnSpPr>
        <p:spPr>
          <a:xfrm rot="16200000" flipH="1">
            <a:off x="4416867" y="3345304"/>
            <a:ext cx="369447" cy="940951"/>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072066" y="4000504"/>
            <a:ext cx="1143008" cy="1588"/>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4929190" y="857232"/>
            <a:ext cx="642942" cy="285752"/>
          </a:xfrm>
          <a:prstGeom prst="rect">
            <a:avLst/>
          </a:prstGeom>
          <a:solidFill>
            <a:schemeClr val="accent6">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0.4</a:t>
            </a:r>
            <a:endParaRPr lang="ar-IQ" b="1" dirty="0"/>
          </a:p>
        </p:txBody>
      </p:sp>
      <p:sp>
        <p:nvSpPr>
          <p:cNvPr id="69" name="Rectangle 68"/>
          <p:cNvSpPr/>
          <p:nvPr/>
        </p:nvSpPr>
        <p:spPr>
          <a:xfrm>
            <a:off x="4714876" y="1643050"/>
            <a:ext cx="714380" cy="35719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0.6</a:t>
            </a:r>
            <a:endParaRPr lang="ar-IQ" b="1" dirty="0"/>
          </a:p>
        </p:txBody>
      </p:sp>
      <p:sp>
        <p:nvSpPr>
          <p:cNvPr id="70" name="Rectangle 69"/>
          <p:cNvSpPr/>
          <p:nvPr/>
        </p:nvSpPr>
        <p:spPr>
          <a:xfrm>
            <a:off x="5214942" y="3214686"/>
            <a:ext cx="500066" cy="35719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0.4</a:t>
            </a:r>
            <a:endParaRPr lang="ar-IQ" b="1" dirty="0"/>
          </a:p>
        </p:txBody>
      </p:sp>
      <p:sp>
        <p:nvSpPr>
          <p:cNvPr id="71" name="Rectangle 70"/>
          <p:cNvSpPr/>
          <p:nvPr/>
        </p:nvSpPr>
        <p:spPr>
          <a:xfrm>
            <a:off x="5143504" y="4214818"/>
            <a:ext cx="571504" cy="428628"/>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0.6</a:t>
            </a:r>
            <a:endParaRPr lang="ar-IQ" b="1" dirty="0"/>
          </a:p>
        </p:txBody>
      </p:sp>
      <p:sp>
        <p:nvSpPr>
          <p:cNvPr id="72" name="Rectangle 71"/>
          <p:cNvSpPr/>
          <p:nvPr/>
        </p:nvSpPr>
        <p:spPr>
          <a:xfrm>
            <a:off x="6286512" y="428604"/>
            <a:ext cx="2428892" cy="42862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solidFill>
                  <a:schemeClr val="tx1"/>
                </a:solidFill>
              </a:rPr>
              <a:t>الربح= </a:t>
            </a:r>
            <a:r>
              <a:rPr lang="en-US" sz="2400" b="1" dirty="0" smtClean="0">
                <a:solidFill>
                  <a:schemeClr val="tx1"/>
                </a:solidFill>
              </a:rPr>
              <a:t>$1000000</a:t>
            </a:r>
            <a:endParaRPr lang="ar-IQ" sz="2400" b="1" dirty="0">
              <a:solidFill>
                <a:schemeClr val="tx1"/>
              </a:solidFill>
            </a:endParaRPr>
          </a:p>
        </p:txBody>
      </p:sp>
      <p:sp>
        <p:nvSpPr>
          <p:cNvPr id="73" name="Rectangle 72"/>
          <p:cNvSpPr/>
          <p:nvPr/>
        </p:nvSpPr>
        <p:spPr>
          <a:xfrm>
            <a:off x="6286512" y="1357298"/>
            <a:ext cx="2286016" cy="42862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solidFill>
                  <a:schemeClr val="tx1"/>
                </a:solidFill>
              </a:rPr>
              <a:t>الربح=</a:t>
            </a:r>
            <a:r>
              <a:rPr lang="en-US" sz="2400" b="1" dirty="0" smtClean="0">
                <a:solidFill>
                  <a:schemeClr val="tx1"/>
                </a:solidFill>
              </a:rPr>
              <a:t>-$20000</a:t>
            </a:r>
            <a:endParaRPr lang="ar-IQ" sz="2400" b="1" dirty="0">
              <a:solidFill>
                <a:schemeClr val="tx1"/>
              </a:solidFill>
            </a:endParaRPr>
          </a:p>
        </p:txBody>
      </p:sp>
      <p:sp>
        <p:nvSpPr>
          <p:cNvPr id="74" name="Rectangle 73"/>
          <p:cNvSpPr/>
          <p:nvPr/>
        </p:nvSpPr>
        <p:spPr>
          <a:xfrm>
            <a:off x="6286512" y="2928934"/>
            <a:ext cx="2500330" cy="42862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solidFill>
                  <a:schemeClr val="tx1"/>
                </a:solidFill>
              </a:rPr>
              <a:t>الربح= </a:t>
            </a:r>
            <a:r>
              <a:rPr lang="en-US" sz="2800" b="1" dirty="0" smtClean="0">
                <a:solidFill>
                  <a:schemeClr val="tx1"/>
                </a:solidFill>
              </a:rPr>
              <a:t>$875000</a:t>
            </a:r>
            <a:endParaRPr lang="ar-IQ" sz="2800" b="1" dirty="0">
              <a:solidFill>
                <a:schemeClr val="tx1"/>
              </a:solidFill>
            </a:endParaRPr>
          </a:p>
        </p:txBody>
      </p:sp>
      <p:sp>
        <p:nvSpPr>
          <p:cNvPr id="75" name="Rectangle 74"/>
          <p:cNvSpPr/>
          <p:nvPr/>
        </p:nvSpPr>
        <p:spPr>
          <a:xfrm>
            <a:off x="6357950" y="3857628"/>
            <a:ext cx="2357454" cy="35719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solidFill>
                  <a:schemeClr val="tx1"/>
                </a:solidFill>
              </a:rPr>
              <a:t>الربح= </a:t>
            </a:r>
            <a:r>
              <a:rPr lang="en-US" sz="2800" b="1" dirty="0" smtClean="0">
                <a:solidFill>
                  <a:schemeClr val="tx1"/>
                </a:solidFill>
              </a:rPr>
              <a:t>$25000</a:t>
            </a:r>
            <a:endParaRPr lang="ar-IQ" sz="2800" b="1" dirty="0">
              <a:solidFill>
                <a:schemeClr val="tx1"/>
              </a:solidFill>
            </a:endParaRPr>
          </a:p>
        </p:txBody>
      </p:sp>
      <p:sp>
        <p:nvSpPr>
          <p:cNvPr id="78" name="Rectangle 77"/>
          <p:cNvSpPr/>
          <p:nvPr/>
        </p:nvSpPr>
        <p:spPr>
          <a:xfrm>
            <a:off x="1142976" y="1142984"/>
            <a:ext cx="1500198" cy="642942"/>
          </a:xfrm>
          <a:prstGeom prst="rect">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solidFill>
                  <a:schemeClr val="bg1"/>
                </a:solidFill>
              </a:rPr>
              <a:t>شراء نظام </a:t>
            </a:r>
            <a:r>
              <a:rPr lang="en-US" sz="2400" b="1" dirty="0" smtClean="0">
                <a:solidFill>
                  <a:schemeClr val="bg1"/>
                </a:solidFill>
              </a:rPr>
              <a:t>(CAD)</a:t>
            </a:r>
            <a:endParaRPr lang="ar-IQ" sz="2400" b="1" dirty="0">
              <a:solidFill>
                <a:schemeClr val="bg1"/>
              </a:solidFill>
            </a:endParaRPr>
          </a:p>
        </p:txBody>
      </p:sp>
      <p:sp>
        <p:nvSpPr>
          <p:cNvPr id="79" name="Rectangle 78"/>
          <p:cNvSpPr/>
          <p:nvPr/>
        </p:nvSpPr>
        <p:spPr>
          <a:xfrm>
            <a:off x="1857356" y="2428868"/>
            <a:ext cx="1428760" cy="785818"/>
          </a:xfrm>
          <a:prstGeom prst="rect">
            <a:avLst/>
          </a:prstGeom>
          <a:blipFill>
            <a:blip r:embed="rId2"/>
            <a:tile tx="0" ty="0" sx="100000" sy="100000" flip="none" algn="tl"/>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تدريب ثلاث مهندسين</a:t>
            </a:r>
            <a:endParaRPr lang="ar-IQ" sz="2400" b="1" dirty="0"/>
          </a:p>
        </p:txBody>
      </p:sp>
      <p:sp>
        <p:nvSpPr>
          <p:cNvPr id="80" name="Rectangle 79"/>
          <p:cNvSpPr/>
          <p:nvPr/>
        </p:nvSpPr>
        <p:spPr>
          <a:xfrm>
            <a:off x="2285984" y="4143380"/>
            <a:ext cx="1357322" cy="642942"/>
          </a:xfrm>
          <a:prstGeom prst="rect">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t>بقاء الوضع الحالي</a:t>
            </a:r>
            <a:endParaRPr lang="ar-IQ" sz="2400" b="1" dirty="0"/>
          </a:p>
        </p:txBody>
      </p:sp>
      <p:sp>
        <p:nvSpPr>
          <p:cNvPr id="81" name="Rectangle 80"/>
          <p:cNvSpPr/>
          <p:nvPr/>
        </p:nvSpPr>
        <p:spPr>
          <a:xfrm>
            <a:off x="214282" y="2571744"/>
            <a:ext cx="928694" cy="12858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b="1" dirty="0" smtClean="0">
                <a:solidFill>
                  <a:schemeClr val="tx1"/>
                </a:solidFill>
              </a:rPr>
              <a:t>تصميم منتوج جديد</a:t>
            </a:r>
            <a:endParaRPr lang="ar-IQ" b="1" dirty="0">
              <a:solidFill>
                <a:schemeClr val="tx1"/>
              </a:solidFill>
            </a:endParaRPr>
          </a:p>
        </p:txBody>
      </p:sp>
      <p:sp>
        <p:nvSpPr>
          <p:cNvPr id="83" name="Rectangle 82"/>
          <p:cNvSpPr/>
          <p:nvPr/>
        </p:nvSpPr>
        <p:spPr>
          <a:xfrm>
            <a:off x="5929322" y="5500702"/>
            <a:ext cx="2670864" cy="571504"/>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400" b="1" dirty="0" smtClean="0">
                <a:solidFill>
                  <a:schemeClr val="tx1"/>
                </a:solidFill>
              </a:rPr>
              <a:t>الربح = </a:t>
            </a:r>
            <a:r>
              <a:rPr lang="en-US" sz="2400" b="1" dirty="0" smtClean="0">
                <a:solidFill>
                  <a:schemeClr val="tx1"/>
                </a:solidFill>
              </a:rPr>
              <a:t>$0</a:t>
            </a:r>
            <a:endParaRPr lang="ar-IQ" sz="2400" b="1" dirty="0">
              <a:solidFill>
                <a:schemeClr val="tx1"/>
              </a:solidFill>
            </a:endParaRPr>
          </a:p>
        </p:txBody>
      </p:sp>
      <p:cxnSp>
        <p:nvCxnSpPr>
          <p:cNvPr id="85" name="Straight Connector 84"/>
          <p:cNvCxnSpPr/>
          <p:nvPr/>
        </p:nvCxnSpPr>
        <p:spPr>
          <a:xfrm flipV="1">
            <a:off x="3714744" y="5715016"/>
            <a:ext cx="2000264" cy="35720"/>
          </a:xfrm>
          <a:prstGeom prst="line">
            <a:avLst/>
          </a:prstGeom>
          <a:ln w="571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071802" y="428604"/>
            <a:ext cx="1357322"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solidFill>
                  <a:schemeClr val="tx1"/>
                </a:solidFill>
              </a:rPr>
              <a:t>388000</a:t>
            </a:r>
            <a:endParaRPr lang="ar-IQ" b="1" dirty="0">
              <a:solidFill>
                <a:schemeClr val="tx1"/>
              </a:solidFill>
            </a:endParaRPr>
          </a:p>
        </p:txBody>
      </p:sp>
      <p:sp>
        <p:nvSpPr>
          <p:cNvPr id="34" name="Oval 33"/>
          <p:cNvSpPr/>
          <p:nvPr/>
        </p:nvSpPr>
        <p:spPr>
          <a:xfrm>
            <a:off x="3357554" y="2714620"/>
            <a:ext cx="1357322" cy="42862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solidFill>
                  <a:schemeClr val="tx1"/>
                </a:solidFill>
              </a:rPr>
              <a:t>365000</a:t>
            </a:r>
            <a:endParaRPr lang="ar-IQ" b="1" dirty="0">
              <a:solidFill>
                <a:schemeClr val="tx1"/>
              </a:solidFill>
            </a:endParaRPr>
          </a:p>
        </p:txBody>
      </p:sp>
      <p:sp>
        <p:nvSpPr>
          <p:cNvPr id="37" name="Oval 36"/>
          <p:cNvSpPr/>
          <p:nvPr/>
        </p:nvSpPr>
        <p:spPr>
          <a:xfrm>
            <a:off x="3071802" y="5214950"/>
            <a:ext cx="1000132"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solidFill>
                  <a:schemeClr val="tx1"/>
                </a:solidFill>
              </a:rPr>
              <a:t>0</a:t>
            </a:r>
            <a:endParaRPr lang="ar-IQ" b="1" dirty="0">
              <a:solidFill>
                <a:schemeClr val="tx1"/>
              </a:solidFill>
            </a:endParaRPr>
          </a:p>
        </p:txBody>
      </p:sp>
    </p:spTree>
  </p:cSld>
  <p:clrMapOvr>
    <a:masterClrMapping/>
  </p:clrMapOvr>
  <p:transition spd="slow">
    <p:pull dir="d"/>
  </p:transition>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3.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4.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1_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2382</TotalTime>
  <Words>2826</Words>
  <Application>Microsoft Office PowerPoint</Application>
  <PresentationFormat>On-screen Show (4:3)</PresentationFormat>
  <Paragraphs>461</Paragraphs>
  <Slides>92</Slides>
  <Notes>3</Notes>
  <HiddenSlides>0</HiddenSlides>
  <MMClips>0</MMClips>
  <ScaleCrop>false</ScaleCrop>
  <HeadingPairs>
    <vt:vector size="4" baseType="variant">
      <vt:variant>
        <vt:lpstr>Theme</vt:lpstr>
      </vt:variant>
      <vt:variant>
        <vt:i4>5</vt:i4>
      </vt:variant>
      <vt:variant>
        <vt:lpstr>Slide Titles</vt:lpstr>
      </vt:variant>
      <vt:variant>
        <vt:i4>92</vt:i4>
      </vt:variant>
    </vt:vector>
  </HeadingPairs>
  <TitlesOfParts>
    <vt:vector size="97" baseType="lpstr">
      <vt:lpstr>Office Theme</vt:lpstr>
      <vt:lpstr>Foundry</vt:lpstr>
      <vt:lpstr>Equity</vt:lpstr>
      <vt:lpstr>Median</vt:lpstr>
      <vt:lpstr>1_Median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ما هي الاختلافات في كل مرحلة من مراحل دورة حياة المنتوج؟</vt:lpstr>
      <vt:lpstr>Slide 16</vt:lpstr>
      <vt:lpstr>أولا: اختلاف المبيعات والارباح</vt:lpstr>
      <vt:lpstr>Slide 18</vt:lpstr>
      <vt:lpstr>Slide 19</vt:lpstr>
      <vt:lpstr>Slide 20</vt:lpstr>
      <vt:lpstr>Slide 21</vt:lpstr>
      <vt:lpstr>سؤال....</vt:lpstr>
      <vt:lpstr>ثانيا :  التركيز في العمليات</vt:lpstr>
      <vt:lpstr>Slide 24</vt:lpstr>
      <vt:lpstr>Slide 25</vt:lpstr>
      <vt:lpstr>Slide 26</vt:lpstr>
      <vt:lpstr>Slide 27</vt:lpstr>
      <vt:lpstr>Slide 28</vt:lpstr>
      <vt:lpstr>Slide 29</vt:lpstr>
      <vt:lpstr>استراتيجيات دخول السوق والخروج منه</vt:lpstr>
      <vt:lpstr>ثالثا: استراتيجيات الدخول والخروج</vt:lpstr>
      <vt:lpstr>Slide 32</vt:lpstr>
      <vt:lpstr>Slide 33</vt:lpstr>
      <vt:lpstr>سؤال المحاضرة</vt:lpstr>
      <vt:lpstr>ماهي الاعتبارات الخاصة بتصميم المنتوج</vt:lpstr>
      <vt:lpstr>Slide 36</vt:lpstr>
      <vt:lpstr>تركز جميع المباديء الخاصة بالتصميم الكفوء على مبدأين رئيسين و هما :</vt:lpstr>
      <vt:lpstr>اولا : التبسيط</vt:lpstr>
      <vt:lpstr>ثانيا : التنميط</vt:lpstr>
      <vt:lpstr>اولا- الاعتبارات الخاصة بعملية التصميم </vt:lpstr>
      <vt:lpstr>Slide 41</vt:lpstr>
      <vt:lpstr>مالفرق بين السلعة والخدمة</vt:lpstr>
      <vt:lpstr> </vt:lpstr>
      <vt:lpstr> </vt:lpstr>
      <vt:lpstr> </vt:lpstr>
      <vt:lpstr>Slide 46</vt:lpstr>
      <vt:lpstr>Slide 47</vt:lpstr>
      <vt:lpstr>Slide 48</vt:lpstr>
      <vt:lpstr>مكونات  الخدمة </vt:lpstr>
      <vt:lpstr>Slide 50</vt:lpstr>
      <vt:lpstr>Slide 51</vt:lpstr>
      <vt:lpstr>Slide 52</vt:lpstr>
      <vt:lpstr>نظام تطوير المنتوج</vt:lpstr>
      <vt:lpstr>Slide 54</vt:lpstr>
      <vt:lpstr>Slide 55</vt:lpstr>
      <vt:lpstr>Slide 56</vt:lpstr>
      <vt:lpstr>لعل اهم هذه الاساليب :</vt:lpstr>
      <vt:lpstr>Slide 58</vt:lpstr>
      <vt:lpstr>ما هو تحليل نقطة التعادل</vt:lpstr>
      <vt:lpstr>... ما هي البيانات التي نحتاجها في تحليل التعادل ؟؟؟؟؟ </vt:lpstr>
      <vt:lpstr>... ما هي معادلة نقطة نقطة التعادل ؟؟؟؟؟ </vt:lpstr>
      <vt:lpstr>... ما هي معادلة نقطة نقطة التعادل ؟؟؟؟؟ </vt:lpstr>
      <vt:lpstr>Slide 63</vt:lpstr>
      <vt:lpstr>...  </vt:lpstr>
      <vt:lpstr>... كيف نستخرج نقطة التعادل ؟؟؟؟؟ </vt:lpstr>
      <vt:lpstr>مثال :</vt:lpstr>
      <vt:lpstr>Slide 67</vt:lpstr>
      <vt:lpstr>حل المثال</vt:lpstr>
      <vt:lpstr>Slide 69</vt:lpstr>
      <vt:lpstr>تمرين 1</vt:lpstr>
      <vt:lpstr>Slide 71</vt:lpstr>
      <vt:lpstr>Slide 72</vt:lpstr>
      <vt:lpstr>تمرين</vt:lpstr>
      <vt:lpstr>تمرين</vt:lpstr>
      <vt:lpstr>Slide 75</vt:lpstr>
      <vt:lpstr>نقطة التعادل و قرار الصنع ام الشراء</vt:lpstr>
      <vt:lpstr>Slide 77</vt:lpstr>
      <vt:lpstr>Slide 78</vt:lpstr>
      <vt:lpstr>تمرين</vt:lpstr>
      <vt:lpstr>تمرين</vt:lpstr>
      <vt:lpstr>تمرين</vt:lpstr>
      <vt:lpstr>تمرين</vt:lpstr>
      <vt:lpstr>تمرين</vt:lpstr>
      <vt:lpstr>Slide 84</vt:lpstr>
      <vt:lpstr>القرارات التي تتخذ في حالات الاتأكد (  شجرة القرارات) </vt:lpstr>
      <vt:lpstr>القرارات التي تتخذ في حالات الاتأكد (  شجرة القرارات) </vt:lpstr>
      <vt:lpstr>Slide 87</vt:lpstr>
      <vt:lpstr>مثال </vt:lpstr>
      <vt:lpstr>مثال </vt:lpstr>
      <vt:lpstr>مثال </vt:lpstr>
      <vt:lpstr>مثال </vt:lpstr>
      <vt:lpstr>Slide 92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DR.Ahmed Saker</dc:creator>
  <cp:lastModifiedBy>DR.Ahmed Saker</cp:lastModifiedBy>
  <cp:revision>305</cp:revision>
  <dcterms:created xsi:type="dcterms:W3CDTF">2013-04-21T07:37:21Z</dcterms:created>
  <dcterms:modified xsi:type="dcterms:W3CDTF">2014-05-17T16:48:22Z</dcterms:modified>
</cp:coreProperties>
</file>