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52"/>
  </p:notesMasterIdLst>
  <p:sldIdLst>
    <p:sldId id="256" r:id="rId3"/>
    <p:sldId id="291" r:id="rId4"/>
    <p:sldId id="292" r:id="rId5"/>
    <p:sldId id="272" r:id="rId6"/>
    <p:sldId id="289" r:id="rId7"/>
    <p:sldId id="293" r:id="rId8"/>
    <p:sldId id="258" r:id="rId9"/>
    <p:sldId id="259" r:id="rId10"/>
    <p:sldId id="260" r:id="rId11"/>
    <p:sldId id="261" r:id="rId12"/>
    <p:sldId id="262" r:id="rId13"/>
    <p:sldId id="309" r:id="rId14"/>
    <p:sldId id="263" r:id="rId15"/>
    <p:sldId id="310" r:id="rId16"/>
    <p:sldId id="264" r:id="rId17"/>
    <p:sldId id="268" r:id="rId18"/>
    <p:sldId id="265" r:id="rId19"/>
    <p:sldId id="269" r:id="rId20"/>
    <p:sldId id="270" r:id="rId21"/>
    <p:sldId id="266" r:id="rId22"/>
    <p:sldId id="267" r:id="rId23"/>
    <p:sldId id="311" r:id="rId24"/>
    <p:sldId id="294" r:id="rId25"/>
    <p:sldId id="274" r:id="rId26"/>
    <p:sldId id="296" r:id="rId27"/>
    <p:sldId id="297" r:id="rId28"/>
    <p:sldId id="295" r:id="rId29"/>
    <p:sldId id="275" r:id="rId30"/>
    <p:sldId id="278" r:id="rId31"/>
    <p:sldId id="302" r:id="rId32"/>
    <p:sldId id="279" r:id="rId33"/>
    <p:sldId id="281" r:id="rId34"/>
    <p:sldId id="282" r:id="rId35"/>
    <p:sldId id="299" r:id="rId36"/>
    <p:sldId id="303" r:id="rId37"/>
    <p:sldId id="304" r:id="rId38"/>
    <p:sldId id="307" r:id="rId39"/>
    <p:sldId id="308" r:id="rId40"/>
    <p:sldId id="306" r:id="rId41"/>
    <p:sldId id="300" r:id="rId42"/>
    <p:sldId id="301" r:id="rId43"/>
    <p:sldId id="287" r:id="rId44"/>
    <p:sldId id="305" r:id="rId45"/>
    <p:sldId id="288" r:id="rId46"/>
    <p:sldId id="273" r:id="rId47"/>
    <p:sldId id="312" r:id="rId48"/>
    <p:sldId id="313" r:id="rId49"/>
    <p:sldId id="314" r:id="rId50"/>
    <p:sldId id="315" r:id="rId51"/>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3" d="100"/>
          <a:sy n="63" d="100"/>
        </p:scale>
        <p:origin x="-159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iagrams/_rels/data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C26CE0-6152-47A4-A20A-68988A315F53}" type="doc">
      <dgm:prSet loTypeId="urn:microsoft.com/office/officeart/2005/8/layout/vList4" loCatId="list" qsTypeId="urn:microsoft.com/office/officeart/2005/8/quickstyle/simple1" qsCatId="simple" csTypeId="urn:microsoft.com/office/officeart/2005/8/colors/accent1_2" csCatId="accent1" phldr="1"/>
      <dgm:spPr/>
      <dgm:t>
        <a:bodyPr/>
        <a:lstStyle/>
        <a:p>
          <a:pPr rtl="1"/>
          <a:endParaRPr lang="ar-IQ"/>
        </a:p>
      </dgm:t>
    </dgm:pt>
    <dgm:pt modelId="{DF19764B-989C-4F4C-85B8-BAB7EAEBA67D}">
      <dgm:prSet phldrT="[Text]" custT="1"/>
      <dgm:spPr>
        <a:blipFill rotWithShape="0">
          <a:blip xmlns:r="http://schemas.openxmlformats.org/officeDocument/2006/relationships" r:embed="rId1"/>
          <a:tile tx="0" ty="0" sx="100000" sy="100000" flip="none" algn="tl"/>
        </a:blipFill>
      </dgm:spPr>
      <dgm:t>
        <a:bodyPr/>
        <a:lstStyle/>
        <a:p>
          <a:pPr rtl="1"/>
          <a:r>
            <a:rPr lang="ar-IQ" sz="4400" b="1" dirty="0" smtClean="0"/>
            <a:t>التصميم  على اساس المنتوج</a:t>
          </a:r>
          <a:endParaRPr lang="ar-IQ" sz="4400" b="1" dirty="0"/>
        </a:p>
      </dgm:t>
    </dgm:pt>
    <dgm:pt modelId="{979F3058-7805-43A9-BB7B-E5E48BAA4ABE}" type="parTrans" cxnId="{C4090C3D-55AD-4666-9850-4BDC648A0BE5}">
      <dgm:prSet/>
      <dgm:spPr/>
      <dgm:t>
        <a:bodyPr/>
        <a:lstStyle/>
        <a:p>
          <a:pPr rtl="1"/>
          <a:endParaRPr lang="ar-IQ" sz="4400" b="1"/>
        </a:p>
      </dgm:t>
    </dgm:pt>
    <dgm:pt modelId="{617CD0A3-6EEC-42A5-8B79-3D9464311404}" type="sibTrans" cxnId="{C4090C3D-55AD-4666-9850-4BDC648A0BE5}">
      <dgm:prSet/>
      <dgm:spPr/>
      <dgm:t>
        <a:bodyPr/>
        <a:lstStyle/>
        <a:p>
          <a:pPr rtl="1"/>
          <a:endParaRPr lang="ar-IQ" sz="4400" b="1"/>
        </a:p>
      </dgm:t>
    </dgm:pt>
    <dgm:pt modelId="{A6649F4F-9230-4CF4-8B41-0E0B7AF168EF}">
      <dgm:prSet phldrT="[Text]" custT="1"/>
      <dgm:spPr>
        <a:blipFill rotWithShape="0">
          <a:blip xmlns:r="http://schemas.openxmlformats.org/officeDocument/2006/relationships" r:embed="rId1"/>
          <a:tile tx="0" ty="0" sx="100000" sy="100000" flip="none" algn="tl"/>
        </a:blipFill>
      </dgm:spPr>
      <dgm:t>
        <a:bodyPr/>
        <a:lstStyle/>
        <a:p>
          <a:pPr rtl="1"/>
          <a:r>
            <a:rPr lang="ar-IQ" sz="4400" b="1" dirty="0" smtClean="0"/>
            <a:t>التصميم على اساس العملية</a:t>
          </a:r>
          <a:endParaRPr lang="ar-IQ" sz="4400" b="1" dirty="0"/>
        </a:p>
      </dgm:t>
    </dgm:pt>
    <dgm:pt modelId="{6410DC00-830E-4832-8922-6B417D339439}" type="parTrans" cxnId="{1661A90D-F132-4856-9B7D-0E890A2F44E7}">
      <dgm:prSet/>
      <dgm:spPr/>
      <dgm:t>
        <a:bodyPr/>
        <a:lstStyle/>
        <a:p>
          <a:pPr rtl="1"/>
          <a:endParaRPr lang="ar-IQ" sz="4400" b="1"/>
        </a:p>
      </dgm:t>
    </dgm:pt>
    <dgm:pt modelId="{D3075FC0-C7F3-4C12-8B0F-4FF33C41E37E}" type="sibTrans" cxnId="{1661A90D-F132-4856-9B7D-0E890A2F44E7}">
      <dgm:prSet/>
      <dgm:spPr/>
      <dgm:t>
        <a:bodyPr/>
        <a:lstStyle/>
        <a:p>
          <a:pPr rtl="1"/>
          <a:endParaRPr lang="ar-IQ" sz="4400" b="1"/>
        </a:p>
      </dgm:t>
    </dgm:pt>
    <dgm:pt modelId="{CFAE253D-27B5-4518-BE06-989C6BDFEFCA}">
      <dgm:prSet phldrT="[Text]" phldr="1" custT="1"/>
      <dgm:spPr>
        <a:blipFill rotWithShape="0">
          <a:blip xmlns:r="http://schemas.openxmlformats.org/officeDocument/2006/relationships" r:embed="rId1"/>
          <a:tile tx="0" ty="0" sx="100000" sy="100000" flip="none" algn="tl"/>
        </a:blipFill>
      </dgm:spPr>
      <dgm:t>
        <a:bodyPr/>
        <a:lstStyle/>
        <a:p>
          <a:pPr rtl="1"/>
          <a:endParaRPr lang="ar-IQ" sz="4400" b="1"/>
        </a:p>
      </dgm:t>
    </dgm:pt>
    <dgm:pt modelId="{6D559257-174C-4133-8D96-3B86709358EF}" type="parTrans" cxnId="{21DCD2FA-F36D-406A-AA96-0085171E4A6F}">
      <dgm:prSet/>
      <dgm:spPr/>
      <dgm:t>
        <a:bodyPr/>
        <a:lstStyle/>
        <a:p>
          <a:pPr rtl="1"/>
          <a:endParaRPr lang="ar-IQ" sz="4400" b="1"/>
        </a:p>
      </dgm:t>
    </dgm:pt>
    <dgm:pt modelId="{1B02DDD7-FB62-4560-9AEF-C2F3953BBD14}" type="sibTrans" cxnId="{21DCD2FA-F36D-406A-AA96-0085171E4A6F}">
      <dgm:prSet/>
      <dgm:spPr/>
      <dgm:t>
        <a:bodyPr/>
        <a:lstStyle/>
        <a:p>
          <a:pPr rtl="1"/>
          <a:endParaRPr lang="ar-IQ" sz="4400" b="1"/>
        </a:p>
      </dgm:t>
    </dgm:pt>
    <dgm:pt modelId="{F01C7DD0-740A-40BC-BB4B-95D1D55F2554}">
      <dgm:prSet phldrT="[Text]" custT="1"/>
      <dgm:spPr>
        <a:blipFill rotWithShape="0">
          <a:blip xmlns:r="http://schemas.openxmlformats.org/officeDocument/2006/relationships" r:embed="rId1"/>
          <a:tile tx="0" ty="0" sx="100000" sy="100000" flip="none" algn="tl"/>
        </a:blipFill>
      </dgm:spPr>
      <dgm:t>
        <a:bodyPr/>
        <a:lstStyle/>
        <a:p>
          <a:pPr rtl="1"/>
          <a:r>
            <a:rPr lang="ar-IQ" sz="4400" b="1" dirty="0" smtClean="0"/>
            <a:t>ا</a:t>
          </a:r>
          <a:endParaRPr lang="ar-IQ" sz="4400" b="1" dirty="0"/>
        </a:p>
      </dgm:t>
    </dgm:pt>
    <dgm:pt modelId="{BEFA3AA0-3A48-4980-8AFD-44F9B255B05F}" type="parTrans" cxnId="{F716CE07-DDA8-494E-93C3-42C043EFFDB9}">
      <dgm:prSet/>
      <dgm:spPr/>
      <dgm:t>
        <a:bodyPr/>
        <a:lstStyle/>
        <a:p>
          <a:pPr rtl="1"/>
          <a:endParaRPr lang="ar-IQ" sz="4400" b="1"/>
        </a:p>
      </dgm:t>
    </dgm:pt>
    <dgm:pt modelId="{8E432F21-75E1-4EFA-8938-67AA74351B8E}" type="sibTrans" cxnId="{F716CE07-DDA8-494E-93C3-42C043EFFDB9}">
      <dgm:prSet/>
      <dgm:spPr/>
      <dgm:t>
        <a:bodyPr/>
        <a:lstStyle/>
        <a:p>
          <a:pPr rtl="1"/>
          <a:endParaRPr lang="ar-IQ" sz="4400" b="1"/>
        </a:p>
      </dgm:t>
    </dgm:pt>
    <dgm:pt modelId="{264997A9-A738-4963-BEDC-D2BDD808F04D}">
      <dgm:prSet phldrT="[Text]" custT="1"/>
      <dgm:spPr>
        <a:blipFill rotWithShape="0">
          <a:blip xmlns:r="http://schemas.openxmlformats.org/officeDocument/2006/relationships" r:embed="rId1"/>
          <a:tile tx="0" ty="0" sx="100000" sy="100000" flip="none" algn="tl"/>
        </a:blipFill>
      </dgm:spPr>
      <dgm:t>
        <a:bodyPr/>
        <a:lstStyle/>
        <a:p>
          <a:pPr rtl="1"/>
          <a:r>
            <a:rPr lang="ar-IQ" sz="4400" b="1" dirty="0" smtClean="0"/>
            <a:t>التصميم الهجين</a:t>
          </a:r>
          <a:endParaRPr lang="ar-IQ" sz="4400" b="1" dirty="0"/>
        </a:p>
      </dgm:t>
    </dgm:pt>
    <dgm:pt modelId="{28766359-1D39-4394-B3D8-2F431EDD64C7}" type="parTrans" cxnId="{B7EA9EF5-56D7-4C94-93F5-95ADEC3FC757}">
      <dgm:prSet/>
      <dgm:spPr/>
      <dgm:t>
        <a:bodyPr/>
        <a:lstStyle/>
        <a:p>
          <a:pPr rtl="1"/>
          <a:endParaRPr lang="ar-IQ" sz="4400" b="1"/>
        </a:p>
      </dgm:t>
    </dgm:pt>
    <dgm:pt modelId="{B02D37B2-8E35-4832-ACD9-61CC24BCA1E3}" type="sibTrans" cxnId="{B7EA9EF5-56D7-4C94-93F5-95ADEC3FC757}">
      <dgm:prSet/>
      <dgm:spPr/>
      <dgm:t>
        <a:bodyPr/>
        <a:lstStyle/>
        <a:p>
          <a:pPr rtl="1"/>
          <a:endParaRPr lang="ar-IQ" sz="4400" b="1"/>
        </a:p>
      </dgm:t>
    </dgm:pt>
    <dgm:pt modelId="{BE7BFFF9-4EA6-4270-B49D-3D4CB54ED177}">
      <dgm:prSet phldrT="[Text]" custT="1"/>
      <dgm:spPr>
        <a:blipFill rotWithShape="0">
          <a:blip xmlns:r="http://schemas.openxmlformats.org/officeDocument/2006/relationships" r:embed="rId1"/>
          <a:tile tx="0" ty="0" sx="100000" sy="100000" flip="none" algn="tl"/>
        </a:blipFill>
      </dgm:spPr>
      <dgm:t>
        <a:bodyPr/>
        <a:lstStyle/>
        <a:p>
          <a:pPr rtl="1"/>
          <a:r>
            <a:rPr lang="ar-IQ" sz="4400" b="1" dirty="0" smtClean="0"/>
            <a:t>التصميم الثابت</a:t>
          </a:r>
          <a:endParaRPr lang="ar-IQ" sz="4400" b="1" dirty="0"/>
        </a:p>
      </dgm:t>
    </dgm:pt>
    <dgm:pt modelId="{C729B41E-6C48-4028-BEF7-A2FCB9335FE5}" type="parTrans" cxnId="{B25BCCEE-2C18-4E17-B0FD-0D730A55857D}">
      <dgm:prSet/>
      <dgm:spPr/>
      <dgm:t>
        <a:bodyPr/>
        <a:lstStyle/>
        <a:p>
          <a:pPr rtl="1"/>
          <a:endParaRPr lang="ar-IQ" sz="4400" b="1"/>
        </a:p>
      </dgm:t>
    </dgm:pt>
    <dgm:pt modelId="{3562E58E-B459-4B54-80D1-212540B9CD83}" type="sibTrans" cxnId="{B25BCCEE-2C18-4E17-B0FD-0D730A55857D}">
      <dgm:prSet/>
      <dgm:spPr/>
      <dgm:t>
        <a:bodyPr/>
        <a:lstStyle/>
        <a:p>
          <a:pPr rtl="1"/>
          <a:endParaRPr lang="ar-IQ" sz="4400" b="1"/>
        </a:p>
      </dgm:t>
    </dgm:pt>
    <dgm:pt modelId="{9038710D-BA5F-4E27-8D23-228AA01DEF3D}" type="pres">
      <dgm:prSet presAssocID="{5BC26CE0-6152-47A4-A20A-68988A315F53}" presName="linear" presStyleCnt="0">
        <dgm:presLayoutVars>
          <dgm:dir/>
          <dgm:resizeHandles val="exact"/>
        </dgm:presLayoutVars>
      </dgm:prSet>
      <dgm:spPr/>
      <dgm:t>
        <a:bodyPr/>
        <a:lstStyle/>
        <a:p>
          <a:pPr rtl="1"/>
          <a:endParaRPr lang="ar-IQ"/>
        </a:p>
      </dgm:t>
    </dgm:pt>
    <dgm:pt modelId="{2AD2BB3A-CD19-4A3A-B211-23A5F78FC9F7}" type="pres">
      <dgm:prSet presAssocID="{DF19764B-989C-4F4C-85B8-BAB7EAEBA67D}" presName="comp" presStyleCnt="0"/>
      <dgm:spPr/>
    </dgm:pt>
    <dgm:pt modelId="{89F4344F-D088-47B4-832B-2072C6A80D4D}" type="pres">
      <dgm:prSet presAssocID="{DF19764B-989C-4F4C-85B8-BAB7EAEBA67D}" presName="box" presStyleLbl="node1" presStyleIdx="0" presStyleCnt="4"/>
      <dgm:spPr/>
      <dgm:t>
        <a:bodyPr/>
        <a:lstStyle/>
        <a:p>
          <a:pPr rtl="1"/>
          <a:endParaRPr lang="ar-IQ"/>
        </a:p>
      </dgm:t>
    </dgm:pt>
    <dgm:pt modelId="{294712F0-3280-40C9-97A9-78DC90B43CD4}" type="pres">
      <dgm:prSet presAssocID="{DF19764B-989C-4F4C-85B8-BAB7EAEBA67D}" presName="img" presStyleLbl="fgImgPlace1" presStyleIdx="0" presStyleCnt="4"/>
      <dgm:spPr/>
    </dgm:pt>
    <dgm:pt modelId="{79F7B359-6781-4840-956F-82A45EC35706}" type="pres">
      <dgm:prSet presAssocID="{DF19764B-989C-4F4C-85B8-BAB7EAEBA67D}" presName="text" presStyleLbl="node1" presStyleIdx="0" presStyleCnt="4">
        <dgm:presLayoutVars>
          <dgm:bulletEnabled val="1"/>
        </dgm:presLayoutVars>
      </dgm:prSet>
      <dgm:spPr/>
      <dgm:t>
        <a:bodyPr/>
        <a:lstStyle/>
        <a:p>
          <a:pPr rtl="1"/>
          <a:endParaRPr lang="ar-IQ"/>
        </a:p>
      </dgm:t>
    </dgm:pt>
    <dgm:pt modelId="{94776D3B-C0B3-4306-8A97-5F56578D9295}" type="pres">
      <dgm:prSet presAssocID="{617CD0A3-6EEC-42A5-8B79-3D9464311404}" presName="spacer" presStyleCnt="0"/>
      <dgm:spPr/>
    </dgm:pt>
    <dgm:pt modelId="{2B025A8E-0624-4E66-91A1-999FB6101D43}" type="pres">
      <dgm:prSet presAssocID="{A6649F4F-9230-4CF4-8B41-0E0B7AF168EF}" presName="comp" presStyleCnt="0"/>
      <dgm:spPr/>
    </dgm:pt>
    <dgm:pt modelId="{949E1BF8-BE99-4974-968C-67B553F61A3B}" type="pres">
      <dgm:prSet presAssocID="{A6649F4F-9230-4CF4-8B41-0E0B7AF168EF}" presName="box" presStyleLbl="node1" presStyleIdx="1" presStyleCnt="4"/>
      <dgm:spPr/>
      <dgm:t>
        <a:bodyPr/>
        <a:lstStyle/>
        <a:p>
          <a:pPr rtl="1"/>
          <a:endParaRPr lang="ar-IQ"/>
        </a:p>
      </dgm:t>
    </dgm:pt>
    <dgm:pt modelId="{25298FB4-225D-4F5B-943C-21ABFB1E8712}" type="pres">
      <dgm:prSet presAssocID="{A6649F4F-9230-4CF4-8B41-0E0B7AF168EF}" presName="img" presStyleLbl="fgImgPlace1" presStyleIdx="1" presStyleCnt="4"/>
      <dgm:spPr/>
    </dgm:pt>
    <dgm:pt modelId="{8ECF1819-37C0-4FED-9454-C404435231B9}" type="pres">
      <dgm:prSet presAssocID="{A6649F4F-9230-4CF4-8B41-0E0B7AF168EF}" presName="text" presStyleLbl="node1" presStyleIdx="1" presStyleCnt="4">
        <dgm:presLayoutVars>
          <dgm:bulletEnabled val="1"/>
        </dgm:presLayoutVars>
      </dgm:prSet>
      <dgm:spPr/>
      <dgm:t>
        <a:bodyPr/>
        <a:lstStyle/>
        <a:p>
          <a:pPr rtl="1"/>
          <a:endParaRPr lang="ar-IQ"/>
        </a:p>
      </dgm:t>
    </dgm:pt>
    <dgm:pt modelId="{9C268D77-1FA4-42C0-9DCC-1F34610E75EE}" type="pres">
      <dgm:prSet presAssocID="{D3075FC0-C7F3-4C12-8B0F-4FF33C41E37E}" presName="spacer" presStyleCnt="0"/>
      <dgm:spPr/>
    </dgm:pt>
    <dgm:pt modelId="{7D2FEE8D-C5FC-4095-926B-54F97027DF72}" type="pres">
      <dgm:prSet presAssocID="{264997A9-A738-4963-BEDC-D2BDD808F04D}" presName="comp" presStyleCnt="0"/>
      <dgm:spPr/>
    </dgm:pt>
    <dgm:pt modelId="{C0D67804-A0B2-4D34-A93D-28F384AABC43}" type="pres">
      <dgm:prSet presAssocID="{264997A9-A738-4963-BEDC-D2BDD808F04D}" presName="box" presStyleLbl="node1" presStyleIdx="2" presStyleCnt="4"/>
      <dgm:spPr/>
      <dgm:t>
        <a:bodyPr/>
        <a:lstStyle/>
        <a:p>
          <a:pPr rtl="1"/>
          <a:endParaRPr lang="ar-IQ"/>
        </a:p>
      </dgm:t>
    </dgm:pt>
    <dgm:pt modelId="{9E96B455-908D-4E2D-9E13-E7A7227E561D}" type="pres">
      <dgm:prSet presAssocID="{264997A9-A738-4963-BEDC-D2BDD808F04D}" presName="img" presStyleLbl="fgImgPlace1" presStyleIdx="2" presStyleCnt="4"/>
      <dgm:spPr/>
    </dgm:pt>
    <dgm:pt modelId="{EC1AD1DA-354C-404D-9053-F10B56E832A3}" type="pres">
      <dgm:prSet presAssocID="{264997A9-A738-4963-BEDC-D2BDD808F04D}" presName="text" presStyleLbl="node1" presStyleIdx="2" presStyleCnt="4">
        <dgm:presLayoutVars>
          <dgm:bulletEnabled val="1"/>
        </dgm:presLayoutVars>
      </dgm:prSet>
      <dgm:spPr/>
      <dgm:t>
        <a:bodyPr/>
        <a:lstStyle/>
        <a:p>
          <a:pPr rtl="1"/>
          <a:endParaRPr lang="ar-IQ"/>
        </a:p>
      </dgm:t>
    </dgm:pt>
    <dgm:pt modelId="{554FB557-EC4C-4494-B875-07848A510A29}" type="pres">
      <dgm:prSet presAssocID="{B02D37B2-8E35-4832-ACD9-61CC24BCA1E3}" presName="spacer" presStyleCnt="0"/>
      <dgm:spPr/>
    </dgm:pt>
    <dgm:pt modelId="{DCF30A57-7A77-4A4D-A4D2-7F55FCEB771A}" type="pres">
      <dgm:prSet presAssocID="{BE7BFFF9-4EA6-4270-B49D-3D4CB54ED177}" presName="comp" presStyleCnt="0"/>
      <dgm:spPr/>
    </dgm:pt>
    <dgm:pt modelId="{207C1F8B-2AC9-41BC-8074-FFADFB944001}" type="pres">
      <dgm:prSet presAssocID="{BE7BFFF9-4EA6-4270-B49D-3D4CB54ED177}" presName="box" presStyleLbl="node1" presStyleIdx="3" presStyleCnt="4"/>
      <dgm:spPr/>
      <dgm:t>
        <a:bodyPr/>
        <a:lstStyle/>
        <a:p>
          <a:pPr rtl="1"/>
          <a:endParaRPr lang="ar-IQ"/>
        </a:p>
      </dgm:t>
    </dgm:pt>
    <dgm:pt modelId="{6A48B2AC-C89A-4674-A578-8B2A57A9C61D}" type="pres">
      <dgm:prSet presAssocID="{BE7BFFF9-4EA6-4270-B49D-3D4CB54ED177}" presName="img" presStyleLbl="fgImgPlace1" presStyleIdx="3" presStyleCnt="4"/>
      <dgm:spPr/>
    </dgm:pt>
    <dgm:pt modelId="{12CF022E-954A-46E8-847B-2FD5B3EFD6CF}" type="pres">
      <dgm:prSet presAssocID="{BE7BFFF9-4EA6-4270-B49D-3D4CB54ED177}" presName="text" presStyleLbl="node1" presStyleIdx="3" presStyleCnt="4">
        <dgm:presLayoutVars>
          <dgm:bulletEnabled val="1"/>
        </dgm:presLayoutVars>
      </dgm:prSet>
      <dgm:spPr/>
      <dgm:t>
        <a:bodyPr/>
        <a:lstStyle/>
        <a:p>
          <a:pPr rtl="1"/>
          <a:endParaRPr lang="ar-IQ"/>
        </a:p>
      </dgm:t>
    </dgm:pt>
  </dgm:ptLst>
  <dgm:cxnLst>
    <dgm:cxn modelId="{19BF064F-14D7-4843-BC95-FDAECBBC4186}" type="presOf" srcId="{F01C7DD0-740A-40BC-BB4B-95D1D55F2554}" destId="{8ECF1819-37C0-4FED-9454-C404435231B9}" srcOrd="1" destOrd="2" presId="urn:microsoft.com/office/officeart/2005/8/layout/vList4"/>
    <dgm:cxn modelId="{0D6A393E-FCCA-4301-87A5-310BBB712B1D}" type="presOf" srcId="{5BC26CE0-6152-47A4-A20A-68988A315F53}" destId="{9038710D-BA5F-4E27-8D23-228AA01DEF3D}" srcOrd="0" destOrd="0" presId="urn:microsoft.com/office/officeart/2005/8/layout/vList4"/>
    <dgm:cxn modelId="{CFE62467-4A3A-4BC3-BAF3-6B840BAA71E4}" type="presOf" srcId="{F01C7DD0-740A-40BC-BB4B-95D1D55F2554}" destId="{949E1BF8-BE99-4974-968C-67B553F61A3B}" srcOrd="0" destOrd="2" presId="urn:microsoft.com/office/officeart/2005/8/layout/vList4"/>
    <dgm:cxn modelId="{24A751A2-F737-4123-9640-269CC31B8F77}" type="presOf" srcId="{DF19764B-989C-4F4C-85B8-BAB7EAEBA67D}" destId="{79F7B359-6781-4840-956F-82A45EC35706}" srcOrd="1" destOrd="0" presId="urn:microsoft.com/office/officeart/2005/8/layout/vList4"/>
    <dgm:cxn modelId="{0493996D-C19F-4D10-85E4-55B8EEAF47F3}" type="presOf" srcId="{CFAE253D-27B5-4518-BE06-989C6BDFEFCA}" destId="{949E1BF8-BE99-4974-968C-67B553F61A3B}" srcOrd="0" destOrd="1" presId="urn:microsoft.com/office/officeart/2005/8/layout/vList4"/>
    <dgm:cxn modelId="{7D2151FB-9F1E-4ECF-AD3A-21210C6784B2}" type="presOf" srcId="{BE7BFFF9-4EA6-4270-B49D-3D4CB54ED177}" destId="{207C1F8B-2AC9-41BC-8074-FFADFB944001}" srcOrd="0" destOrd="0" presId="urn:microsoft.com/office/officeart/2005/8/layout/vList4"/>
    <dgm:cxn modelId="{98D6534D-A3AA-4721-BA6C-E58CB3A1D770}" type="presOf" srcId="{A6649F4F-9230-4CF4-8B41-0E0B7AF168EF}" destId="{8ECF1819-37C0-4FED-9454-C404435231B9}" srcOrd="1" destOrd="0" presId="urn:microsoft.com/office/officeart/2005/8/layout/vList4"/>
    <dgm:cxn modelId="{F716CE07-DDA8-494E-93C3-42C043EFFDB9}" srcId="{A6649F4F-9230-4CF4-8B41-0E0B7AF168EF}" destId="{F01C7DD0-740A-40BC-BB4B-95D1D55F2554}" srcOrd="1" destOrd="0" parTransId="{BEFA3AA0-3A48-4980-8AFD-44F9B255B05F}" sibTransId="{8E432F21-75E1-4EFA-8938-67AA74351B8E}"/>
    <dgm:cxn modelId="{B7EA9EF5-56D7-4C94-93F5-95ADEC3FC757}" srcId="{5BC26CE0-6152-47A4-A20A-68988A315F53}" destId="{264997A9-A738-4963-BEDC-D2BDD808F04D}" srcOrd="2" destOrd="0" parTransId="{28766359-1D39-4394-B3D8-2F431EDD64C7}" sibTransId="{B02D37B2-8E35-4832-ACD9-61CC24BCA1E3}"/>
    <dgm:cxn modelId="{1661A90D-F132-4856-9B7D-0E890A2F44E7}" srcId="{5BC26CE0-6152-47A4-A20A-68988A315F53}" destId="{A6649F4F-9230-4CF4-8B41-0E0B7AF168EF}" srcOrd="1" destOrd="0" parTransId="{6410DC00-830E-4832-8922-6B417D339439}" sibTransId="{D3075FC0-C7F3-4C12-8B0F-4FF33C41E37E}"/>
    <dgm:cxn modelId="{99B5D260-2242-41DF-A1FC-C65ACA96131B}" type="presOf" srcId="{A6649F4F-9230-4CF4-8B41-0E0B7AF168EF}" destId="{949E1BF8-BE99-4974-968C-67B553F61A3B}" srcOrd="0" destOrd="0" presId="urn:microsoft.com/office/officeart/2005/8/layout/vList4"/>
    <dgm:cxn modelId="{ECDE70C8-245A-46C0-B1CB-044196DF3530}" type="presOf" srcId="{264997A9-A738-4963-BEDC-D2BDD808F04D}" destId="{EC1AD1DA-354C-404D-9053-F10B56E832A3}" srcOrd="1" destOrd="0" presId="urn:microsoft.com/office/officeart/2005/8/layout/vList4"/>
    <dgm:cxn modelId="{21DCD2FA-F36D-406A-AA96-0085171E4A6F}" srcId="{A6649F4F-9230-4CF4-8B41-0E0B7AF168EF}" destId="{CFAE253D-27B5-4518-BE06-989C6BDFEFCA}" srcOrd="0" destOrd="0" parTransId="{6D559257-174C-4133-8D96-3B86709358EF}" sibTransId="{1B02DDD7-FB62-4560-9AEF-C2F3953BBD14}"/>
    <dgm:cxn modelId="{D5192AE0-2CC5-4936-A784-F22B57D3A758}" type="presOf" srcId="{CFAE253D-27B5-4518-BE06-989C6BDFEFCA}" destId="{8ECF1819-37C0-4FED-9454-C404435231B9}" srcOrd="1" destOrd="1" presId="urn:microsoft.com/office/officeart/2005/8/layout/vList4"/>
    <dgm:cxn modelId="{C4090C3D-55AD-4666-9850-4BDC648A0BE5}" srcId="{5BC26CE0-6152-47A4-A20A-68988A315F53}" destId="{DF19764B-989C-4F4C-85B8-BAB7EAEBA67D}" srcOrd="0" destOrd="0" parTransId="{979F3058-7805-43A9-BB7B-E5E48BAA4ABE}" sibTransId="{617CD0A3-6EEC-42A5-8B79-3D9464311404}"/>
    <dgm:cxn modelId="{76EBAC20-6C05-4A72-AFB7-922015BC9CDD}" type="presOf" srcId="{DF19764B-989C-4F4C-85B8-BAB7EAEBA67D}" destId="{89F4344F-D088-47B4-832B-2072C6A80D4D}" srcOrd="0" destOrd="0" presId="urn:microsoft.com/office/officeart/2005/8/layout/vList4"/>
    <dgm:cxn modelId="{39ED5979-1D10-40CA-A4DA-4995C3D37930}" type="presOf" srcId="{264997A9-A738-4963-BEDC-D2BDD808F04D}" destId="{C0D67804-A0B2-4D34-A93D-28F384AABC43}" srcOrd="0" destOrd="0" presId="urn:microsoft.com/office/officeart/2005/8/layout/vList4"/>
    <dgm:cxn modelId="{B25BCCEE-2C18-4E17-B0FD-0D730A55857D}" srcId="{5BC26CE0-6152-47A4-A20A-68988A315F53}" destId="{BE7BFFF9-4EA6-4270-B49D-3D4CB54ED177}" srcOrd="3" destOrd="0" parTransId="{C729B41E-6C48-4028-BEF7-A2FCB9335FE5}" sibTransId="{3562E58E-B459-4B54-80D1-212540B9CD83}"/>
    <dgm:cxn modelId="{EA29C1E5-BF42-4EF0-99AE-35C2694B4A4B}" type="presOf" srcId="{BE7BFFF9-4EA6-4270-B49D-3D4CB54ED177}" destId="{12CF022E-954A-46E8-847B-2FD5B3EFD6CF}" srcOrd="1" destOrd="0" presId="urn:microsoft.com/office/officeart/2005/8/layout/vList4"/>
    <dgm:cxn modelId="{1DE9C048-617F-4801-8B7C-DB01DC8E6AF0}" type="presParOf" srcId="{9038710D-BA5F-4E27-8D23-228AA01DEF3D}" destId="{2AD2BB3A-CD19-4A3A-B211-23A5F78FC9F7}" srcOrd="0" destOrd="0" presId="urn:microsoft.com/office/officeart/2005/8/layout/vList4"/>
    <dgm:cxn modelId="{C4BDA19F-77BF-402A-9CB8-05F65697B9E5}" type="presParOf" srcId="{2AD2BB3A-CD19-4A3A-B211-23A5F78FC9F7}" destId="{89F4344F-D088-47B4-832B-2072C6A80D4D}" srcOrd="0" destOrd="0" presId="urn:microsoft.com/office/officeart/2005/8/layout/vList4"/>
    <dgm:cxn modelId="{44A55016-6666-4D94-B2DB-9116A18F1774}" type="presParOf" srcId="{2AD2BB3A-CD19-4A3A-B211-23A5F78FC9F7}" destId="{294712F0-3280-40C9-97A9-78DC90B43CD4}" srcOrd="1" destOrd="0" presId="urn:microsoft.com/office/officeart/2005/8/layout/vList4"/>
    <dgm:cxn modelId="{EB6E2A23-87B9-4C16-8AC9-5232BDF86D7A}" type="presParOf" srcId="{2AD2BB3A-CD19-4A3A-B211-23A5F78FC9F7}" destId="{79F7B359-6781-4840-956F-82A45EC35706}" srcOrd="2" destOrd="0" presId="urn:microsoft.com/office/officeart/2005/8/layout/vList4"/>
    <dgm:cxn modelId="{86356046-F200-4D1F-B016-CBB9B3141609}" type="presParOf" srcId="{9038710D-BA5F-4E27-8D23-228AA01DEF3D}" destId="{94776D3B-C0B3-4306-8A97-5F56578D9295}" srcOrd="1" destOrd="0" presId="urn:microsoft.com/office/officeart/2005/8/layout/vList4"/>
    <dgm:cxn modelId="{0EDFCE33-7EBE-447B-BD5B-F876068978C7}" type="presParOf" srcId="{9038710D-BA5F-4E27-8D23-228AA01DEF3D}" destId="{2B025A8E-0624-4E66-91A1-999FB6101D43}" srcOrd="2" destOrd="0" presId="urn:microsoft.com/office/officeart/2005/8/layout/vList4"/>
    <dgm:cxn modelId="{724E2570-F2DF-4156-8F57-94423E75F0EC}" type="presParOf" srcId="{2B025A8E-0624-4E66-91A1-999FB6101D43}" destId="{949E1BF8-BE99-4974-968C-67B553F61A3B}" srcOrd="0" destOrd="0" presId="urn:microsoft.com/office/officeart/2005/8/layout/vList4"/>
    <dgm:cxn modelId="{A47FBCE4-DEA2-45B4-93D9-49E43293F717}" type="presParOf" srcId="{2B025A8E-0624-4E66-91A1-999FB6101D43}" destId="{25298FB4-225D-4F5B-943C-21ABFB1E8712}" srcOrd="1" destOrd="0" presId="urn:microsoft.com/office/officeart/2005/8/layout/vList4"/>
    <dgm:cxn modelId="{1D2C5115-740F-4A6C-9662-8EA73AF373B1}" type="presParOf" srcId="{2B025A8E-0624-4E66-91A1-999FB6101D43}" destId="{8ECF1819-37C0-4FED-9454-C404435231B9}" srcOrd="2" destOrd="0" presId="urn:microsoft.com/office/officeart/2005/8/layout/vList4"/>
    <dgm:cxn modelId="{D5118410-0594-49C8-9156-AE8F8D1C4840}" type="presParOf" srcId="{9038710D-BA5F-4E27-8D23-228AA01DEF3D}" destId="{9C268D77-1FA4-42C0-9DCC-1F34610E75EE}" srcOrd="3" destOrd="0" presId="urn:microsoft.com/office/officeart/2005/8/layout/vList4"/>
    <dgm:cxn modelId="{C404E4A8-AD93-425E-B983-BF5B57F364BD}" type="presParOf" srcId="{9038710D-BA5F-4E27-8D23-228AA01DEF3D}" destId="{7D2FEE8D-C5FC-4095-926B-54F97027DF72}" srcOrd="4" destOrd="0" presId="urn:microsoft.com/office/officeart/2005/8/layout/vList4"/>
    <dgm:cxn modelId="{3D79795F-D563-4FD8-813E-6ED2874B3991}" type="presParOf" srcId="{7D2FEE8D-C5FC-4095-926B-54F97027DF72}" destId="{C0D67804-A0B2-4D34-A93D-28F384AABC43}" srcOrd="0" destOrd="0" presId="urn:microsoft.com/office/officeart/2005/8/layout/vList4"/>
    <dgm:cxn modelId="{496BA564-33AF-4D03-A95C-3FA2187A4F14}" type="presParOf" srcId="{7D2FEE8D-C5FC-4095-926B-54F97027DF72}" destId="{9E96B455-908D-4E2D-9E13-E7A7227E561D}" srcOrd="1" destOrd="0" presId="urn:microsoft.com/office/officeart/2005/8/layout/vList4"/>
    <dgm:cxn modelId="{0D540664-5964-4B83-9F61-7D6AC8B9D4F2}" type="presParOf" srcId="{7D2FEE8D-C5FC-4095-926B-54F97027DF72}" destId="{EC1AD1DA-354C-404D-9053-F10B56E832A3}" srcOrd="2" destOrd="0" presId="urn:microsoft.com/office/officeart/2005/8/layout/vList4"/>
    <dgm:cxn modelId="{6A8B5977-EAB7-444D-8AFB-D49D4376E357}" type="presParOf" srcId="{9038710D-BA5F-4E27-8D23-228AA01DEF3D}" destId="{554FB557-EC4C-4494-B875-07848A510A29}" srcOrd="5" destOrd="0" presId="urn:microsoft.com/office/officeart/2005/8/layout/vList4"/>
    <dgm:cxn modelId="{69786875-F87D-41A7-991E-2CC9A110F4C7}" type="presParOf" srcId="{9038710D-BA5F-4E27-8D23-228AA01DEF3D}" destId="{DCF30A57-7A77-4A4D-A4D2-7F55FCEB771A}" srcOrd="6" destOrd="0" presId="urn:microsoft.com/office/officeart/2005/8/layout/vList4"/>
    <dgm:cxn modelId="{7EEE7390-CC96-4FFB-B9DB-09632ED7052D}" type="presParOf" srcId="{DCF30A57-7A77-4A4D-A4D2-7F55FCEB771A}" destId="{207C1F8B-2AC9-41BC-8074-FFADFB944001}" srcOrd="0" destOrd="0" presId="urn:microsoft.com/office/officeart/2005/8/layout/vList4"/>
    <dgm:cxn modelId="{C0B65FB4-159A-47F4-B137-85EBDDFC0008}" type="presParOf" srcId="{DCF30A57-7A77-4A4D-A4D2-7F55FCEB771A}" destId="{6A48B2AC-C89A-4674-A578-8B2A57A9C61D}" srcOrd="1" destOrd="0" presId="urn:microsoft.com/office/officeart/2005/8/layout/vList4"/>
    <dgm:cxn modelId="{ABF2C222-13AF-480A-95FB-BA9FFA716996}" type="presParOf" srcId="{DCF30A57-7A77-4A4D-A4D2-7F55FCEB771A}" destId="{12CF022E-954A-46E8-847B-2FD5B3EFD6CF}" srcOrd="2" destOrd="0" presId="urn:microsoft.com/office/officeart/2005/8/layout/vList4"/>
  </dgm:cxnLst>
  <dgm:bg>
    <a:blipFill>
      <a:blip xmlns:r="http://schemas.openxmlformats.org/officeDocument/2006/relationships" r:embed="rId2"/>
      <a:tile tx="0" ty="0" sx="100000" sy="100000" flip="none" algn="tl"/>
    </a:blipFill>
  </dgm:bg>
  <dgm:whole/>
</dgm:dataModel>
</file>

<file path=ppt/diagrams/data2.xml><?xml version="1.0" encoding="utf-8"?>
<dgm:dataModel xmlns:dgm="http://schemas.openxmlformats.org/drawingml/2006/diagram" xmlns:a="http://schemas.openxmlformats.org/drawingml/2006/main">
  <dgm:ptLst>
    <dgm:pt modelId="{676D1269-8B80-459D-B92F-C73FE3A82223}"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ar-IQ"/>
        </a:p>
      </dgm:t>
    </dgm:pt>
    <dgm:pt modelId="{227B1BBF-6EA2-42D9-B3DE-9185BDC4535E}">
      <dgm:prSet phldrT="[Text]"/>
      <dgm:spPr/>
      <dgm:t>
        <a:bodyPr/>
        <a:lstStyle/>
        <a:p>
          <a:pPr rtl="1"/>
          <a:r>
            <a:rPr lang="ar-IQ" dirty="0" smtClean="0"/>
            <a:t>عامل واحد و مكائن متعددة</a:t>
          </a:r>
          <a:endParaRPr lang="ar-IQ" dirty="0"/>
        </a:p>
      </dgm:t>
    </dgm:pt>
    <dgm:pt modelId="{5AF5D11B-DCE2-4CB6-86B2-B4D26B526DBC}" type="parTrans" cxnId="{1274599C-9184-479C-9C38-7F575082CA0D}">
      <dgm:prSet/>
      <dgm:spPr/>
      <dgm:t>
        <a:bodyPr/>
        <a:lstStyle/>
        <a:p>
          <a:pPr rtl="1"/>
          <a:endParaRPr lang="ar-IQ"/>
        </a:p>
      </dgm:t>
    </dgm:pt>
    <dgm:pt modelId="{1507B0E0-DFEC-453C-B9C9-A510BB085EBD}" type="sibTrans" cxnId="{1274599C-9184-479C-9C38-7F575082CA0D}">
      <dgm:prSet/>
      <dgm:spPr/>
      <dgm:t>
        <a:bodyPr/>
        <a:lstStyle/>
        <a:p>
          <a:pPr rtl="1"/>
          <a:endParaRPr lang="ar-IQ"/>
        </a:p>
      </dgm:t>
    </dgm:pt>
    <dgm:pt modelId="{9A4A283B-0825-43FF-90B3-4DBC80FC7335}">
      <dgm:prSet phldrT="[Text]" phldr="1"/>
      <dgm:spPr/>
      <dgm:t>
        <a:bodyPr/>
        <a:lstStyle/>
        <a:p>
          <a:pPr rtl="1"/>
          <a:endParaRPr lang="ar-IQ"/>
        </a:p>
      </dgm:t>
    </dgm:pt>
    <dgm:pt modelId="{550CC348-C20A-4A2A-A766-F3BD0B8728DD}" type="parTrans" cxnId="{C66BBF20-1410-4B28-B967-C1E299A05997}">
      <dgm:prSet/>
      <dgm:spPr/>
      <dgm:t>
        <a:bodyPr/>
        <a:lstStyle/>
        <a:p>
          <a:pPr rtl="1"/>
          <a:endParaRPr lang="ar-IQ"/>
        </a:p>
      </dgm:t>
    </dgm:pt>
    <dgm:pt modelId="{B2076326-9423-420C-AF1D-BF0E2FC9652A}" type="sibTrans" cxnId="{C66BBF20-1410-4B28-B967-C1E299A05997}">
      <dgm:prSet/>
      <dgm:spPr/>
      <dgm:t>
        <a:bodyPr/>
        <a:lstStyle/>
        <a:p>
          <a:pPr rtl="1"/>
          <a:endParaRPr lang="ar-IQ"/>
        </a:p>
      </dgm:t>
    </dgm:pt>
    <dgm:pt modelId="{F10334D1-3743-4852-8D5D-DD5FD3D83914}">
      <dgm:prSet phldrT="[Text]"/>
      <dgm:spPr/>
      <dgm:t>
        <a:bodyPr/>
        <a:lstStyle/>
        <a:p>
          <a:pPr rtl="1"/>
          <a:r>
            <a:rPr lang="ar-IQ" dirty="0" smtClean="0"/>
            <a:t>تكنولوجيا المجموعات </a:t>
          </a:r>
          <a:endParaRPr lang="ar-IQ" dirty="0"/>
        </a:p>
      </dgm:t>
    </dgm:pt>
    <dgm:pt modelId="{7F91255A-1CBD-4894-8337-01DF2F0C4F2B}" type="parTrans" cxnId="{F6B01900-3A15-438C-A87B-56AE01CB8AE0}">
      <dgm:prSet/>
      <dgm:spPr/>
      <dgm:t>
        <a:bodyPr/>
        <a:lstStyle/>
        <a:p>
          <a:pPr rtl="1"/>
          <a:endParaRPr lang="ar-IQ"/>
        </a:p>
      </dgm:t>
    </dgm:pt>
    <dgm:pt modelId="{6BEA51D8-97A6-4325-9325-52D181AAF9F6}" type="sibTrans" cxnId="{F6B01900-3A15-438C-A87B-56AE01CB8AE0}">
      <dgm:prSet/>
      <dgm:spPr/>
      <dgm:t>
        <a:bodyPr/>
        <a:lstStyle/>
        <a:p>
          <a:pPr rtl="1"/>
          <a:endParaRPr lang="ar-IQ"/>
        </a:p>
      </dgm:t>
    </dgm:pt>
    <dgm:pt modelId="{D07F00CE-C3DE-4B2A-8EB7-84A3BD3CB556}">
      <dgm:prSet phldrT="[Text]" phldr="1"/>
      <dgm:spPr/>
      <dgm:t>
        <a:bodyPr/>
        <a:lstStyle/>
        <a:p>
          <a:pPr rtl="1"/>
          <a:endParaRPr lang="ar-IQ"/>
        </a:p>
      </dgm:t>
    </dgm:pt>
    <dgm:pt modelId="{C66CA5B5-10DC-4BBD-B8CC-91B1D0CE11FF}" type="parTrans" cxnId="{7C9204F7-2440-40DA-A48C-41DE4DFF27B3}">
      <dgm:prSet/>
      <dgm:spPr/>
      <dgm:t>
        <a:bodyPr/>
        <a:lstStyle/>
        <a:p>
          <a:pPr rtl="1"/>
          <a:endParaRPr lang="ar-IQ"/>
        </a:p>
      </dgm:t>
    </dgm:pt>
    <dgm:pt modelId="{9BB1FD57-BC79-40B5-BBC5-60B1E29553C7}" type="sibTrans" cxnId="{7C9204F7-2440-40DA-A48C-41DE4DFF27B3}">
      <dgm:prSet/>
      <dgm:spPr/>
      <dgm:t>
        <a:bodyPr/>
        <a:lstStyle/>
        <a:p>
          <a:pPr rtl="1"/>
          <a:endParaRPr lang="ar-IQ"/>
        </a:p>
      </dgm:t>
    </dgm:pt>
    <dgm:pt modelId="{3BA29356-62E1-4B89-83ED-4EE76BD5473A}" type="pres">
      <dgm:prSet presAssocID="{676D1269-8B80-459D-B92F-C73FE3A82223}" presName="linear" presStyleCnt="0">
        <dgm:presLayoutVars>
          <dgm:animLvl val="lvl"/>
          <dgm:resizeHandles val="exact"/>
        </dgm:presLayoutVars>
      </dgm:prSet>
      <dgm:spPr/>
      <dgm:t>
        <a:bodyPr/>
        <a:lstStyle/>
        <a:p>
          <a:pPr rtl="1"/>
          <a:endParaRPr lang="ar-IQ"/>
        </a:p>
      </dgm:t>
    </dgm:pt>
    <dgm:pt modelId="{273DCDA7-9512-42D0-B53A-6835B14D2391}" type="pres">
      <dgm:prSet presAssocID="{227B1BBF-6EA2-42D9-B3DE-9185BDC4535E}" presName="parentText" presStyleLbl="node1" presStyleIdx="0" presStyleCnt="2">
        <dgm:presLayoutVars>
          <dgm:chMax val="0"/>
          <dgm:bulletEnabled val="1"/>
        </dgm:presLayoutVars>
      </dgm:prSet>
      <dgm:spPr/>
      <dgm:t>
        <a:bodyPr/>
        <a:lstStyle/>
        <a:p>
          <a:pPr rtl="1"/>
          <a:endParaRPr lang="ar-IQ"/>
        </a:p>
      </dgm:t>
    </dgm:pt>
    <dgm:pt modelId="{7F3D7223-4BBD-4C12-B037-3B295CB4B439}" type="pres">
      <dgm:prSet presAssocID="{227B1BBF-6EA2-42D9-B3DE-9185BDC4535E}" presName="childText" presStyleLbl="revTx" presStyleIdx="0" presStyleCnt="2">
        <dgm:presLayoutVars>
          <dgm:bulletEnabled val="1"/>
        </dgm:presLayoutVars>
      </dgm:prSet>
      <dgm:spPr/>
      <dgm:t>
        <a:bodyPr/>
        <a:lstStyle/>
        <a:p>
          <a:pPr rtl="1"/>
          <a:endParaRPr lang="ar-IQ"/>
        </a:p>
      </dgm:t>
    </dgm:pt>
    <dgm:pt modelId="{34FD7466-B0DD-499D-BEC5-4A6E7FD328B3}" type="pres">
      <dgm:prSet presAssocID="{F10334D1-3743-4852-8D5D-DD5FD3D83914}" presName="parentText" presStyleLbl="node1" presStyleIdx="1" presStyleCnt="2">
        <dgm:presLayoutVars>
          <dgm:chMax val="0"/>
          <dgm:bulletEnabled val="1"/>
        </dgm:presLayoutVars>
      </dgm:prSet>
      <dgm:spPr/>
      <dgm:t>
        <a:bodyPr/>
        <a:lstStyle/>
        <a:p>
          <a:pPr rtl="1"/>
          <a:endParaRPr lang="ar-IQ"/>
        </a:p>
      </dgm:t>
    </dgm:pt>
    <dgm:pt modelId="{5939CCDB-DE87-4E72-B3CC-A86A3CE1C9E0}" type="pres">
      <dgm:prSet presAssocID="{F10334D1-3743-4852-8D5D-DD5FD3D83914}" presName="childText" presStyleLbl="revTx" presStyleIdx="1" presStyleCnt="2">
        <dgm:presLayoutVars>
          <dgm:bulletEnabled val="1"/>
        </dgm:presLayoutVars>
      </dgm:prSet>
      <dgm:spPr/>
      <dgm:t>
        <a:bodyPr/>
        <a:lstStyle/>
        <a:p>
          <a:pPr rtl="1"/>
          <a:endParaRPr lang="ar-IQ"/>
        </a:p>
      </dgm:t>
    </dgm:pt>
  </dgm:ptLst>
  <dgm:cxnLst>
    <dgm:cxn modelId="{95C4E856-72A0-4DAF-9750-C2883E281E1B}" type="presOf" srcId="{D07F00CE-C3DE-4B2A-8EB7-84A3BD3CB556}" destId="{5939CCDB-DE87-4E72-B3CC-A86A3CE1C9E0}" srcOrd="0" destOrd="0" presId="urn:microsoft.com/office/officeart/2005/8/layout/vList2"/>
    <dgm:cxn modelId="{C66BBF20-1410-4B28-B967-C1E299A05997}" srcId="{227B1BBF-6EA2-42D9-B3DE-9185BDC4535E}" destId="{9A4A283B-0825-43FF-90B3-4DBC80FC7335}" srcOrd="0" destOrd="0" parTransId="{550CC348-C20A-4A2A-A766-F3BD0B8728DD}" sibTransId="{B2076326-9423-420C-AF1D-BF0E2FC9652A}"/>
    <dgm:cxn modelId="{2730A990-1E75-4202-B58E-923597EB70F6}" type="presOf" srcId="{676D1269-8B80-459D-B92F-C73FE3A82223}" destId="{3BA29356-62E1-4B89-83ED-4EE76BD5473A}" srcOrd="0" destOrd="0" presId="urn:microsoft.com/office/officeart/2005/8/layout/vList2"/>
    <dgm:cxn modelId="{D213A29D-F9CF-4376-93E3-6BD35B5795AB}" type="presOf" srcId="{F10334D1-3743-4852-8D5D-DD5FD3D83914}" destId="{34FD7466-B0DD-499D-BEC5-4A6E7FD328B3}" srcOrd="0" destOrd="0" presId="urn:microsoft.com/office/officeart/2005/8/layout/vList2"/>
    <dgm:cxn modelId="{1274599C-9184-479C-9C38-7F575082CA0D}" srcId="{676D1269-8B80-459D-B92F-C73FE3A82223}" destId="{227B1BBF-6EA2-42D9-B3DE-9185BDC4535E}" srcOrd="0" destOrd="0" parTransId="{5AF5D11B-DCE2-4CB6-86B2-B4D26B526DBC}" sibTransId="{1507B0E0-DFEC-453C-B9C9-A510BB085EBD}"/>
    <dgm:cxn modelId="{F6B01900-3A15-438C-A87B-56AE01CB8AE0}" srcId="{676D1269-8B80-459D-B92F-C73FE3A82223}" destId="{F10334D1-3743-4852-8D5D-DD5FD3D83914}" srcOrd="1" destOrd="0" parTransId="{7F91255A-1CBD-4894-8337-01DF2F0C4F2B}" sibTransId="{6BEA51D8-97A6-4325-9325-52D181AAF9F6}"/>
    <dgm:cxn modelId="{7C9204F7-2440-40DA-A48C-41DE4DFF27B3}" srcId="{F10334D1-3743-4852-8D5D-DD5FD3D83914}" destId="{D07F00CE-C3DE-4B2A-8EB7-84A3BD3CB556}" srcOrd="0" destOrd="0" parTransId="{C66CA5B5-10DC-4BBD-B8CC-91B1D0CE11FF}" sibTransId="{9BB1FD57-BC79-40B5-BBC5-60B1E29553C7}"/>
    <dgm:cxn modelId="{BA71A2EC-CD29-4C32-A5EF-1D0C26F0249C}" type="presOf" srcId="{9A4A283B-0825-43FF-90B3-4DBC80FC7335}" destId="{7F3D7223-4BBD-4C12-B037-3B295CB4B439}" srcOrd="0" destOrd="0" presId="urn:microsoft.com/office/officeart/2005/8/layout/vList2"/>
    <dgm:cxn modelId="{B5AC1BDE-F868-4891-8C22-7FF1041056FC}" type="presOf" srcId="{227B1BBF-6EA2-42D9-B3DE-9185BDC4535E}" destId="{273DCDA7-9512-42D0-B53A-6835B14D2391}" srcOrd="0" destOrd="0" presId="urn:microsoft.com/office/officeart/2005/8/layout/vList2"/>
    <dgm:cxn modelId="{42472891-85C7-4607-8D81-D3B5F87F3116}" type="presParOf" srcId="{3BA29356-62E1-4B89-83ED-4EE76BD5473A}" destId="{273DCDA7-9512-42D0-B53A-6835B14D2391}" srcOrd="0" destOrd="0" presId="urn:microsoft.com/office/officeart/2005/8/layout/vList2"/>
    <dgm:cxn modelId="{D125DAEC-FEDF-4D7C-AB7A-5393EE78667D}" type="presParOf" srcId="{3BA29356-62E1-4B89-83ED-4EE76BD5473A}" destId="{7F3D7223-4BBD-4C12-B037-3B295CB4B439}" srcOrd="1" destOrd="0" presId="urn:microsoft.com/office/officeart/2005/8/layout/vList2"/>
    <dgm:cxn modelId="{6AEC0456-27B9-4515-888D-6C1C9F6917A2}" type="presParOf" srcId="{3BA29356-62E1-4B89-83ED-4EE76BD5473A}" destId="{34FD7466-B0DD-499D-BEC5-4A6E7FD328B3}" srcOrd="2" destOrd="0" presId="urn:microsoft.com/office/officeart/2005/8/layout/vList2"/>
    <dgm:cxn modelId="{C6848910-E3AE-41E3-9D19-B60DE3D76841}" type="presParOf" srcId="{3BA29356-62E1-4B89-83ED-4EE76BD5473A}" destId="{5939CCDB-DE87-4E72-B3CC-A86A3CE1C9E0}" srcOrd="3"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4D124AF-77F8-4A81-8170-2A5BC9A7E02D}" type="datetimeFigureOut">
              <a:rPr lang="ar-IQ" smtClean="0"/>
              <a:pPr/>
              <a:t>18/07/1435</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D2483F1-1294-4AF4-98B6-106DB4DD0FA0}" type="slidenum">
              <a:rPr lang="ar-IQ" smtClean="0"/>
              <a:pPr/>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AD2483F1-1294-4AF4-98B6-106DB4DD0FA0}" type="slidenum">
              <a:rPr lang="ar-IQ" smtClean="0"/>
              <a:pPr/>
              <a:t>8</a:t>
            </a:fld>
            <a:endParaRPr lang="ar-IQ"/>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AD2483F1-1294-4AF4-98B6-106DB4DD0FA0}" type="slidenum">
              <a:rPr lang="ar-IQ" smtClean="0"/>
              <a:pPr/>
              <a:t>15</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3E08535D-2CFC-4B1D-A9C7-ADB3C989B8B1}" type="datetimeFigureOut">
              <a:rPr lang="ar-IQ" smtClean="0"/>
              <a:pPr/>
              <a:t>18/07/1435</a:t>
            </a:fld>
            <a:endParaRPr lang="ar-IQ"/>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ar-IQ"/>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8369D9F7-E9B2-4F0A-AAD9-8E1B2D9D47C2}" type="slidenum">
              <a:rPr lang="ar-IQ" smtClean="0"/>
              <a:pPr/>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8369D9F7-E9B2-4F0A-AAD9-8E1B2D9D47C2}" type="slidenum">
              <a:rPr lang="ar-IQ" smtClean="0"/>
              <a:pPr/>
              <a:t>‹#›</a:t>
            </a:fld>
            <a:endParaRPr lang="ar-IQ"/>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ar-IQ"/>
          </a:p>
        </p:txBody>
      </p:sp>
      <p:sp>
        <p:nvSpPr>
          <p:cNvPr id="6" name="Slide Number Placeholder 5"/>
          <p:cNvSpPr>
            <a:spLocks noGrp="1"/>
          </p:cNvSpPr>
          <p:nvPr>
            <p:ph type="sldNum" sz="quarter" idx="12"/>
          </p:nvPr>
        </p:nvSpPr>
        <p:spPr>
          <a:xfrm>
            <a:off x="6733952" y="6555112"/>
            <a:ext cx="588336" cy="228600"/>
          </a:xfrm>
        </p:spPr>
        <p:txBody>
          <a:bodyPr/>
          <a:lstStyle>
            <a:extLst/>
          </a:lstStyle>
          <a:p>
            <a:fld id="{8369D9F7-E9B2-4F0A-AAD9-8E1B2D9D47C2}" type="slidenum">
              <a:rPr lang="ar-IQ" smtClean="0"/>
              <a:pPr/>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E08535D-2CFC-4B1D-A9C7-ADB3C989B8B1}" type="datetimeFigureOut">
              <a:rPr lang="ar-IQ" smtClean="0"/>
              <a:pPr/>
              <a:t>18/07/1435</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8369D9F7-E9B2-4F0A-AAD9-8E1B2D9D47C2}" type="slidenum">
              <a:rPr lang="ar-IQ" smtClean="0"/>
              <a:pPr/>
              <a:t>‹#›</a:t>
            </a:fld>
            <a:endParaRPr lang="ar-IQ"/>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E08535D-2CFC-4B1D-A9C7-ADB3C989B8B1}" type="datetimeFigureOut">
              <a:rPr lang="ar-IQ" smtClean="0"/>
              <a:pPr/>
              <a:t>18/07/1435</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8369D9F7-E9B2-4F0A-AAD9-8E1B2D9D47C2}" type="slidenum">
              <a:rPr lang="ar-IQ" smtClean="0"/>
              <a:pPr/>
              <a:t>‹#›</a:t>
            </a:fld>
            <a:endParaRPr lang="ar-IQ"/>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E08535D-2CFC-4B1D-A9C7-ADB3C989B8B1}" type="datetimeFigureOut">
              <a:rPr lang="ar-IQ" smtClean="0"/>
              <a:pPr/>
              <a:t>18/07/1435</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8369D9F7-E9B2-4F0A-AAD9-8E1B2D9D47C2}" type="slidenum">
              <a:rPr lang="ar-IQ" smtClean="0"/>
              <a:pPr/>
              <a:t>‹#›</a:t>
            </a:fld>
            <a:endParaRPr lang="ar-IQ"/>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3E08535D-2CFC-4B1D-A9C7-ADB3C989B8B1}" type="datetimeFigureOut">
              <a:rPr lang="ar-IQ" smtClean="0"/>
              <a:pPr/>
              <a:t>18/07/1435</a:t>
            </a:fld>
            <a:endParaRPr lang="ar-IQ"/>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ar-IQ"/>
          </a:p>
        </p:txBody>
      </p:sp>
      <p:sp>
        <p:nvSpPr>
          <p:cNvPr id="4" name="Slide Number Placeholder 3"/>
          <p:cNvSpPr>
            <a:spLocks noGrp="1"/>
          </p:cNvSpPr>
          <p:nvPr>
            <p:ph type="sldNum" sz="quarter" idx="12"/>
          </p:nvPr>
        </p:nvSpPr>
        <p:spPr/>
        <p:txBody>
          <a:bodyPr/>
          <a:lstStyle>
            <a:extLst/>
          </a:lstStyle>
          <a:p>
            <a:fld id="{8369D9F7-E9B2-4F0A-AAD9-8E1B2D9D47C2}" type="slidenum">
              <a:rPr lang="ar-IQ" smtClean="0"/>
              <a:pPr/>
              <a:t>‹#›</a:t>
            </a:fld>
            <a:endParaRPr lang="ar-IQ"/>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E08535D-2CFC-4B1D-A9C7-ADB3C989B8B1}" type="datetimeFigureOut">
              <a:rPr lang="ar-IQ" smtClean="0"/>
              <a:pPr/>
              <a:t>18/07/1435</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8369D9F7-E9B2-4F0A-AAD9-8E1B2D9D47C2}"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3E08535D-2CFC-4B1D-A9C7-ADB3C989B8B1}" type="datetimeFigureOut">
              <a:rPr lang="ar-IQ" smtClean="0"/>
              <a:pPr/>
              <a:t>18/07/1435</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8369D9F7-E9B2-4F0A-AAD9-8E1B2D9D47C2}" type="slidenum">
              <a:rPr lang="ar-IQ" smtClean="0"/>
              <a:pPr/>
              <a:t>‹#›</a:t>
            </a:fld>
            <a:endParaRPr lang="ar-IQ"/>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8369D9F7-E9B2-4F0A-AAD9-8E1B2D9D47C2}" type="slidenum">
              <a:rPr lang="ar-IQ" smtClean="0"/>
              <a:pPr/>
              <a:t>‹#›</a:t>
            </a:fld>
            <a:endParaRPr lang="ar-IQ"/>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a:xfrm>
            <a:off x="457200" y="6556248"/>
            <a:ext cx="3657600" cy="228600"/>
          </a:xfrm>
        </p:spPr>
        <p:txBody>
          <a:bodyPr/>
          <a:lstStyle>
            <a:extLst/>
          </a:lstStyle>
          <a:p>
            <a:endParaRPr lang="ar-IQ"/>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8369D9F7-E9B2-4F0A-AAD9-8E1B2D9D47C2}" type="slidenum">
              <a:rPr lang="ar-IQ" smtClean="0"/>
              <a:pPr/>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08535D-2CFC-4B1D-A9C7-ADB3C989B8B1}"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369D9F7-E9B2-4F0A-AAD9-8E1B2D9D47C2}" type="slidenum">
              <a:rPr lang="ar-IQ" smtClean="0"/>
              <a:pPr/>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E08535D-2CFC-4B1D-A9C7-ADB3C989B8B1}" type="datetimeFigureOut">
              <a:rPr lang="ar-IQ" smtClean="0"/>
              <a:pPr/>
              <a:t>18/07/1435</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369D9F7-E9B2-4F0A-AAD9-8E1B2D9D47C2}"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3E08535D-2CFC-4B1D-A9C7-ADB3C989B8B1}" type="datetimeFigureOut">
              <a:rPr lang="ar-IQ" smtClean="0"/>
              <a:pPr/>
              <a:t>18/07/1435</a:t>
            </a:fld>
            <a:endParaRPr lang="ar-IQ"/>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ar-IQ"/>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8369D9F7-E9B2-4F0A-AAD9-8E1B2D9D47C2}"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r" rtl="1"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r" rtl="1"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r" rtl="1"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r" rtl="1"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r" rtl="1"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1142984"/>
            <a:ext cx="7772400" cy="4727575"/>
          </a:xfrm>
          <a:solidFill>
            <a:schemeClr val="accent3"/>
          </a:solidFill>
        </p:spPr>
        <p:txBody>
          <a:bodyPr/>
          <a:lstStyle/>
          <a:p>
            <a:endParaRPr lang="ar-IQ" dirty="0"/>
          </a:p>
        </p:txBody>
      </p:sp>
      <p:sp>
        <p:nvSpPr>
          <p:cNvPr id="3" name="Subtitle 2"/>
          <p:cNvSpPr>
            <a:spLocks noGrp="1"/>
          </p:cNvSpPr>
          <p:nvPr>
            <p:ph type="subTitle" idx="1"/>
          </p:nvPr>
        </p:nvSpPr>
        <p:spPr/>
        <p:txBody>
          <a:bodyPr/>
          <a:lstStyle/>
          <a:p>
            <a:endParaRPr lang="ar-IQ"/>
          </a:p>
        </p:txBody>
      </p:sp>
      <p:sp>
        <p:nvSpPr>
          <p:cNvPr id="4" name="Rectangle 3"/>
          <p:cNvSpPr/>
          <p:nvPr/>
        </p:nvSpPr>
        <p:spPr>
          <a:xfrm>
            <a:off x="2000232" y="1071546"/>
            <a:ext cx="6286544" cy="4357718"/>
          </a:xfrm>
          <a:prstGeom prst="rect">
            <a:avLst/>
          </a:prstGeom>
          <a:blipFill>
            <a:blip r:embed="rId2"/>
            <a:tile tx="0" ty="0" sx="100000" sy="100000" flip="none" algn="tl"/>
          </a:blipFill>
          <a:scene3d>
            <a:camera prst="perspectiveContrastingLef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6000" b="1" dirty="0" smtClean="0">
                <a:solidFill>
                  <a:schemeClr val="bg1"/>
                </a:solidFill>
              </a:rPr>
              <a:t>الوحدة الثالثة</a:t>
            </a:r>
          </a:p>
          <a:p>
            <a:pPr algn="ctr"/>
            <a:r>
              <a:rPr lang="ar-IQ" sz="6000" b="1" dirty="0" smtClean="0">
                <a:solidFill>
                  <a:schemeClr val="bg1"/>
                </a:solidFill>
              </a:rPr>
              <a:t>التصميم </a:t>
            </a:r>
            <a:r>
              <a:rPr lang="ar-IQ" sz="6000" b="1" dirty="0" smtClean="0">
                <a:solidFill>
                  <a:schemeClr val="bg1"/>
                </a:solidFill>
              </a:rPr>
              <a:t>الداخلي لموقع العمل</a:t>
            </a:r>
            <a:endParaRPr lang="ar-IQ" sz="60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blipFill>
            <a:blip r:embed="rId2"/>
            <a:tile tx="0" ty="0" sx="100000" sy="100000" flip="none" algn="tl"/>
          </a:blipFill>
        </p:spPr>
        <p:txBody>
          <a:bodyPr/>
          <a:lstStyle/>
          <a:p>
            <a:r>
              <a:rPr lang="ar-IQ" b="1" dirty="0">
                <a:solidFill>
                  <a:srgbClr val="000000"/>
                </a:solidFill>
                <a:effectLst>
                  <a:outerShdw blurRad="38100" dist="38100" dir="2700000" algn="tl">
                    <a:srgbClr val="FFFFFF"/>
                  </a:outerShdw>
                </a:effectLst>
              </a:rPr>
              <a:t>نماذج اخرى للترتيب على اساس المنتوج</a:t>
            </a:r>
            <a:endParaRPr lang="en-US" b="1" dirty="0">
              <a:solidFill>
                <a:srgbClr val="000000"/>
              </a:solidFill>
              <a:effectLst>
                <a:outerShdw blurRad="38100" dist="38100" dir="2700000" algn="tl">
                  <a:srgbClr val="FFFFFF"/>
                </a:outerShdw>
              </a:effectLst>
            </a:endParaRPr>
          </a:p>
        </p:txBody>
      </p:sp>
      <p:sp>
        <p:nvSpPr>
          <p:cNvPr id="157699" name="Rectangle 3"/>
          <p:cNvSpPr>
            <a:spLocks noGrp="1" noChangeArrowheads="1"/>
          </p:cNvSpPr>
          <p:nvPr>
            <p:ph type="body" idx="1"/>
          </p:nvPr>
        </p:nvSpPr>
        <p:spPr>
          <a:xfrm>
            <a:off x="0" y="1268413"/>
            <a:ext cx="8964613" cy="5329237"/>
          </a:xfrm>
          <a:solidFill>
            <a:schemeClr val="accent2">
              <a:lumMod val="20000"/>
              <a:lumOff val="80000"/>
            </a:schemeClr>
          </a:solidFill>
        </p:spPr>
        <p:txBody>
          <a:bodyPr/>
          <a:lstStyle/>
          <a:p>
            <a:pPr>
              <a:buFont typeface="Wingdings" pitchFamily="2" charset="2"/>
              <a:buNone/>
            </a:pPr>
            <a:endParaRPr lang="en-US" dirty="0"/>
          </a:p>
        </p:txBody>
      </p:sp>
      <p:sp>
        <p:nvSpPr>
          <p:cNvPr id="157701" name="AutoShape 5"/>
          <p:cNvSpPr>
            <a:spLocks noChangeArrowheads="1"/>
          </p:cNvSpPr>
          <p:nvPr/>
        </p:nvSpPr>
        <p:spPr bwMode="auto">
          <a:xfrm>
            <a:off x="827088" y="1484313"/>
            <a:ext cx="1657350" cy="3097212"/>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FF99CC"/>
          </a:solidFill>
          <a:ln w="57150">
            <a:solidFill>
              <a:srgbClr val="000000"/>
            </a:solidFill>
            <a:miter lim="800000"/>
            <a:headEnd/>
            <a:tailEnd/>
          </a:ln>
          <a:effectLst/>
        </p:spPr>
        <p:txBody>
          <a:bodyPr wrap="none" anchor="ctr"/>
          <a:lstStyle/>
          <a:p>
            <a:pPr algn="ctr"/>
            <a:endParaRPr lang="en-US">
              <a:solidFill>
                <a:srgbClr val="000000"/>
              </a:solidFill>
            </a:endParaRPr>
          </a:p>
        </p:txBody>
      </p:sp>
      <p:sp>
        <p:nvSpPr>
          <p:cNvPr id="157702" name="AutoShape 6"/>
          <p:cNvSpPr>
            <a:spLocks noChangeArrowheads="1"/>
          </p:cNvSpPr>
          <p:nvPr/>
        </p:nvSpPr>
        <p:spPr bwMode="auto">
          <a:xfrm>
            <a:off x="3779838" y="1844675"/>
            <a:ext cx="1368425" cy="1296988"/>
          </a:xfrm>
          <a:prstGeom prst="moon">
            <a:avLst>
              <a:gd name="adj" fmla="val 50000"/>
            </a:avLst>
          </a:prstGeom>
          <a:solidFill>
            <a:srgbClr val="FF99CC"/>
          </a:solidFill>
          <a:ln w="76200">
            <a:solidFill>
              <a:srgbClr val="000000"/>
            </a:solidFill>
            <a:miter lim="800000"/>
            <a:headEnd/>
            <a:tailEnd/>
          </a:ln>
          <a:effectLst/>
        </p:spPr>
        <p:txBody>
          <a:bodyPr wrap="none" anchor="ctr"/>
          <a:lstStyle/>
          <a:p>
            <a:pPr algn="ctr"/>
            <a:endParaRPr lang="en-US">
              <a:solidFill>
                <a:srgbClr val="000000"/>
              </a:solidFill>
            </a:endParaRPr>
          </a:p>
        </p:txBody>
      </p:sp>
      <p:sp>
        <p:nvSpPr>
          <p:cNvPr id="157703" name="Line 7"/>
          <p:cNvSpPr>
            <a:spLocks noChangeShapeType="1"/>
          </p:cNvSpPr>
          <p:nvPr/>
        </p:nvSpPr>
        <p:spPr bwMode="auto">
          <a:xfrm>
            <a:off x="7092950" y="1773238"/>
            <a:ext cx="0" cy="1368425"/>
          </a:xfrm>
          <a:prstGeom prst="line">
            <a:avLst/>
          </a:prstGeom>
          <a:noFill/>
          <a:ln w="76200">
            <a:solidFill>
              <a:srgbClr val="000000"/>
            </a:solidFill>
            <a:round/>
            <a:headEnd/>
            <a:tailEnd/>
          </a:ln>
          <a:effectLst/>
        </p:spPr>
        <p:txBody>
          <a:bodyPr/>
          <a:lstStyle/>
          <a:p>
            <a:endParaRPr lang="ar-IQ"/>
          </a:p>
        </p:txBody>
      </p:sp>
      <p:sp>
        <p:nvSpPr>
          <p:cNvPr id="157704" name="Line 8"/>
          <p:cNvSpPr>
            <a:spLocks noChangeShapeType="1"/>
          </p:cNvSpPr>
          <p:nvPr/>
        </p:nvSpPr>
        <p:spPr bwMode="auto">
          <a:xfrm>
            <a:off x="7092950" y="3141663"/>
            <a:ext cx="1295400" cy="0"/>
          </a:xfrm>
          <a:prstGeom prst="line">
            <a:avLst/>
          </a:prstGeom>
          <a:noFill/>
          <a:ln w="76200">
            <a:solidFill>
              <a:srgbClr val="000000"/>
            </a:solidFill>
            <a:round/>
            <a:headEnd/>
            <a:tailEnd/>
          </a:ln>
          <a:effectLst/>
        </p:spPr>
        <p:txBody>
          <a:bodyPr/>
          <a:lstStyle/>
          <a:p>
            <a:endParaRPr lang="ar-IQ"/>
          </a:p>
        </p:txBody>
      </p:sp>
      <p:sp>
        <p:nvSpPr>
          <p:cNvPr id="157705" name="Rectangle 9"/>
          <p:cNvSpPr>
            <a:spLocks noChangeArrowheads="1"/>
          </p:cNvSpPr>
          <p:nvPr/>
        </p:nvSpPr>
        <p:spPr bwMode="auto">
          <a:xfrm>
            <a:off x="4500563" y="3933825"/>
            <a:ext cx="719137" cy="287338"/>
          </a:xfrm>
          <a:prstGeom prst="rect">
            <a:avLst/>
          </a:prstGeom>
          <a:solidFill>
            <a:srgbClr val="FF99CC"/>
          </a:solidFill>
          <a:ln w="57150">
            <a:solidFill>
              <a:srgbClr val="000000"/>
            </a:solidFill>
            <a:miter lim="800000"/>
            <a:headEnd/>
            <a:tailEnd/>
          </a:ln>
          <a:effectLst/>
        </p:spPr>
        <p:txBody>
          <a:bodyPr wrap="none" anchor="ctr"/>
          <a:lstStyle/>
          <a:p>
            <a:endParaRPr lang="ar-IQ"/>
          </a:p>
        </p:txBody>
      </p:sp>
      <p:sp>
        <p:nvSpPr>
          <p:cNvPr id="157706" name="Rectangle 10"/>
          <p:cNvSpPr>
            <a:spLocks noChangeArrowheads="1"/>
          </p:cNvSpPr>
          <p:nvPr/>
        </p:nvSpPr>
        <p:spPr bwMode="auto">
          <a:xfrm>
            <a:off x="4500563" y="4652963"/>
            <a:ext cx="719137" cy="288925"/>
          </a:xfrm>
          <a:prstGeom prst="rect">
            <a:avLst/>
          </a:prstGeom>
          <a:solidFill>
            <a:srgbClr val="FF99CC"/>
          </a:solidFill>
          <a:ln w="57150">
            <a:solidFill>
              <a:srgbClr val="000000"/>
            </a:solidFill>
            <a:miter lim="800000"/>
            <a:headEnd/>
            <a:tailEnd/>
          </a:ln>
          <a:effectLst/>
        </p:spPr>
        <p:txBody>
          <a:bodyPr wrap="none" anchor="ctr"/>
          <a:lstStyle/>
          <a:p>
            <a:endParaRPr lang="ar-IQ"/>
          </a:p>
        </p:txBody>
      </p:sp>
      <p:sp>
        <p:nvSpPr>
          <p:cNvPr id="157707" name="Rectangle 11"/>
          <p:cNvSpPr>
            <a:spLocks noChangeArrowheads="1"/>
          </p:cNvSpPr>
          <p:nvPr/>
        </p:nvSpPr>
        <p:spPr bwMode="auto">
          <a:xfrm>
            <a:off x="4500563" y="5445125"/>
            <a:ext cx="647700" cy="288925"/>
          </a:xfrm>
          <a:prstGeom prst="rect">
            <a:avLst/>
          </a:prstGeom>
          <a:solidFill>
            <a:srgbClr val="FF99CC"/>
          </a:solidFill>
          <a:ln w="57150">
            <a:solidFill>
              <a:srgbClr val="000000"/>
            </a:solidFill>
            <a:miter lim="800000"/>
            <a:headEnd/>
            <a:tailEnd/>
          </a:ln>
          <a:effectLst/>
        </p:spPr>
        <p:txBody>
          <a:bodyPr wrap="none" anchor="ctr"/>
          <a:lstStyle/>
          <a:p>
            <a:endParaRPr lang="ar-IQ"/>
          </a:p>
        </p:txBody>
      </p:sp>
      <p:sp>
        <p:nvSpPr>
          <p:cNvPr id="157708" name="Rectangle 12"/>
          <p:cNvSpPr>
            <a:spLocks noChangeArrowheads="1"/>
          </p:cNvSpPr>
          <p:nvPr/>
        </p:nvSpPr>
        <p:spPr bwMode="auto">
          <a:xfrm>
            <a:off x="2916238" y="4581525"/>
            <a:ext cx="647700" cy="360363"/>
          </a:xfrm>
          <a:prstGeom prst="rect">
            <a:avLst/>
          </a:prstGeom>
          <a:solidFill>
            <a:srgbClr val="FF99CC"/>
          </a:solidFill>
          <a:ln w="57150">
            <a:solidFill>
              <a:srgbClr val="000000"/>
            </a:solidFill>
            <a:miter lim="800000"/>
            <a:headEnd/>
            <a:tailEnd/>
          </a:ln>
          <a:effectLst/>
        </p:spPr>
        <p:txBody>
          <a:bodyPr wrap="none" anchor="ctr"/>
          <a:lstStyle/>
          <a:p>
            <a:endParaRPr lang="ar-IQ"/>
          </a:p>
        </p:txBody>
      </p:sp>
      <p:sp>
        <p:nvSpPr>
          <p:cNvPr id="157709" name="Rectangle 13"/>
          <p:cNvSpPr>
            <a:spLocks noChangeArrowheads="1"/>
          </p:cNvSpPr>
          <p:nvPr/>
        </p:nvSpPr>
        <p:spPr bwMode="auto">
          <a:xfrm>
            <a:off x="6300788" y="4581525"/>
            <a:ext cx="503237" cy="288925"/>
          </a:xfrm>
          <a:prstGeom prst="rect">
            <a:avLst/>
          </a:prstGeom>
          <a:solidFill>
            <a:srgbClr val="FF99CC"/>
          </a:solidFill>
          <a:ln w="57150">
            <a:solidFill>
              <a:srgbClr val="000000"/>
            </a:solidFill>
            <a:miter lim="800000"/>
            <a:headEnd/>
            <a:tailEnd/>
          </a:ln>
          <a:effectLst/>
        </p:spPr>
        <p:txBody>
          <a:bodyPr wrap="none" anchor="ctr"/>
          <a:lstStyle/>
          <a:p>
            <a:endParaRPr lang="ar-IQ"/>
          </a:p>
        </p:txBody>
      </p:sp>
      <p:sp>
        <p:nvSpPr>
          <p:cNvPr id="157710" name="Line 14"/>
          <p:cNvSpPr>
            <a:spLocks noChangeShapeType="1"/>
          </p:cNvSpPr>
          <p:nvPr/>
        </p:nvSpPr>
        <p:spPr bwMode="auto">
          <a:xfrm flipV="1">
            <a:off x="3779838" y="4221163"/>
            <a:ext cx="287337" cy="215900"/>
          </a:xfrm>
          <a:prstGeom prst="line">
            <a:avLst/>
          </a:prstGeom>
          <a:noFill/>
          <a:ln w="57150">
            <a:solidFill>
              <a:srgbClr val="000000"/>
            </a:solidFill>
            <a:round/>
            <a:headEnd/>
            <a:tailEnd type="triangle" w="med" len="med"/>
          </a:ln>
          <a:effectLst/>
        </p:spPr>
        <p:txBody>
          <a:bodyPr/>
          <a:lstStyle/>
          <a:p>
            <a:endParaRPr lang="ar-IQ"/>
          </a:p>
        </p:txBody>
      </p:sp>
      <p:sp>
        <p:nvSpPr>
          <p:cNvPr id="157711" name="Line 15"/>
          <p:cNvSpPr>
            <a:spLocks noChangeShapeType="1"/>
          </p:cNvSpPr>
          <p:nvPr/>
        </p:nvSpPr>
        <p:spPr bwMode="auto">
          <a:xfrm>
            <a:off x="3779838" y="4797425"/>
            <a:ext cx="431800" cy="0"/>
          </a:xfrm>
          <a:prstGeom prst="line">
            <a:avLst/>
          </a:prstGeom>
          <a:noFill/>
          <a:ln w="57150">
            <a:solidFill>
              <a:srgbClr val="000000"/>
            </a:solidFill>
            <a:round/>
            <a:headEnd/>
            <a:tailEnd type="triangle" w="med" len="med"/>
          </a:ln>
          <a:effectLst/>
        </p:spPr>
        <p:txBody>
          <a:bodyPr/>
          <a:lstStyle/>
          <a:p>
            <a:endParaRPr lang="ar-IQ"/>
          </a:p>
        </p:txBody>
      </p:sp>
      <p:sp>
        <p:nvSpPr>
          <p:cNvPr id="157712" name="Line 16"/>
          <p:cNvSpPr>
            <a:spLocks noChangeShapeType="1"/>
          </p:cNvSpPr>
          <p:nvPr/>
        </p:nvSpPr>
        <p:spPr bwMode="auto">
          <a:xfrm>
            <a:off x="3635375" y="5157788"/>
            <a:ext cx="431800" cy="287337"/>
          </a:xfrm>
          <a:prstGeom prst="line">
            <a:avLst/>
          </a:prstGeom>
          <a:noFill/>
          <a:ln w="57150">
            <a:solidFill>
              <a:srgbClr val="000000"/>
            </a:solidFill>
            <a:round/>
            <a:headEnd/>
            <a:tailEnd type="triangle" w="med" len="med"/>
          </a:ln>
          <a:effectLst/>
        </p:spPr>
        <p:txBody>
          <a:bodyPr/>
          <a:lstStyle/>
          <a:p>
            <a:endParaRPr lang="ar-IQ"/>
          </a:p>
        </p:txBody>
      </p:sp>
      <p:sp>
        <p:nvSpPr>
          <p:cNvPr id="157713" name="Line 17"/>
          <p:cNvSpPr>
            <a:spLocks noChangeShapeType="1"/>
          </p:cNvSpPr>
          <p:nvPr/>
        </p:nvSpPr>
        <p:spPr bwMode="auto">
          <a:xfrm>
            <a:off x="5508625" y="4076700"/>
            <a:ext cx="503238" cy="431800"/>
          </a:xfrm>
          <a:prstGeom prst="line">
            <a:avLst/>
          </a:prstGeom>
          <a:noFill/>
          <a:ln w="57150">
            <a:solidFill>
              <a:srgbClr val="000000"/>
            </a:solidFill>
            <a:round/>
            <a:headEnd/>
            <a:tailEnd type="triangle" w="med" len="med"/>
          </a:ln>
          <a:effectLst/>
        </p:spPr>
        <p:txBody>
          <a:bodyPr/>
          <a:lstStyle/>
          <a:p>
            <a:endParaRPr lang="ar-IQ"/>
          </a:p>
        </p:txBody>
      </p:sp>
      <p:sp>
        <p:nvSpPr>
          <p:cNvPr id="157714" name="Line 18"/>
          <p:cNvSpPr>
            <a:spLocks noChangeShapeType="1"/>
          </p:cNvSpPr>
          <p:nvPr/>
        </p:nvSpPr>
        <p:spPr bwMode="auto">
          <a:xfrm>
            <a:off x="5508625" y="4797425"/>
            <a:ext cx="576263" cy="0"/>
          </a:xfrm>
          <a:prstGeom prst="line">
            <a:avLst/>
          </a:prstGeom>
          <a:noFill/>
          <a:ln w="57150">
            <a:solidFill>
              <a:srgbClr val="000000"/>
            </a:solidFill>
            <a:round/>
            <a:headEnd/>
            <a:tailEnd type="triangle" w="med" len="med"/>
          </a:ln>
          <a:effectLst/>
        </p:spPr>
        <p:txBody>
          <a:bodyPr/>
          <a:lstStyle/>
          <a:p>
            <a:endParaRPr lang="ar-IQ"/>
          </a:p>
        </p:txBody>
      </p:sp>
      <p:sp>
        <p:nvSpPr>
          <p:cNvPr id="157715" name="Line 19"/>
          <p:cNvSpPr>
            <a:spLocks noChangeShapeType="1"/>
          </p:cNvSpPr>
          <p:nvPr/>
        </p:nvSpPr>
        <p:spPr bwMode="auto">
          <a:xfrm flipV="1">
            <a:off x="5292725" y="5157788"/>
            <a:ext cx="792163" cy="431800"/>
          </a:xfrm>
          <a:prstGeom prst="line">
            <a:avLst/>
          </a:prstGeom>
          <a:noFill/>
          <a:ln w="57150">
            <a:solidFill>
              <a:srgbClr val="000000"/>
            </a:solidFill>
            <a:round/>
            <a:headEnd/>
            <a:tailEnd type="triangle" w="med" len="med"/>
          </a:ln>
          <a:effectLst/>
        </p:spPr>
        <p:txBody>
          <a:bodyPr/>
          <a:lstStyle/>
          <a:p>
            <a:endParaRPr lang="ar-IQ"/>
          </a:p>
        </p:txBody>
      </p:sp>
      <p:sp>
        <p:nvSpPr>
          <p:cNvPr id="157716" name="Line 20"/>
          <p:cNvSpPr>
            <a:spLocks noChangeShapeType="1"/>
          </p:cNvSpPr>
          <p:nvPr/>
        </p:nvSpPr>
        <p:spPr bwMode="auto">
          <a:xfrm>
            <a:off x="2051050" y="4797425"/>
            <a:ext cx="576263" cy="0"/>
          </a:xfrm>
          <a:prstGeom prst="line">
            <a:avLst/>
          </a:prstGeom>
          <a:noFill/>
          <a:ln w="57150">
            <a:solidFill>
              <a:srgbClr val="000000"/>
            </a:solidFill>
            <a:round/>
            <a:headEnd/>
            <a:tailEnd type="triangle" w="med" len="med"/>
          </a:ln>
          <a:effectLst/>
        </p:spPr>
        <p:txBody>
          <a:bodyPr/>
          <a:lstStyle/>
          <a:p>
            <a:endParaRPr lang="ar-IQ"/>
          </a:p>
        </p:txBody>
      </p:sp>
      <p:sp>
        <p:nvSpPr>
          <p:cNvPr id="157717" name="Line 21"/>
          <p:cNvSpPr>
            <a:spLocks noChangeShapeType="1"/>
          </p:cNvSpPr>
          <p:nvPr/>
        </p:nvSpPr>
        <p:spPr bwMode="auto">
          <a:xfrm>
            <a:off x="7019925" y="4724400"/>
            <a:ext cx="360363" cy="0"/>
          </a:xfrm>
          <a:prstGeom prst="line">
            <a:avLst/>
          </a:prstGeom>
          <a:noFill/>
          <a:ln w="57150">
            <a:solidFill>
              <a:srgbClr val="000000"/>
            </a:solidFill>
            <a:round/>
            <a:headEnd/>
            <a:tailEnd type="triangle" w="med" len="med"/>
          </a:ln>
          <a:effectLst/>
        </p:spPr>
        <p:txBody>
          <a:bodyPr/>
          <a:lstStyle/>
          <a:p>
            <a:endParaRPr lang="ar-IQ"/>
          </a:p>
        </p:txBody>
      </p:sp>
      <p:sp>
        <p:nvSpPr>
          <p:cNvPr id="157718" name="Line 22"/>
          <p:cNvSpPr>
            <a:spLocks noChangeShapeType="1"/>
          </p:cNvSpPr>
          <p:nvPr/>
        </p:nvSpPr>
        <p:spPr bwMode="auto">
          <a:xfrm flipV="1">
            <a:off x="2195513" y="3213100"/>
            <a:ext cx="0" cy="215900"/>
          </a:xfrm>
          <a:prstGeom prst="line">
            <a:avLst/>
          </a:prstGeom>
          <a:noFill/>
          <a:ln w="57150">
            <a:solidFill>
              <a:srgbClr val="000000"/>
            </a:solidFill>
            <a:round/>
            <a:headEnd/>
            <a:tailEnd type="triangle" w="med" len="med"/>
          </a:ln>
          <a:effectLst/>
        </p:spPr>
        <p:txBody>
          <a:bodyPr/>
          <a:lstStyle/>
          <a:p>
            <a:endParaRPr lang="ar-IQ"/>
          </a:p>
        </p:txBody>
      </p:sp>
      <p:sp>
        <p:nvSpPr>
          <p:cNvPr id="157719" name="Line 23"/>
          <p:cNvSpPr>
            <a:spLocks noChangeShapeType="1"/>
          </p:cNvSpPr>
          <p:nvPr/>
        </p:nvSpPr>
        <p:spPr bwMode="auto">
          <a:xfrm>
            <a:off x="971550" y="3141663"/>
            <a:ext cx="0" cy="287337"/>
          </a:xfrm>
          <a:prstGeom prst="line">
            <a:avLst/>
          </a:prstGeom>
          <a:noFill/>
          <a:ln w="57150">
            <a:solidFill>
              <a:srgbClr val="000000"/>
            </a:solidFill>
            <a:round/>
            <a:headEnd/>
            <a:tailEnd type="triangle" w="med" len="med"/>
          </a:ln>
          <a:effectLst/>
        </p:spPr>
        <p:txBody>
          <a:bodyPr/>
          <a:lstStyle/>
          <a:p>
            <a:endParaRPr lang="ar-IQ"/>
          </a:p>
        </p:txBody>
      </p:sp>
      <p:sp>
        <p:nvSpPr>
          <p:cNvPr id="157720" name="Line 24"/>
          <p:cNvSpPr>
            <a:spLocks noChangeShapeType="1"/>
          </p:cNvSpPr>
          <p:nvPr/>
        </p:nvSpPr>
        <p:spPr bwMode="auto">
          <a:xfrm flipH="1">
            <a:off x="5364163" y="1844675"/>
            <a:ext cx="431800" cy="0"/>
          </a:xfrm>
          <a:prstGeom prst="line">
            <a:avLst/>
          </a:prstGeom>
          <a:noFill/>
          <a:ln w="57150">
            <a:solidFill>
              <a:srgbClr val="000000"/>
            </a:solidFill>
            <a:round/>
            <a:headEnd/>
            <a:tailEnd type="triangle" w="med" len="med"/>
          </a:ln>
          <a:effectLst/>
        </p:spPr>
        <p:txBody>
          <a:bodyPr/>
          <a:lstStyle/>
          <a:p>
            <a:endParaRPr lang="ar-IQ"/>
          </a:p>
        </p:txBody>
      </p:sp>
      <p:sp>
        <p:nvSpPr>
          <p:cNvPr id="157721" name="Line 25"/>
          <p:cNvSpPr>
            <a:spLocks noChangeShapeType="1"/>
          </p:cNvSpPr>
          <p:nvPr/>
        </p:nvSpPr>
        <p:spPr bwMode="auto">
          <a:xfrm>
            <a:off x="5435600" y="3141663"/>
            <a:ext cx="431800" cy="0"/>
          </a:xfrm>
          <a:prstGeom prst="line">
            <a:avLst/>
          </a:prstGeom>
          <a:noFill/>
          <a:ln w="57150">
            <a:solidFill>
              <a:srgbClr val="000000"/>
            </a:solidFill>
            <a:round/>
            <a:headEnd/>
            <a:tailEnd type="triangle" w="med" len="med"/>
          </a:ln>
          <a:effectLst/>
        </p:spPr>
        <p:txBody>
          <a:bodyPr/>
          <a:lstStyle/>
          <a:p>
            <a:endParaRPr lang="ar-IQ"/>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ar-IQ" b="1" dirty="0" smtClean="0"/>
              <a:t>ثانيا: التصميم على اساس العملية</a:t>
            </a:r>
            <a:endParaRPr lang="ar-IQ" b="1" dirty="0"/>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sz="4000" b="1" dirty="0" smtClean="0"/>
              <a:t>تستخدم هذا التصميم المنظمات التي يتسم انتاجها بكميات قليلة و تنويع العالي... لذلك يتم تنظيم الموارد ( عمال و معدات ) على اساس العملية .. فمثلا يتم جمع المعدات الخاصة بالصبغ  في قسم الصبغ... و الخاصة بالخراطة في قسم الخراطة ...كما في الشكل الأتي :</a:t>
            </a:r>
            <a:endParaRPr lang="ar-IQ" sz="4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solidFill>
            <a:schemeClr val="bg2"/>
          </a:solidFill>
        </p:spPr>
        <p:txBody>
          <a:bodyPr/>
          <a:lstStyle/>
          <a:p>
            <a:r>
              <a:rPr lang="ar-IQ" b="1" dirty="0">
                <a:solidFill>
                  <a:srgbClr val="000000"/>
                </a:solidFill>
                <a:effectLst>
                  <a:outerShdw blurRad="38100" dist="38100" dir="2700000" algn="tl">
                    <a:srgbClr val="FFFFFF"/>
                  </a:outerShdw>
                </a:effectLst>
              </a:rPr>
              <a:t>شكل الترتيب الداخلي حسب العمليه</a:t>
            </a:r>
            <a:endParaRPr lang="en-US" b="1" dirty="0">
              <a:solidFill>
                <a:srgbClr val="000000"/>
              </a:solidFill>
              <a:effectLst>
                <a:outerShdw blurRad="38100" dist="38100" dir="2700000" algn="tl">
                  <a:srgbClr val="FFFFFF"/>
                </a:outerShdw>
              </a:effectLst>
            </a:endParaRPr>
          </a:p>
        </p:txBody>
      </p:sp>
      <p:sp>
        <p:nvSpPr>
          <p:cNvPr id="155651" name="Rectangle 3"/>
          <p:cNvSpPr>
            <a:spLocks noGrp="1" noChangeArrowheads="1"/>
          </p:cNvSpPr>
          <p:nvPr>
            <p:ph type="body" idx="1"/>
          </p:nvPr>
        </p:nvSpPr>
        <p:spPr>
          <a:solidFill>
            <a:schemeClr val="bg2"/>
          </a:solidFill>
        </p:spPr>
        <p:txBody>
          <a:bodyPr/>
          <a:lstStyle/>
          <a:p>
            <a:pPr>
              <a:buFont typeface="Wingdings" pitchFamily="2" charset="2"/>
              <a:buNone/>
            </a:pPr>
            <a:endParaRPr lang="en-US" dirty="0"/>
          </a:p>
        </p:txBody>
      </p:sp>
      <p:sp>
        <p:nvSpPr>
          <p:cNvPr id="155652" name="Rectangle 4"/>
          <p:cNvSpPr>
            <a:spLocks noChangeArrowheads="1"/>
          </p:cNvSpPr>
          <p:nvPr/>
        </p:nvSpPr>
        <p:spPr bwMode="auto">
          <a:xfrm>
            <a:off x="2051050" y="2708275"/>
            <a:ext cx="6265863" cy="2233613"/>
          </a:xfrm>
          <a:prstGeom prst="rect">
            <a:avLst/>
          </a:prstGeom>
          <a:solidFill>
            <a:srgbClr val="00FFCC"/>
          </a:solidFill>
          <a:ln w="57150">
            <a:solidFill>
              <a:srgbClr val="000000"/>
            </a:solidFill>
            <a:miter lim="800000"/>
            <a:headEnd/>
            <a:tailEnd/>
          </a:ln>
          <a:effectLst/>
        </p:spPr>
        <p:txBody>
          <a:bodyPr wrap="none" anchor="ctr"/>
          <a:lstStyle/>
          <a:p>
            <a:endParaRPr lang="ar-IQ"/>
          </a:p>
        </p:txBody>
      </p:sp>
      <p:sp>
        <p:nvSpPr>
          <p:cNvPr id="155653" name="Line 5"/>
          <p:cNvSpPr>
            <a:spLocks noChangeShapeType="1"/>
          </p:cNvSpPr>
          <p:nvPr/>
        </p:nvSpPr>
        <p:spPr bwMode="auto">
          <a:xfrm flipH="1">
            <a:off x="2051050" y="3716338"/>
            <a:ext cx="6192838" cy="0"/>
          </a:xfrm>
          <a:prstGeom prst="line">
            <a:avLst/>
          </a:prstGeom>
          <a:noFill/>
          <a:ln w="38100">
            <a:solidFill>
              <a:srgbClr val="000000"/>
            </a:solidFill>
            <a:round/>
            <a:headEnd/>
            <a:tailEnd/>
          </a:ln>
          <a:effectLst/>
        </p:spPr>
        <p:txBody>
          <a:bodyPr/>
          <a:lstStyle/>
          <a:p>
            <a:endParaRPr lang="ar-IQ"/>
          </a:p>
        </p:txBody>
      </p:sp>
      <p:sp>
        <p:nvSpPr>
          <p:cNvPr id="155654" name="Line 6"/>
          <p:cNvSpPr>
            <a:spLocks noChangeShapeType="1"/>
          </p:cNvSpPr>
          <p:nvPr/>
        </p:nvSpPr>
        <p:spPr bwMode="auto">
          <a:xfrm>
            <a:off x="6588125" y="2708275"/>
            <a:ext cx="0" cy="2305050"/>
          </a:xfrm>
          <a:prstGeom prst="line">
            <a:avLst/>
          </a:prstGeom>
          <a:noFill/>
          <a:ln w="38100">
            <a:solidFill>
              <a:srgbClr val="000000"/>
            </a:solidFill>
            <a:round/>
            <a:headEnd/>
            <a:tailEnd/>
          </a:ln>
          <a:effectLst/>
        </p:spPr>
        <p:txBody>
          <a:bodyPr/>
          <a:lstStyle/>
          <a:p>
            <a:endParaRPr lang="ar-IQ"/>
          </a:p>
        </p:txBody>
      </p:sp>
      <p:sp>
        <p:nvSpPr>
          <p:cNvPr id="155656" name="Line 8"/>
          <p:cNvSpPr>
            <a:spLocks noChangeShapeType="1"/>
          </p:cNvSpPr>
          <p:nvPr/>
        </p:nvSpPr>
        <p:spPr bwMode="auto">
          <a:xfrm>
            <a:off x="3492500" y="2708275"/>
            <a:ext cx="0" cy="2233613"/>
          </a:xfrm>
          <a:prstGeom prst="line">
            <a:avLst/>
          </a:prstGeom>
          <a:noFill/>
          <a:ln w="38100">
            <a:solidFill>
              <a:srgbClr val="000000"/>
            </a:solidFill>
            <a:round/>
            <a:headEnd/>
            <a:tailEnd/>
          </a:ln>
          <a:effectLst/>
        </p:spPr>
        <p:txBody>
          <a:bodyPr/>
          <a:lstStyle/>
          <a:p>
            <a:endParaRPr lang="ar-IQ"/>
          </a:p>
        </p:txBody>
      </p:sp>
      <p:sp>
        <p:nvSpPr>
          <p:cNvPr id="155662" name="Line 14"/>
          <p:cNvSpPr>
            <a:spLocks noChangeShapeType="1"/>
          </p:cNvSpPr>
          <p:nvPr/>
        </p:nvSpPr>
        <p:spPr bwMode="auto">
          <a:xfrm flipH="1">
            <a:off x="2771775" y="4292600"/>
            <a:ext cx="0" cy="0"/>
          </a:xfrm>
          <a:prstGeom prst="line">
            <a:avLst/>
          </a:prstGeom>
          <a:noFill/>
          <a:ln w="9525">
            <a:solidFill>
              <a:schemeClr val="tx1"/>
            </a:solidFill>
            <a:round/>
            <a:headEnd/>
            <a:tailEnd/>
          </a:ln>
          <a:effectLst/>
        </p:spPr>
        <p:txBody>
          <a:bodyPr/>
          <a:lstStyle/>
          <a:p>
            <a:endParaRPr lang="ar-IQ"/>
          </a:p>
        </p:txBody>
      </p:sp>
      <p:sp>
        <p:nvSpPr>
          <p:cNvPr id="155670" name="Text Box 22"/>
          <p:cNvSpPr txBox="1">
            <a:spLocks noChangeArrowheads="1"/>
          </p:cNvSpPr>
          <p:nvPr/>
        </p:nvSpPr>
        <p:spPr bwMode="auto">
          <a:xfrm>
            <a:off x="7308850" y="2997200"/>
            <a:ext cx="719138" cy="646331"/>
          </a:xfrm>
          <a:prstGeom prst="rect">
            <a:avLst/>
          </a:prstGeom>
          <a:noFill/>
          <a:ln w="9525">
            <a:noFill/>
            <a:miter lim="800000"/>
            <a:headEnd/>
            <a:tailEnd/>
          </a:ln>
          <a:effectLst/>
        </p:spPr>
        <p:txBody>
          <a:bodyPr>
            <a:spAutoFit/>
          </a:bodyPr>
          <a:lstStyle/>
          <a:p>
            <a:pPr>
              <a:spcBef>
                <a:spcPct val="50000"/>
              </a:spcBef>
            </a:pPr>
            <a:r>
              <a:rPr lang="ar-IQ" b="1" dirty="0" smtClean="0">
                <a:solidFill>
                  <a:srgbClr val="000000"/>
                </a:solidFill>
              </a:rPr>
              <a:t>قسم الصبغ</a:t>
            </a:r>
            <a:endParaRPr lang="en-US" b="1" dirty="0">
              <a:solidFill>
                <a:srgbClr val="000000"/>
              </a:solidFill>
            </a:endParaRPr>
          </a:p>
        </p:txBody>
      </p:sp>
      <p:sp>
        <p:nvSpPr>
          <p:cNvPr id="155671" name="Text Box 23"/>
          <p:cNvSpPr txBox="1">
            <a:spLocks noChangeArrowheads="1"/>
          </p:cNvSpPr>
          <p:nvPr/>
        </p:nvSpPr>
        <p:spPr bwMode="auto">
          <a:xfrm>
            <a:off x="4929190" y="2928934"/>
            <a:ext cx="925521" cy="646331"/>
          </a:xfrm>
          <a:prstGeom prst="rect">
            <a:avLst/>
          </a:prstGeom>
          <a:noFill/>
          <a:ln w="9525">
            <a:noFill/>
            <a:miter lim="800000"/>
            <a:headEnd/>
            <a:tailEnd/>
          </a:ln>
          <a:effectLst/>
        </p:spPr>
        <p:txBody>
          <a:bodyPr wrap="square">
            <a:spAutoFit/>
          </a:bodyPr>
          <a:lstStyle/>
          <a:p>
            <a:pPr>
              <a:spcBef>
                <a:spcPct val="50000"/>
              </a:spcBef>
            </a:pPr>
            <a:r>
              <a:rPr lang="ar-IQ" b="1" dirty="0" smtClean="0">
                <a:solidFill>
                  <a:srgbClr val="000000"/>
                </a:solidFill>
              </a:rPr>
              <a:t>قسم الخراطه</a:t>
            </a:r>
            <a:endParaRPr lang="en-US" b="1" dirty="0">
              <a:solidFill>
                <a:srgbClr val="000000"/>
              </a:solidFill>
            </a:endParaRPr>
          </a:p>
        </p:txBody>
      </p:sp>
      <p:sp>
        <p:nvSpPr>
          <p:cNvPr id="155672" name="Text Box 24"/>
          <p:cNvSpPr txBox="1">
            <a:spLocks noChangeArrowheads="1"/>
          </p:cNvSpPr>
          <p:nvPr/>
        </p:nvSpPr>
        <p:spPr bwMode="auto">
          <a:xfrm>
            <a:off x="2484438" y="2924175"/>
            <a:ext cx="792162" cy="784830"/>
          </a:xfrm>
          <a:prstGeom prst="rect">
            <a:avLst/>
          </a:prstGeom>
          <a:noFill/>
          <a:ln w="9525">
            <a:noFill/>
            <a:miter lim="800000"/>
            <a:headEnd/>
            <a:tailEnd/>
          </a:ln>
          <a:effectLst/>
        </p:spPr>
        <p:txBody>
          <a:bodyPr>
            <a:spAutoFit/>
          </a:bodyPr>
          <a:lstStyle/>
          <a:p>
            <a:pPr>
              <a:spcBef>
                <a:spcPct val="50000"/>
              </a:spcBef>
            </a:pPr>
            <a:r>
              <a:rPr lang="ar-IQ" b="1" dirty="0" smtClean="0">
                <a:solidFill>
                  <a:srgbClr val="000000"/>
                </a:solidFill>
              </a:rPr>
              <a:t>قسم</a:t>
            </a:r>
          </a:p>
          <a:p>
            <a:pPr>
              <a:spcBef>
                <a:spcPct val="50000"/>
              </a:spcBef>
            </a:pPr>
            <a:r>
              <a:rPr lang="ar-IQ" b="1" dirty="0" smtClean="0">
                <a:solidFill>
                  <a:srgbClr val="000000"/>
                </a:solidFill>
              </a:rPr>
              <a:t>التثقيب</a:t>
            </a:r>
            <a:endParaRPr lang="en-US" b="1" dirty="0">
              <a:solidFill>
                <a:srgbClr val="000000"/>
              </a:solidFill>
            </a:endParaRPr>
          </a:p>
        </p:txBody>
      </p:sp>
      <p:sp>
        <p:nvSpPr>
          <p:cNvPr id="155673" name="Text Box 25"/>
          <p:cNvSpPr txBox="1">
            <a:spLocks noChangeArrowheads="1"/>
          </p:cNvSpPr>
          <p:nvPr/>
        </p:nvSpPr>
        <p:spPr bwMode="auto">
          <a:xfrm>
            <a:off x="2285984" y="3929066"/>
            <a:ext cx="936625" cy="646331"/>
          </a:xfrm>
          <a:prstGeom prst="rect">
            <a:avLst/>
          </a:prstGeom>
          <a:noFill/>
          <a:ln w="9525">
            <a:noFill/>
            <a:miter lim="800000"/>
            <a:headEnd/>
            <a:tailEnd/>
          </a:ln>
          <a:effectLst/>
        </p:spPr>
        <p:txBody>
          <a:bodyPr>
            <a:spAutoFit/>
          </a:bodyPr>
          <a:lstStyle/>
          <a:p>
            <a:pPr>
              <a:spcBef>
                <a:spcPct val="50000"/>
              </a:spcBef>
            </a:pPr>
            <a:r>
              <a:rPr lang="ar-IQ" b="1" dirty="0" smtClean="0">
                <a:solidFill>
                  <a:srgbClr val="000000"/>
                </a:solidFill>
              </a:rPr>
              <a:t>قسم السمكره</a:t>
            </a:r>
            <a:endParaRPr lang="en-US" b="1" dirty="0">
              <a:solidFill>
                <a:srgbClr val="000000"/>
              </a:solidFill>
            </a:endParaRPr>
          </a:p>
        </p:txBody>
      </p:sp>
      <p:sp>
        <p:nvSpPr>
          <p:cNvPr id="155674" name="Text Box 26"/>
          <p:cNvSpPr txBox="1">
            <a:spLocks noChangeArrowheads="1"/>
          </p:cNvSpPr>
          <p:nvPr/>
        </p:nvSpPr>
        <p:spPr bwMode="auto">
          <a:xfrm>
            <a:off x="4714876" y="4000504"/>
            <a:ext cx="865187" cy="784830"/>
          </a:xfrm>
          <a:prstGeom prst="rect">
            <a:avLst/>
          </a:prstGeom>
          <a:noFill/>
          <a:ln w="9525">
            <a:noFill/>
            <a:miter lim="800000"/>
            <a:headEnd/>
            <a:tailEnd/>
          </a:ln>
          <a:effectLst/>
        </p:spPr>
        <p:txBody>
          <a:bodyPr>
            <a:spAutoFit/>
          </a:bodyPr>
          <a:lstStyle/>
          <a:p>
            <a:pPr>
              <a:spcBef>
                <a:spcPct val="50000"/>
              </a:spcBef>
            </a:pPr>
            <a:r>
              <a:rPr lang="ar-IQ" b="1" dirty="0" smtClean="0">
                <a:solidFill>
                  <a:srgbClr val="000000"/>
                </a:solidFill>
              </a:rPr>
              <a:t>قسم</a:t>
            </a:r>
          </a:p>
          <a:p>
            <a:pPr>
              <a:spcBef>
                <a:spcPct val="50000"/>
              </a:spcBef>
            </a:pPr>
            <a:r>
              <a:rPr lang="ar-IQ" b="1" dirty="0" smtClean="0">
                <a:solidFill>
                  <a:srgbClr val="000000"/>
                </a:solidFill>
              </a:rPr>
              <a:t>الحداده</a:t>
            </a:r>
            <a:endParaRPr lang="en-US" b="1" dirty="0">
              <a:solidFill>
                <a:srgbClr val="000000"/>
              </a:solidFill>
            </a:endParaRPr>
          </a:p>
        </p:txBody>
      </p:sp>
      <p:sp>
        <p:nvSpPr>
          <p:cNvPr id="155675" name="Text Box 27"/>
          <p:cNvSpPr txBox="1">
            <a:spLocks noChangeArrowheads="1"/>
          </p:cNvSpPr>
          <p:nvPr/>
        </p:nvSpPr>
        <p:spPr bwMode="auto">
          <a:xfrm>
            <a:off x="6858016" y="4143380"/>
            <a:ext cx="1079500" cy="366713"/>
          </a:xfrm>
          <a:prstGeom prst="rect">
            <a:avLst/>
          </a:prstGeom>
          <a:noFill/>
          <a:ln w="9525">
            <a:noFill/>
            <a:miter lim="800000"/>
            <a:headEnd/>
            <a:tailEnd/>
          </a:ln>
          <a:effectLst/>
        </p:spPr>
        <p:txBody>
          <a:bodyPr>
            <a:spAutoFit/>
          </a:bodyPr>
          <a:lstStyle/>
          <a:p>
            <a:pPr>
              <a:spcBef>
                <a:spcPct val="50000"/>
              </a:spcBef>
            </a:pPr>
            <a:r>
              <a:rPr lang="ar-IQ" b="1" dirty="0" smtClean="0">
                <a:solidFill>
                  <a:srgbClr val="000000"/>
                </a:solidFill>
              </a:rPr>
              <a:t>قسم الفحص</a:t>
            </a:r>
            <a:endParaRPr lang="en-US" b="1" dirty="0">
              <a:solidFill>
                <a:srgbClr val="000000"/>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solidFill>
            <a:schemeClr val="bg2"/>
          </a:solidFill>
        </p:spPr>
        <p:txBody>
          <a:bodyPr/>
          <a:lstStyle/>
          <a:p>
            <a:r>
              <a:rPr lang="ar-IQ" b="1" dirty="0">
                <a:solidFill>
                  <a:srgbClr val="000000"/>
                </a:solidFill>
                <a:effectLst>
                  <a:outerShdw blurRad="38100" dist="38100" dir="2700000" algn="tl">
                    <a:srgbClr val="FFFFFF"/>
                  </a:outerShdw>
                </a:effectLst>
              </a:rPr>
              <a:t>شكل الترتيب الداخلي حسب العمليه</a:t>
            </a:r>
            <a:endParaRPr lang="en-US" b="1" dirty="0">
              <a:solidFill>
                <a:srgbClr val="000000"/>
              </a:solidFill>
              <a:effectLst>
                <a:outerShdw blurRad="38100" dist="38100" dir="2700000" algn="tl">
                  <a:srgbClr val="FFFFFF"/>
                </a:outerShdw>
              </a:effectLst>
            </a:endParaRPr>
          </a:p>
        </p:txBody>
      </p:sp>
      <p:sp>
        <p:nvSpPr>
          <p:cNvPr id="155651" name="Rectangle 3"/>
          <p:cNvSpPr>
            <a:spLocks noGrp="1" noChangeArrowheads="1"/>
          </p:cNvSpPr>
          <p:nvPr>
            <p:ph type="body" idx="1"/>
          </p:nvPr>
        </p:nvSpPr>
        <p:spPr>
          <a:solidFill>
            <a:schemeClr val="bg2"/>
          </a:solidFill>
        </p:spPr>
        <p:txBody>
          <a:bodyPr/>
          <a:lstStyle/>
          <a:p>
            <a:pPr>
              <a:buFont typeface="Wingdings" pitchFamily="2" charset="2"/>
              <a:buNone/>
            </a:pPr>
            <a:endParaRPr lang="en-US" dirty="0"/>
          </a:p>
        </p:txBody>
      </p:sp>
      <p:sp>
        <p:nvSpPr>
          <p:cNvPr id="155652" name="Rectangle 4"/>
          <p:cNvSpPr>
            <a:spLocks noChangeArrowheads="1"/>
          </p:cNvSpPr>
          <p:nvPr/>
        </p:nvSpPr>
        <p:spPr bwMode="auto">
          <a:xfrm>
            <a:off x="2051050" y="2708275"/>
            <a:ext cx="6265863" cy="2233613"/>
          </a:xfrm>
          <a:prstGeom prst="rect">
            <a:avLst/>
          </a:prstGeom>
          <a:solidFill>
            <a:srgbClr val="00FFCC"/>
          </a:solidFill>
          <a:ln w="57150">
            <a:solidFill>
              <a:srgbClr val="000000"/>
            </a:solidFill>
            <a:miter lim="800000"/>
            <a:headEnd/>
            <a:tailEnd/>
          </a:ln>
          <a:effectLst/>
        </p:spPr>
        <p:txBody>
          <a:bodyPr wrap="none" anchor="ctr"/>
          <a:lstStyle/>
          <a:p>
            <a:endParaRPr lang="ar-IQ"/>
          </a:p>
        </p:txBody>
      </p:sp>
      <p:sp>
        <p:nvSpPr>
          <p:cNvPr id="155653" name="Line 5"/>
          <p:cNvSpPr>
            <a:spLocks noChangeShapeType="1"/>
          </p:cNvSpPr>
          <p:nvPr/>
        </p:nvSpPr>
        <p:spPr bwMode="auto">
          <a:xfrm flipH="1">
            <a:off x="2051050" y="3716338"/>
            <a:ext cx="6192838" cy="0"/>
          </a:xfrm>
          <a:prstGeom prst="line">
            <a:avLst/>
          </a:prstGeom>
          <a:noFill/>
          <a:ln w="38100">
            <a:solidFill>
              <a:srgbClr val="000000"/>
            </a:solidFill>
            <a:round/>
            <a:headEnd/>
            <a:tailEnd/>
          </a:ln>
          <a:effectLst/>
        </p:spPr>
        <p:txBody>
          <a:bodyPr/>
          <a:lstStyle/>
          <a:p>
            <a:endParaRPr lang="ar-IQ"/>
          </a:p>
        </p:txBody>
      </p:sp>
      <p:sp>
        <p:nvSpPr>
          <p:cNvPr id="155654" name="Line 6"/>
          <p:cNvSpPr>
            <a:spLocks noChangeShapeType="1"/>
          </p:cNvSpPr>
          <p:nvPr/>
        </p:nvSpPr>
        <p:spPr bwMode="auto">
          <a:xfrm>
            <a:off x="6588125" y="2708275"/>
            <a:ext cx="0" cy="2305050"/>
          </a:xfrm>
          <a:prstGeom prst="line">
            <a:avLst/>
          </a:prstGeom>
          <a:noFill/>
          <a:ln w="38100">
            <a:solidFill>
              <a:srgbClr val="000000"/>
            </a:solidFill>
            <a:round/>
            <a:headEnd/>
            <a:tailEnd/>
          </a:ln>
          <a:effectLst/>
        </p:spPr>
        <p:txBody>
          <a:bodyPr/>
          <a:lstStyle/>
          <a:p>
            <a:endParaRPr lang="ar-IQ"/>
          </a:p>
        </p:txBody>
      </p:sp>
      <p:sp>
        <p:nvSpPr>
          <p:cNvPr id="155656" name="Line 8"/>
          <p:cNvSpPr>
            <a:spLocks noChangeShapeType="1"/>
          </p:cNvSpPr>
          <p:nvPr/>
        </p:nvSpPr>
        <p:spPr bwMode="auto">
          <a:xfrm>
            <a:off x="3492500" y="2708275"/>
            <a:ext cx="0" cy="2233613"/>
          </a:xfrm>
          <a:prstGeom prst="line">
            <a:avLst/>
          </a:prstGeom>
          <a:noFill/>
          <a:ln w="38100">
            <a:solidFill>
              <a:srgbClr val="000000"/>
            </a:solidFill>
            <a:round/>
            <a:headEnd/>
            <a:tailEnd/>
          </a:ln>
          <a:effectLst/>
        </p:spPr>
        <p:txBody>
          <a:bodyPr/>
          <a:lstStyle/>
          <a:p>
            <a:endParaRPr lang="ar-IQ"/>
          </a:p>
        </p:txBody>
      </p:sp>
      <p:sp>
        <p:nvSpPr>
          <p:cNvPr id="155657" name="Line 9"/>
          <p:cNvSpPr>
            <a:spLocks noChangeShapeType="1"/>
          </p:cNvSpPr>
          <p:nvPr/>
        </p:nvSpPr>
        <p:spPr bwMode="auto">
          <a:xfrm>
            <a:off x="1476375" y="3284538"/>
            <a:ext cx="3311525" cy="0"/>
          </a:xfrm>
          <a:prstGeom prst="line">
            <a:avLst/>
          </a:prstGeom>
          <a:noFill/>
          <a:ln w="57150">
            <a:solidFill>
              <a:srgbClr val="990000"/>
            </a:solidFill>
            <a:prstDash val="dash"/>
            <a:round/>
            <a:headEnd/>
            <a:tailEnd/>
          </a:ln>
          <a:effectLst/>
        </p:spPr>
        <p:txBody>
          <a:bodyPr/>
          <a:lstStyle/>
          <a:p>
            <a:endParaRPr lang="ar-IQ"/>
          </a:p>
        </p:txBody>
      </p:sp>
      <p:sp>
        <p:nvSpPr>
          <p:cNvPr id="155658" name="Line 10"/>
          <p:cNvSpPr>
            <a:spLocks noChangeShapeType="1"/>
          </p:cNvSpPr>
          <p:nvPr/>
        </p:nvSpPr>
        <p:spPr bwMode="auto">
          <a:xfrm>
            <a:off x="4787900" y="3429000"/>
            <a:ext cx="0" cy="720725"/>
          </a:xfrm>
          <a:prstGeom prst="line">
            <a:avLst/>
          </a:prstGeom>
          <a:noFill/>
          <a:ln w="57150">
            <a:solidFill>
              <a:srgbClr val="990000"/>
            </a:solidFill>
            <a:prstDash val="dash"/>
            <a:round/>
            <a:headEnd/>
            <a:tailEnd/>
          </a:ln>
          <a:effectLst/>
        </p:spPr>
        <p:txBody>
          <a:bodyPr/>
          <a:lstStyle/>
          <a:p>
            <a:endParaRPr lang="ar-IQ"/>
          </a:p>
        </p:txBody>
      </p:sp>
      <p:sp>
        <p:nvSpPr>
          <p:cNvPr id="155659" name="Line 11"/>
          <p:cNvSpPr>
            <a:spLocks noChangeShapeType="1"/>
          </p:cNvSpPr>
          <p:nvPr/>
        </p:nvSpPr>
        <p:spPr bwMode="auto">
          <a:xfrm flipH="1">
            <a:off x="2771775" y="4149725"/>
            <a:ext cx="2016125" cy="0"/>
          </a:xfrm>
          <a:prstGeom prst="line">
            <a:avLst/>
          </a:prstGeom>
          <a:noFill/>
          <a:ln w="57150">
            <a:solidFill>
              <a:srgbClr val="990000"/>
            </a:solidFill>
            <a:prstDash val="dash"/>
            <a:round/>
            <a:headEnd/>
            <a:tailEnd/>
          </a:ln>
          <a:effectLst/>
        </p:spPr>
        <p:txBody>
          <a:bodyPr/>
          <a:lstStyle/>
          <a:p>
            <a:endParaRPr lang="ar-IQ"/>
          </a:p>
        </p:txBody>
      </p:sp>
      <p:sp>
        <p:nvSpPr>
          <p:cNvPr id="155661" name="Line 13"/>
          <p:cNvSpPr>
            <a:spLocks noChangeShapeType="1"/>
          </p:cNvSpPr>
          <p:nvPr/>
        </p:nvSpPr>
        <p:spPr bwMode="auto">
          <a:xfrm>
            <a:off x="2771775" y="4365625"/>
            <a:ext cx="5688013" cy="0"/>
          </a:xfrm>
          <a:prstGeom prst="line">
            <a:avLst/>
          </a:prstGeom>
          <a:noFill/>
          <a:ln w="57150">
            <a:solidFill>
              <a:srgbClr val="990000"/>
            </a:solidFill>
            <a:prstDash val="dash"/>
            <a:round/>
            <a:headEnd/>
            <a:tailEnd/>
          </a:ln>
          <a:effectLst/>
        </p:spPr>
        <p:txBody>
          <a:bodyPr/>
          <a:lstStyle/>
          <a:p>
            <a:endParaRPr lang="ar-IQ"/>
          </a:p>
        </p:txBody>
      </p:sp>
      <p:sp>
        <p:nvSpPr>
          <p:cNvPr id="155662" name="Line 14"/>
          <p:cNvSpPr>
            <a:spLocks noChangeShapeType="1"/>
          </p:cNvSpPr>
          <p:nvPr/>
        </p:nvSpPr>
        <p:spPr bwMode="auto">
          <a:xfrm flipH="1">
            <a:off x="2771775" y="4292600"/>
            <a:ext cx="0" cy="0"/>
          </a:xfrm>
          <a:prstGeom prst="line">
            <a:avLst/>
          </a:prstGeom>
          <a:noFill/>
          <a:ln w="9525">
            <a:solidFill>
              <a:schemeClr val="tx1"/>
            </a:solidFill>
            <a:round/>
            <a:headEnd/>
            <a:tailEnd/>
          </a:ln>
          <a:effectLst/>
        </p:spPr>
        <p:txBody>
          <a:bodyPr/>
          <a:lstStyle/>
          <a:p>
            <a:endParaRPr lang="ar-IQ"/>
          </a:p>
        </p:txBody>
      </p:sp>
      <p:sp>
        <p:nvSpPr>
          <p:cNvPr id="155663" name="Line 15"/>
          <p:cNvSpPr>
            <a:spLocks noChangeShapeType="1"/>
          </p:cNvSpPr>
          <p:nvPr/>
        </p:nvSpPr>
        <p:spPr bwMode="auto">
          <a:xfrm>
            <a:off x="1476375" y="3500438"/>
            <a:ext cx="2590800" cy="0"/>
          </a:xfrm>
          <a:prstGeom prst="line">
            <a:avLst/>
          </a:prstGeom>
          <a:noFill/>
          <a:ln w="57150">
            <a:solidFill>
              <a:srgbClr val="003300"/>
            </a:solidFill>
            <a:round/>
            <a:headEnd/>
            <a:tailEnd/>
          </a:ln>
          <a:effectLst/>
        </p:spPr>
        <p:txBody>
          <a:bodyPr/>
          <a:lstStyle/>
          <a:p>
            <a:endParaRPr lang="ar-IQ"/>
          </a:p>
        </p:txBody>
      </p:sp>
      <p:sp>
        <p:nvSpPr>
          <p:cNvPr id="155664" name="Line 16"/>
          <p:cNvSpPr>
            <a:spLocks noChangeShapeType="1"/>
          </p:cNvSpPr>
          <p:nvPr/>
        </p:nvSpPr>
        <p:spPr bwMode="auto">
          <a:xfrm flipH="1">
            <a:off x="4067175" y="3500438"/>
            <a:ext cx="0" cy="504825"/>
          </a:xfrm>
          <a:prstGeom prst="line">
            <a:avLst/>
          </a:prstGeom>
          <a:noFill/>
          <a:ln w="38100">
            <a:solidFill>
              <a:srgbClr val="003300"/>
            </a:solidFill>
            <a:round/>
            <a:headEnd/>
            <a:tailEnd/>
          </a:ln>
          <a:effectLst/>
        </p:spPr>
        <p:txBody>
          <a:bodyPr/>
          <a:lstStyle/>
          <a:p>
            <a:endParaRPr lang="ar-IQ"/>
          </a:p>
        </p:txBody>
      </p:sp>
      <p:sp>
        <p:nvSpPr>
          <p:cNvPr id="155665" name="Line 17"/>
          <p:cNvSpPr>
            <a:spLocks noChangeShapeType="1"/>
          </p:cNvSpPr>
          <p:nvPr/>
        </p:nvSpPr>
        <p:spPr bwMode="auto">
          <a:xfrm>
            <a:off x="4067175" y="4005263"/>
            <a:ext cx="2089150" cy="0"/>
          </a:xfrm>
          <a:prstGeom prst="line">
            <a:avLst/>
          </a:prstGeom>
          <a:noFill/>
          <a:ln w="57150">
            <a:solidFill>
              <a:srgbClr val="003300"/>
            </a:solidFill>
            <a:round/>
            <a:headEnd/>
            <a:tailEnd/>
          </a:ln>
          <a:effectLst/>
        </p:spPr>
        <p:txBody>
          <a:bodyPr/>
          <a:lstStyle/>
          <a:p>
            <a:endParaRPr lang="ar-IQ"/>
          </a:p>
        </p:txBody>
      </p:sp>
      <p:sp>
        <p:nvSpPr>
          <p:cNvPr id="155666" name="Line 18"/>
          <p:cNvSpPr>
            <a:spLocks noChangeShapeType="1"/>
          </p:cNvSpPr>
          <p:nvPr/>
        </p:nvSpPr>
        <p:spPr bwMode="auto">
          <a:xfrm flipV="1">
            <a:off x="6156325" y="3357563"/>
            <a:ext cx="0" cy="647700"/>
          </a:xfrm>
          <a:prstGeom prst="line">
            <a:avLst/>
          </a:prstGeom>
          <a:noFill/>
          <a:ln w="57150">
            <a:solidFill>
              <a:srgbClr val="003300"/>
            </a:solidFill>
            <a:round/>
            <a:headEnd/>
            <a:tailEnd/>
          </a:ln>
          <a:effectLst/>
        </p:spPr>
        <p:txBody>
          <a:bodyPr/>
          <a:lstStyle/>
          <a:p>
            <a:endParaRPr lang="ar-IQ"/>
          </a:p>
        </p:txBody>
      </p:sp>
      <p:sp>
        <p:nvSpPr>
          <p:cNvPr id="155667" name="Line 19"/>
          <p:cNvSpPr>
            <a:spLocks noChangeShapeType="1"/>
          </p:cNvSpPr>
          <p:nvPr/>
        </p:nvSpPr>
        <p:spPr bwMode="auto">
          <a:xfrm>
            <a:off x="6156325" y="3357563"/>
            <a:ext cx="1152525" cy="0"/>
          </a:xfrm>
          <a:prstGeom prst="line">
            <a:avLst/>
          </a:prstGeom>
          <a:noFill/>
          <a:ln w="57150">
            <a:solidFill>
              <a:srgbClr val="003300"/>
            </a:solidFill>
            <a:round/>
            <a:headEnd/>
            <a:tailEnd/>
          </a:ln>
          <a:effectLst/>
        </p:spPr>
        <p:txBody>
          <a:bodyPr/>
          <a:lstStyle/>
          <a:p>
            <a:endParaRPr lang="ar-IQ"/>
          </a:p>
        </p:txBody>
      </p:sp>
      <p:sp>
        <p:nvSpPr>
          <p:cNvPr id="155668" name="Line 20"/>
          <p:cNvSpPr>
            <a:spLocks noChangeShapeType="1"/>
          </p:cNvSpPr>
          <p:nvPr/>
        </p:nvSpPr>
        <p:spPr bwMode="auto">
          <a:xfrm>
            <a:off x="7308850" y="3357563"/>
            <a:ext cx="0" cy="719137"/>
          </a:xfrm>
          <a:prstGeom prst="line">
            <a:avLst/>
          </a:prstGeom>
          <a:noFill/>
          <a:ln w="57150">
            <a:solidFill>
              <a:srgbClr val="003300"/>
            </a:solidFill>
            <a:round/>
            <a:headEnd/>
            <a:tailEnd/>
          </a:ln>
          <a:effectLst/>
        </p:spPr>
        <p:txBody>
          <a:bodyPr/>
          <a:lstStyle/>
          <a:p>
            <a:endParaRPr lang="ar-IQ"/>
          </a:p>
        </p:txBody>
      </p:sp>
      <p:sp>
        <p:nvSpPr>
          <p:cNvPr id="155669" name="Line 21"/>
          <p:cNvSpPr>
            <a:spLocks noChangeShapeType="1"/>
          </p:cNvSpPr>
          <p:nvPr/>
        </p:nvSpPr>
        <p:spPr bwMode="auto">
          <a:xfrm>
            <a:off x="7308850" y="4076700"/>
            <a:ext cx="1150938" cy="0"/>
          </a:xfrm>
          <a:prstGeom prst="line">
            <a:avLst/>
          </a:prstGeom>
          <a:noFill/>
          <a:ln w="57150">
            <a:solidFill>
              <a:srgbClr val="003300"/>
            </a:solidFill>
            <a:round/>
            <a:headEnd/>
            <a:tailEnd/>
          </a:ln>
          <a:effectLst/>
        </p:spPr>
        <p:txBody>
          <a:bodyPr/>
          <a:lstStyle/>
          <a:p>
            <a:endParaRPr lang="ar-IQ"/>
          </a:p>
        </p:txBody>
      </p:sp>
      <p:sp>
        <p:nvSpPr>
          <p:cNvPr id="155670" name="Text Box 22"/>
          <p:cNvSpPr txBox="1">
            <a:spLocks noChangeArrowheads="1"/>
          </p:cNvSpPr>
          <p:nvPr/>
        </p:nvSpPr>
        <p:spPr bwMode="auto">
          <a:xfrm>
            <a:off x="7308850" y="2997200"/>
            <a:ext cx="719138"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الصبغ</a:t>
            </a:r>
            <a:endParaRPr lang="en-US" b="1">
              <a:solidFill>
                <a:srgbClr val="000000"/>
              </a:solidFill>
            </a:endParaRPr>
          </a:p>
        </p:txBody>
      </p:sp>
      <p:sp>
        <p:nvSpPr>
          <p:cNvPr id="155671" name="Text Box 23"/>
          <p:cNvSpPr txBox="1">
            <a:spLocks noChangeArrowheads="1"/>
          </p:cNvSpPr>
          <p:nvPr/>
        </p:nvSpPr>
        <p:spPr bwMode="auto">
          <a:xfrm>
            <a:off x="4932363" y="3068638"/>
            <a:ext cx="1008062" cy="366712"/>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الخراطه</a:t>
            </a:r>
            <a:endParaRPr lang="en-US" b="1">
              <a:solidFill>
                <a:srgbClr val="000000"/>
              </a:solidFill>
            </a:endParaRPr>
          </a:p>
        </p:txBody>
      </p:sp>
      <p:sp>
        <p:nvSpPr>
          <p:cNvPr id="155672" name="Text Box 24"/>
          <p:cNvSpPr txBox="1">
            <a:spLocks noChangeArrowheads="1"/>
          </p:cNvSpPr>
          <p:nvPr/>
        </p:nvSpPr>
        <p:spPr bwMode="auto">
          <a:xfrm>
            <a:off x="2484438" y="2924175"/>
            <a:ext cx="792162"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التثقيب</a:t>
            </a:r>
            <a:endParaRPr lang="en-US" b="1">
              <a:solidFill>
                <a:srgbClr val="000000"/>
              </a:solidFill>
            </a:endParaRPr>
          </a:p>
        </p:txBody>
      </p:sp>
      <p:sp>
        <p:nvSpPr>
          <p:cNvPr id="155673" name="Text Box 25"/>
          <p:cNvSpPr txBox="1">
            <a:spLocks noChangeArrowheads="1"/>
          </p:cNvSpPr>
          <p:nvPr/>
        </p:nvSpPr>
        <p:spPr bwMode="auto">
          <a:xfrm>
            <a:off x="2339975" y="4581525"/>
            <a:ext cx="936625"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السمكره</a:t>
            </a:r>
            <a:endParaRPr lang="en-US" b="1">
              <a:solidFill>
                <a:srgbClr val="000000"/>
              </a:solidFill>
            </a:endParaRPr>
          </a:p>
        </p:txBody>
      </p:sp>
      <p:sp>
        <p:nvSpPr>
          <p:cNvPr id="155674" name="Text Box 26"/>
          <p:cNvSpPr txBox="1">
            <a:spLocks noChangeArrowheads="1"/>
          </p:cNvSpPr>
          <p:nvPr/>
        </p:nvSpPr>
        <p:spPr bwMode="auto">
          <a:xfrm>
            <a:off x="4643438" y="4581525"/>
            <a:ext cx="865187"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الحداده</a:t>
            </a:r>
            <a:endParaRPr lang="en-US" b="1">
              <a:solidFill>
                <a:srgbClr val="000000"/>
              </a:solidFill>
            </a:endParaRPr>
          </a:p>
        </p:txBody>
      </p:sp>
      <p:sp>
        <p:nvSpPr>
          <p:cNvPr id="155675" name="Text Box 27"/>
          <p:cNvSpPr txBox="1">
            <a:spLocks noChangeArrowheads="1"/>
          </p:cNvSpPr>
          <p:nvPr/>
        </p:nvSpPr>
        <p:spPr bwMode="auto">
          <a:xfrm>
            <a:off x="6948488" y="4581525"/>
            <a:ext cx="1079500"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الفحص</a:t>
            </a:r>
            <a:endParaRPr lang="en-US" b="1">
              <a:solidFill>
                <a:srgbClr val="000000"/>
              </a:solidFill>
            </a:endParaRPr>
          </a:p>
        </p:txBody>
      </p:sp>
      <p:sp>
        <p:nvSpPr>
          <p:cNvPr id="155676" name="Text Box 28"/>
          <p:cNvSpPr txBox="1">
            <a:spLocks noChangeArrowheads="1"/>
          </p:cNvSpPr>
          <p:nvPr/>
        </p:nvSpPr>
        <p:spPr bwMode="auto">
          <a:xfrm>
            <a:off x="900113" y="2924175"/>
            <a:ext cx="431800" cy="366713"/>
          </a:xfrm>
          <a:prstGeom prst="rect">
            <a:avLst/>
          </a:prstGeom>
          <a:noFill/>
          <a:ln w="9525">
            <a:noFill/>
            <a:miter lim="800000"/>
            <a:headEnd/>
            <a:tailEnd/>
          </a:ln>
          <a:effectLst/>
        </p:spPr>
        <p:txBody>
          <a:bodyPr>
            <a:spAutoFit/>
          </a:bodyPr>
          <a:lstStyle/>
          <a:p>
            <a:pPr>
              <a:spcBef>
                <a:spcPct val="50000"/>
              </a:spcBef>
            </a:pPr>
            <a:r>
              <a:rPr lang="en-US" b="1">
                <a:solidFill>
                  <a:srgbClr val="990000"/>
                </a:solidFill>
              </a:rPr>
              <a:t>A</a:t>
            </a:r>
          </a:p>
        </p:txBody>
      </p:sp>
      <p:sp>
        <p:nvSpPr>
          <p:cNvPr id="155677" name="Text Box 29"/>
          <p:cNvSpPr txBox="1">
            <a:spLocks noChangeArrowheads="1"/>
          </p:cNvSpPr>
          <p:nvPr/>
        </p:nvSpPr>
        <p:spPr bwMode="auto">
          <a:xfrm>
            <a:off x="900113" y="3357563"/>
            <a:ext cx="503237" cy="366712"/>
          </a:xfrm>
          <a:prstGeom prst="rect">
            <a:avLst/>
          </a:prstGeom>
          <a:noFill/>
          <a:ln w="9525">
            <a:noFill/>
            <a:miter lim="800000"/>
            <a:headEnd/>
            <a:tailEnd/>
          </a:ln>
          <a:effectLst/>
        </p:spPr>
        <p:txBody>
          <a:bodyPr>
            <a:spAutoFit/>
          </a:bodyPr>
          <a:lstStyle/>
          <a:p>
            <a:pPr>
              <a:spcBef>
                <a:spcPct val="50000"/>
              </a:spcBef>
            </a:pPr>
            <a:r>
              <a:rPr lang="en-US" b="1">
                <a:solidFill>
                  <a:srgbClr val="003300"/>
                </a:solidFill>
              </a:rPr>
              <a:t>B</a:t>
            </a:r>
          </a:p>
        </p:txBody>
      </p:sp>
      <p:sp>
        <p:nvSpPr>
          <p:cNvPr id="155679" name="Line 31"/>
          <p:cNvSpPr>
            <a:spLocks noChangeShapeType="1"/>
          </p:cNvSpPr>
          <p:nvPr/>
        </p:nvSpPr>
        <p:spPr bwMode="auto">
          <a:xfrm>
            <a:off x="2771775" y="4149725"/>
            <a:ext cx="0" cy="215900"/>
          </a:xfrm>
          <a:prstGeom prst="line">
            <a:avLst/>
          </a:prstGeom>
          <a:noFill/>
          <a:ln w="57150">
            <a:solidFill>
              <a:srgbClr val="990000"/>
            </a:solidFill>
            <a:round/>
            <a:headEnd/>
            <a:tailEnd/>
          </a:ln>
          <a:effectLst/>
        </p:spPr>
        <p:txBody>
          <a:bodyPr/>
          <a:lstStyle/>
          <a:p>
            <a:endParaRPr lang="ar-IQ"/>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ar-IQ" b="1" dirty="0" smtClean="0"/>
              <a:t>ثانيا: التصميم على اساس العملية</a:t>
            </a:r>
            <a:endParaRPr lang="ar-IQ" b="1" dirty="0"/>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sz="4000" b="1" dirty="0" smtClean="0"/>
              <a:t>و في الخدمة خير مثال على التصميم حسب العملية المستشفيات و المصارف</a:t>
            </a:r>
            <a:endParaRPr lang="ar-IQ" sz="40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3"/>
            <a:tile tx="0" ty="0" sx="100000" sy="100000" flip="none" algn="tl"/>
          </a:blipFill>
        </p:spPr>
        <p:txBody>
          <a:bodyPr>
            <a:normAutofit/>
          </a:bodyPr>
          <a:lstStyle/>
          <a:p>
            <a:r>
              <a:rPr lang="ar-IQ" sz="6600" dirty="0" smtClean="0"/>
              <a:t>التصميم الهجين</a:t>
            </a:r>
            <a:endParaRPr lang="ar-IQ" sz="6600" dirty="0"/>
          </a:p>
        </p:txBody>
      </p:sp>
      <p:sp>
        <p:nvSpPr>
          <p:cNvPr id="3" name="Content Placeholder 2"/>
          <p:cNvSpPr>
            <a:spLocks noGrp="1"/>
          </p:cNvSpPr>
          <p:nvPr>
            <p:ph idx="1"/>
          </p:nvPr>
        </p:nvSpPr>
        <p:spPr>
          <a:solidFill>
            <a:schemeClr val="accent2">
              <a:lumMod val="20000"/>
              <a:lumOff val="80000"/>
            </a:schemeClr>
          </a:solidFill>
        </p:spPr>
        <p:txBody>
          <a:bodyPr>
            <a:normAutofit fontScale="92500" lnSpcReduction="10000"/>
          </a:bodyPr>
          <a:lstStyle/>
          <a:p>
            <a:r>
              <a:rPr lang="ar-IQ" b="1" dirty="0" smtClean="0"/>
              <a:t>يستخدم هذا التصميم في المنظمات التي تنتج منتجات منتوعه ولكن :</a:t>
            </a:r>
          </a:p>
          <a:p>
            <a:pPr>
              <a:buFontTx/>
              <a:buChar char="-"/>
            </a:pPr>
            <a:r>
              <a:rPr lang="ar-IQ" b="1" u="sng" dirty="0" smtClean="0">
                <a:solidFill>
                  <a:srgbClr val="FF0000"/>
                </a:solidFill>
              </a:rPr>
              <a:t>التنويع محدود</a:t>
            </a:r>
            <a:r>
              <a:rPr lang="ar-IQ" b="1" dirty="0" smtClean="0"/>
              <a:t> لايبرر استخدام استخدام نمط التصميم على اساس العملية ....</a:t>
            </a:r>
          </a:p>
          <a:p>
            <a:pPr>
              <a:buFontTx/>
              <a:buChar char="-"/>
            </a:pPr>
            <a:r>
              <a:rPr lang="ar-IQ" b="1" u="sng" dirty="0" smtClean="0">
                <a:solidFill>
                  <a:srgbClr val="FF0000"/>
                </a:solidFill>
              </a:rPr>
              <a:t>كميةالانتاج محدودة</a:t>
            </a:r>
            <a:r>
              <a:rPr lang="ar-IQ" b="1" dirty="0" smtClean="0"/>
              <a:t> لا تبرر لها انشاء خط انتاجي لكل منتوج</a:t>
            </a:r>
          </a:p>
          <a:p>
            <a:pPr>
              <a:buFontTx/>
              <a:buChar char="-"/>
            </a:pPr>
            <a:r>
              <a:rPr lang="ar-IQ" b="1" u="sng" dirty="0" smtClean="0">
                <a:solidFill>
                  <a:srgbClr val="FF0000"/>
                </a:solidFill>
              </a:rPr>
              <a:t>وجود بعض العمليات المتشابهة</a:t>
            </a:r>
            <a:r>
              <a:rPr lang="ar-IQ" b="1" dirty="0" smtClean="0"/>
              <a:t> للمنتجات المتنوعه</a:t>
            </a:r>
          </a:p>
          <a:p>
            <a:r>
              <a:rPr lang="ar-IQ" b="1" dirty="0" smtClean="0"/>
              <a:t>لذلك تقوم باعتماد التصميم الهجين الذي يجمع بين التصميم على اساس المنتوج و العملية...</a:t>
            </a:r>
          </a:p>
          <a:p>
            <a:r>
              <a:rPr lang="ar-IQ" b="1" dirty="0" smtClean="0"/>
              <a:t>هذا التصميم يأخذ نمطين: </a:t>
            </a:r>
            <a:endParaRPr lang="ar-IQ"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r>
              <a:rPr lang="ar-IQ" b="1" dirty="0" smtClean="0"/>
              <a:t>أ- العامل الواحد و مكائن متعددة</a:t>
            </a:r>
            <a:br>
              <a:rPr lang="ar-IQ" b="1" dirty="0" smtClean="0"/>
            </a:br>
            <a:r>
              <a:rPr lang="en-US" b="1" dirty="0" smtClean="0"/>
              <a:t>OWMM</a:t>
            </a:r>
            <a:endParaRPr lang="ar-IQ" b="1" dirty="0"/>
          </a:p>
        </p:txBody>
      </p:sp>
      <p:sp>
        <p:nvSpPr>
          <p:cNvPr id="3" name="Content Placeholder 2"/>
          <p:cNvSpPr>
            <a:spLocks noGrp="1"/>
          </p:cNvSpPr>
          <p:nvPr>
            <p:ph idx="1"/>
          </p:nvPr>
        </p:nvSpPr>
        <p:spPr>
          <a:solidFill>
            <a:schemeClr val="accent6">
              <a:lumMod val="20000"/>
              <a:lumOff val="80000"/>
            </a:schemeClr>
          </a:solidFill>
        </p:spPr>
        <p:txBody>
          <a:bodyPr>
            <a:noAutofit/>
          </a:bodyPr>
          <a:lstStyle/>
          <a:p>
            <a:r>
              <a:rPr lang="ar-IQ" b="1" dirty="0" smtClean="0"/>
              <a:t>يستخدم هذا التصميم عندما لا يكون حجم النتاج كبيرا يبرر تخصيص خط تجميع بعدد كبير من العاملين لكل منتوج..</a:t>
            </a:r>
          </a:p>
          <a:p>
            <a:r>
              <a:rPr lang="ar-IQ" b="1" dirty="0" smtClean="0"/>
              <a:t>في هذا التصميم يتم تكليف عامل واحد بتشغيل عدة مكائن مختلفة في وقت واحد كأن يكون مكلفا بتشغيل مكائن التعبئة و التغليف و طباعة العلامة التجارية.. و في العادة توضع هذه المكائن على شكل حرف  </a:t>
            </a:r>
            <a:r>
              <a:rPr lang="en-US" b="1" dirty="0" smtClean="0"/>
              <a:t>(u)</a:t>
            </a:r>
            <a:r>
              <a:rPr lang="ar-IQ" b="1" dirty="0" smtClean="0"/>
              <a:t> ليتمكن العامل بادارتها بشكل اكثر سرعة و كفاءة...</a:t>
            </a:r>
          </a:p>
          <a:p>
            <a:pPr>
              <a:buNone/>
            </a:pPr>
            <a:r>
              <a:rPr lang="ar-IQ" b="1" dirty="0" smtClean="0"/>
              <a:t>ان هذا التصميم شائع بشكل كبير في اليابان ... و يستخدم بشكل واسع من قبل شركة متسيوبشي للسيارات ...</a:t>
            </a:r>
            <a:endParaRPr lang="ar-IQ"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85728"/>
            <a:ext cx="8229600" cy="1143000"/>
          </a:xfrm>
        </p:spPr>
        <p:txBody>
          <a:bodyPr/>
          <a:lstStyle/>
          <a:p>
            <a:endParaRPr lang="ar-IQ"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scan001001"/>
          <p:cNvPicPr>
            <a:picLocks noChangeAspect="1" noChangeArrowheads="1"/>
          </p:cNvPicPr>
          <p:nvPr/>
        </p:nvPicPr>
        <p:blipFill>
          <a:blip r:embed="rId6"/>
          <a:srcRect/>
          <a:stretch>
            <a:fillRect/>
          </a:stretch>
        </p:blipFill>
        <p:spPr>
          <a:xfrm>
            <a:off x="0" y="642918"/>
            <a:ext cx="8643966" cy="5572164"/>
          </a:xfrm>
          <a:prstGeom prst="rect">
            <a:avLst/>
          </a:prstGeom>
          <a:noFill/>
          <a:ln w="57150">
            <a:solidFill>
              <a:srgbClr val="000000"/>
            </a:solid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r>
              <a:rPr lang="ar-IQ" b="1" dirty="0" smtClean="0"/>
              <a:t>ب- تكنولوجيا المجاميع</a:t>
            </a:r>
            <a:br>
              <a:rPr lang="ar-IQ" b="1" dirty="0" smtClean="0"/>
            </a:br>
            <a:r>
              <a:rPr lang="en-US" b="1" dirty="0" smtClean="0"/>
              <a:t>GT</a:t>
            </a:r>
            <a:endParaRPr lang="ar-IQ" b="1" dirty="0"/>
          </a:p>
        </p:txBody>
      </p:sp>
      <p:sp>
        <p:nvSpPr>
          <p:cNvPr id="3" name="Content Placeholder 2"/>
          <p:cNvSpPr>
            <a:spLocks noGrp="1"/>
          </p:cNvSpPr>
          <p:nvPr>
            <p:ph idx="1"/>
          </p:nvPr>
        </p:nvSpPr>
        <p:spPr>
          <a:solidFill>
            <a:schemeClr val="accent6">
              <a:lumMod val="20000"/>
              <a:lumOff val="80000"/>
            </a:schemeClr>
          </a:solidFill>
        </p:spPr>
        <p:txBody>
          <a:bodyPr>
            <a:normAutofit fontScale="85000" lnSpcReduction="20000"/>
          </a:bodyPr>
          <a:lstStyle/>
          <a:p>
            <a:r>
              <a:rPr lang="ar-IQ" b="1" dirty="0" smtClean="0"/>
              <a:t>في هذا النوع من التصميم  يتم جمع الاجزاء او المنتجات ذات الخصائص المتشابهة كأن تكون متشابهة في الشكل ، الحجم ، العمليات المطلوبه في مجاميع يطلق عليها </a:t>
            </a:r>
            <a:r>
              <a:rPr lang="ar-IQ" sz="3500" b="1" dirty="0" smtClean="0">
                <a:solidFill>
                  <a:srgbClr val="FF0000"/>
                </a:solidFill>
              </a:rPr>
              <a:t>” عوائل“</a:t>
            </a:r>
          </a:p>
          <a:p>
            <a:pPr>
              <a:buNone/>
            </a:pPr>
            <a:r>
              <a:rPr lang="ar-IQ" b="1" dirty="0" smtClean="0"/>
              <a:t>ثم يتم حصر المكائن والمعدات المطلوبة للقيام بعملياتها لكل عائلة منتوج بشكل مجموعات ايضا يصطلق عليها </a:t>
            </a:r>
            <a:r>
              <a:rPr lang="ar-IQ" sz="4800" b="1" dirty="0" smtClean="0">
                <a:solidFill>
                  <a:srgbClr val="FF0000"/>
                </a:solidFill>
              </a:rPr>
              <a:t>” خلايا“ </a:t>
            </a:r>
          </a:p>
          <a:p>
            <a:pPr>
              <a:buNone/>
            </a:pPr>
            <a:r>
              <a:rPr lang="ar-IQ" sz="3300" b="1" dirty="0" smtClean="0"/>
              <a:t>   ولا توضع هذه  الخلايا بشكل اقسام و انما داخل ورشة واحدة</a:t>
            </a:r>
          </a:p>
          <a:p>
            <a:pPr>
              <a:buNone/>
            </a:pPr>
            <a:r>
              <a:rPr lang="ar-IQ" b="1" dirty="0" smtClean="0"/>
              <a:t>وتتخصص كل خلية بمعالجة عائلة منتوج ... </a:t>
            </a:r>
          </a:p>
          <a:p>
            <a:pPr>
              <a:buNone/>
            </a:pPr>
            <a:r>
              <a:rPr lang="ar-IQ" b="1" dirty="0" smtClean="0"/>
              <a:t>اي ان التصميم الداخلي هنا لا يخصص قسم او ورشة لكل عملية كورشة الخراطة ، وورشة السباكة، وورشة التجميع و انما يمكن ان تجمع هذه العمليات ضمن ورشة واحدة لمعالجة عائلة المنتوج التي تحتاج الى هذه العمليات.</a:t>
            </a:r>
            <a:endParaRPr lang="ar-IQ"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blipFill>
            <a:blip r:embed="rId2"/>
            <a:tile tx="0" ty="0" sx="100000" sy="100000" flip="none" algn="tl"/>
          </a:blipFill>
        </p:spPr>
        <p:txBody>
          <a:bodyPr/>
          <a:lstStyle/>
          <a:p>
            <a:endParaRPr lang="en-US" dirty="0"/>
          </a:p>
        </p:txBody>
      </p:sp>
      <p:sp>
        <p:nvSpPr>
          <p:cNvPr id="173059" name="Rectangle 3"/>
          <p:cNvSpPr>
            <a:spLocks noGrp="1" noChangeArrowheads="1"/>
          </p:cNvSpPr>
          <p:nvPr>
            <p:ph type="body" idx="1"/>
          </p:nvPr>
        </p:nvSpPr>
        <p:spPr>
          <a:solidFill>
            <a:schemeClr val="bg2">
              <a:lumMod val="90000"/>
            </a:schemeClr>
          </a:solidFill>
        </p:spPr>
        <p:txBody>
          <a:bodyPr/>
          <a:lstStyle/>
          <a:p>
            <a:pPr>
              <a:buNone/>
            </a:pPr>
            <a:endParaRPr lang="en-US" dirty="0"/>
          </a:p>
        </p:txBody>
      </p:sp>
      <p:sp>
        <p:nvSpPr>
          <p:cNvPr id="173060" name="Rectangle 4"/>
          <p:cNvSpPr>
            <a:spLocks noChangeArrowheads="1"/>
          </p:cNvSpPr>
          <p:nvPr/>
        </p:nvSpPr>
        <p:spPr bwMode="auto">
          <a:xfrm>
            <a:off x="1187450" y="1989138"/>
            <a:ext cx="2160588" cy="863600"/>
          </a:xfrm>
          <a:prstGeom prst="rect">
            <a:avLst/>
          </a:prstGeom>
          <a:solidFill>
            <a:srgbClr val="003300"/>
          </a:solidFill>
          <a:ln w="9525">
            <a:solidFill>
              <a:schemeClr val="tx1"/>
            </a:solidFill>
            <a:miter lim="800000"/>
            <a:headEnd/>
            <a:tailEnd/>
          </a:ln>
          <a:effectLst/>
        </p:spPr>
        <p:txBody>
          <a:bodyPr wrap="none" anchor="ctr"/>
          <a:lstStyle/>
          <a:p>
            <a:endParaRPr lang="ar-IQ"/>
          </a:p>
        </p:txBody>
      </p:sp>
      <p:sp>
        <p:nvSpPr>
          <p:cNvPr id="173062" name="Rectangle 6"/>
          <p:cNvSpPr>
            <a:spLocks noChangeArrowheads="1"/>
          </p:cNvSpPr>
          <p:nvPr/>
        </p:nvSpPr>
        <p:spPr bwMode="auto">
          <a:xfrm>
            <a:off x="1331913" y="2133600"/>
            <a:ext cx="360362" cy="358775"/>
          </a:xfrm>
          <a:prstGeom prst="rect">
            <a:avLst/>
          </a:prstGeom>
          <a:solidFill>
            <a:schemeClr val="accent1"/>
          </a:solidFill>
          <a:ln w="9525">
            <a:solidFill>
              <a:schemeClr val="tx1"/>
            </a:solidFill>
            <a:miter lim="800000"/>
            <a:headEnd/>
            <a:tailEnd/>
          </a:ln>
          <a:effectLst/>
        </p:spPr>
        <p:txBody>
          <a:bodyPr wrap="none" anchor="ctr"/>
          <a:lstStyle/>
          <a:p>
            <a:pPr algn="ctr"/>
            <a:r>
              <a:rPr lang="en-US"/>
              <a:t>L</a:t>
            </a:r>
          </a:p>
        </p:txBody>
      </p:sp>
      <p:sp>
        <p:nvSpPr>
          <p:cNvPr id="173063" name="Rectangle 7"/>
          <p:cNvSpPr>
            <a:spLocks noChangeArrowheads="1"/>
          </p:cNvSpPr>
          <p:nvPr/>
        </p:nvSpPr>
        <p:spPr bwMode="auto">
          <a:xfrm>
            <a:off x="1979613" y="2133600"/>
            <a:ext cx="360362" cy="358775"/>
          </a:xfrm>
          <a:prstGeom prst="rect">
            <a:avLst/>
          </a:prstGeom>
          <a:solidFill>
            <a:schemeClr val="accent1"/>
          </a:solidFill>
          <a:ln w="9525">
            <a:solidFill>
              <a:schemeClr val="tx1"/>
            </a:solidFill>
            <a:miter lim="800000"/>
            <a:headEnd/>
            <a:tailEnd/>
          </a:ln>
          <a:effectLst/>
        </p:spPr>
        <p:txBody>
          <a:bodyPr wrap="none" anchor="ctr"/>
          <a:lstStyle/>
          <a:p>
            <a:pPr algn="ctr"/>
            <a:r>
              <a:rPr lang="en-US" dirty="0" smtClean="0"/>
              <a:t>y</a:t>
            </a:r>
            <a:endParaRPr lang="en-US" dirty="0"/>
          </a:p>
        </p:txBody>
      </p:sp>
      <p:sp>
        <p:nvSpPr>
          <p:cNvPr id="173064" name="Rectangle 8"/>
          <p:cNvSpPr>
            <a:spLocks noChangeArrowheads="1"/>
          </p:cNvSpPr>
          <p:nvPr/>
        </p:nvSpPr>
        <p:spPr bwMode="auto">
          <a:xfrm>
            <a:off x="2627313" y="2133600"/>
            <a:ext cx="431800" cy="358775"/>
          </a:xfrm>
          <a:prstGeom prst="rect">
            <a:avLst/>
          </a:prstGeom>
          <a:solidFill>
            <a:schemeClr val="accent1"/>
          </a:solidFill>
          <a:ln w="9525">
            <a:solidFill>
              <a:schemeClr val="tx1"/>
            </a:solidFill>
            <a:miter lim="800000"/>
            <a:headEnd/>
            <a:tailEnd/>
          </a:ln>
          <a:effectLst/>
        </p:spPr>
        <p:txBody>
          <a:bodyPr wrap="none" anchor="ctr"/>
          <a:lstStyle/>
          <a:p>
            <a:pPr algn="ctr"/>
            <a:r>
              <a:rPr lang="en-US"/>
              <a:t>M</a:t>
            </a:r>
          </a:p>
        </p:txBody>
      </p:sp>
      <p:sp>
        <p:nvSpPr>
          <p:cNvPr id="173065" name="Rectangle 9"/>
          <p:cNvSpPr>
            <a:spLocks noChangeArrowheads="1"/>
          </p:cNvSpPr>
          <p:nvPr/>
        </p:nvSpPr>
        <p:spPr bwMode="auto">
          <a:xfrm>
            <a:off x="3995738" y="2276475"/>
            <a:ext cx="576262" cy="431800"/>
          </a:xfrm>
          <a:prstGeom prst="rect">
            <a:avLst/>
          </a:prstGeom>
          <a:solidFill>
            <a:srgbClr val="FF99CC"/>
          </a:solidFill>
          <a:ln w="57150">
            <a:solidFill>
              <a:schemeClr val="tx1"/>
            </a:solidFill>
            <a:miter lim="800000"/>
            <a:headEnd/>
            <a:tailEnd/>
          </a:ln>
          <a:effectLst/>
        </p:spPr>
        <p:txBody>
          <a:bodyPr wrap="none" anchor="ctr"/>
          <a:lstStyle/>
          <a:p>
            <a:pPr algn="ctr"/>
            <a:r>
              <a:rPr lang="en-US" dirty="0" smtClean="0"/>
              <a:t>U</a:t>
            </a:r>
            <a:endParaRPr lang="en-US" dirty="0"/>
          </a:p>
        </p:txBody>
      </p:sp>
      <p:sp>
        <p:nvSpPr>
          <p:cNvPr id="173066" name="Rectangle 10"/>
          <p:cNvSpPr>
            <a:spLocks noChangeArrowheads="1"/>
          </p:cNvSpPr>
          <p:nvPr/>
        </p:nvSpPr>
        <p:spPr bwMode="auto">
          <a:xfrm>
            <a:off x="5148263" y="2276475"/>
            <a:ext cx="576262" cy="431800"/>
          </a:xfrm>
          <a:prstGeom prst="rect">
            <a:avLst/>
          </a:prstGeom>
          <a:solidFill>
            <a:srgbClr val="FF99CC"/>
          </a:solidFill>
          <a:ln w="57150">
            <a:solidFill>
              <a:schemeClr val="tx1"/>
            </a:solidFill>
            <a:miter lim="800000"/>
            <a:headEnd/>
            <a:tailEnd/>
          </a:ln>
          <a:effectLst/>
        </p:spPr>
        <p:txBody>
          <a:bodyPr wrap="none" anchor="ctr"/>
          <a:lstStyle/>
          <a:p>
            <a:pPr algn="ctr"/>
            <a:r>
              <a:rPr lang="en-US" dirty="0"/>
              <a:t>I</a:t>
            </a:r>
          </a:p>
        </p:txBody>
      </p:sp>
      <p:sp>
        <p:nvSpPr>
          <p:cNvPr id="173067" name="Rectangle 11"/>
          <p:cNvSpPr>
            <a:spLocks noChangeArrowheads="1"/>
          </p:cNvSpPr>
          <p:nvPr/>
        </p:nvSpPr>
        <p:spPr bwMode="auto">
          <a:xfrm>
            <a:off x="1908175" y="3284538"/>
            <a:ext cx="2663825" cy="720725"/>
          </a:xfrm>
          <a:prstGeom prst="rect">
            <a:avLst/>
          </a:prstGeom>
          <a:solidFill>
            <a:srgbClr val="990000"/>
          </a:solidFill>
          <a:ln w="9525">
            <a:solidFill>
              <a:schemeClr val="tx1"/>
            </a:solidFill>
            <a:miter lim="800000"/>
            <a:headEnd/>
            <a:tailEnd/>
          </a:ln>
          <a:effectLst/>
        </p:spPr>
        <p:txBody>
          <a:bodyPr wrap="none" anchor="ctr"/>
          <a:lstStyle/>
          <a:p>
            <a:endParaRPr lang="ar-IQ"/>
          </a:p>
        </p:txBody>
      </p:sp>
      <p:sp>
        <p:nvSpPr>
          <p:cNvPr id="173068" name="Rectangle 12"/>
          <p:cNvSpPr>
            <a:spLocks noChangeArrowheads="1"/>
          </p:cNvSpPr>
          <p:nvPr/>
        </p:nvSpPr>
        <p:spPr bwMode="auto">
          <a:xfrm>
            <a:off x="2124075" y="3429000"/>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a:t>L</a:t>
            </a:r>
          </a:p>
        </p:txBody>
      </p:sp>
      <p:sp>
        <p:nvSpPr>
          <p:cNvPr id="173069" name="Rectangle 13"/>
          <p:cNvSpPr>
            <a:spLocks noChangeArrowheads="1"/>
          </p:cNvSpPr>
          <p:nvPr/>
        </p:nvSpPr>
        <p:spPr bwMode="auto">
          <a:xfrm>
            <a:off x="2916238" y="3429000"/>
            <a:ext cx="503237"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a:t>M</a:t>
            </a:r>
          </a:p>
        </p:txBody>
      </p:sp>
      <p:sp>
        <p:nvSpPr>
          <p:cNvPr id="173070" name="Rectangle 14"/>
          <p:cNvSpPr>
            <a:spLocks noChangeArrowheads="1"/>
          </p:cNvSpPr>
          <p:nvPr/>
        </p:nvSpPr>
        <p:spPr bwMode="auto">
          <a:xfrm>
            <a:off x="3779838" y="3429000"/>
            <a:ext cx="576262"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a:t>G</a:t>
            </a:r>
          </a:p>
        </p:txBody>
      </p:sp>
      <p:sp>
        <p:nvSpPr>
          <p:cNvPr id="173071" name="Rectangle 15"/>
          <p:cNvSpPr>
            <a:spLocks noChangeArrowheads="1"/>
          </p:cNvSpPr>
          <p:nvPr/>
        </p:nvSpPr>
        <p:spPr bwMode="auto">
          <a:xfrm>
            <a:off x="5148263" y="3429000"/>
            <a:ext cx="576262" cy="504825"/>
          </a:xfrm>
          <a:prstGeom prst="rect">
            <a:avLst/>
          </a:prstGeom>
          <a:solidFill>
            <a:srgbClr val="FF99CC"/>
          </a:solidFill>
          <a:ln w="57150">
            <a:solidFill>
              <a:schemeClr val="tx1"/>
            </a:solidFill>
            <a:miter lim="800000"/>
            <a:headEnd/>
            <a:tailEnd/>
          </a:ln>
          <a:effectLst/>
        </p:spPr>
        <p:txBody>
          <a:bodyPr wrap="none" anchor="ctr"/>
          <a:lstStyle/>
          <a:p>
            <a:pPr algn="ctr"/>
            <a:r>
              <a:rPr lang="en-US" dirty="0" smtClean="0"/>
              <a:t>K</a:t>
            </a:r>
            <a:endParaRPr lang="en-US" dirty="0"/>
          </a:p>
        </p:txBody>
      </p:sp>
      <p:sp>
        <p:nvSpPr>
          <p:cNvPr id="173072" name="Rectangle 16"/>
          <p:cNvSpPr>
            <a:spLocks noChangeArrowheads="1"/>
          </p:cNvSpPr>
          <p:nvPr/>
        </p:nvSpPr>
        <p:spPr bwMode="auto">
          <a:xfrm>
            <a:off x="1042988" y="4292600"/>
            <a:ext cx="2305050" cy="865188"/>
          </a:xfrm>
          <a:prstGeom prst="rect">
            <a:avLst/>
          </a:prstGeom>
          <a:solidFill>
            <a:srgbClr val="000066"/>
          </a:solidFill>
          <a:ln w="9525">
            <a:solidFill>
              <a:schemeClr val="tx1"/>
            </a:solidFill>
            <a:miter lim="800000"/>
            <a:headEnd/>
            <a:tailEnd/>
          </a:ln>
          <a:effectLst/>
        </p:spPr>
        <p:txBody>
          <a:bodyPr wrap="none" anchor="ctr"/>
          <a:lstStyle/>
          <a:p>
            <a:endParaRPr lang="ar-IQ"/>
          </a:p>
        </p:txBody>
      </p:sp>
      <p:sp>
        <p:nvSpPr>
          <p:cNvPr id="173073" name="Rectangle 17"/>
          <p:cNvSpPr>
            <a:spLocks noChangeArrowheads="1"/>
          </p:cNvSpPr>
          <p:nvPr/>
        </p:nvSpPr>
        <p:spPr bwMode="auto">
          <a:xfrm>
            <a:off x="1187450" y="4508500"/>
            <a:ext cx="431800"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a:t>L</a:t>
            </a:r>
          </a:p>
        </p:txBody>
      </p:sp>
      <p:sp>
        <p:nvSpPr>
          <p:cNvPr id="173074" name="Rectangle 18"/>
          <p:cNvSpPr>
            <a:spLocks noChangeArrowheads="1"/>
          </p:cNvSpPr>
          <p:nvPr/>
        </p:nvSpPr>
        <p:spPr bwMode="auto">
          <a:xfrm>
            <a:off x="1908175" y="4508500"/>
            <a:ext cx="431800"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a:t>M</a:t>
            </a:r>
          </a:p>
        </p:txBody>
      </p:sp>
      <p:sp>
        <p:nvSpPr>
          <p:cNvPr id="173075" name="Rectangle 19"/>
          <p:cNvSpPr>
            <a:spLocks noChangeArrowheads="1"/>
          </p:cNvSpPr>
          <p:nvPr/>
        </p:nvSpPr>
        <p:spPr bwMode="auto">
          <a:xfrm>
            <a:off x="2700338" y="4508500"/>
            <a:ext cx="358775"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a:t>D</a:t>
            </a:r>
          </a:p>
        </p:txBody>
      </p:sp>
      <p:sp>
        <p:nvSpPr>
          <p:cNvPr id="173076" name="Rectangle 20"/>
          <p:cNvSpPr>
            <a:spLocks noChangeArrowheads="1"/>
          </p:cNvSpPr>
          <p:nvPr/>
        </p:nvSpPr>
        <p:spPr bwMode="auto">
          <a:xfrm>
            <a:off x="7092950" y="2781300"/>
            <a:ext cx="647700" cy="935038"/>
          </a:xfrm>
          <a:prstGeom prst="rect">
            <a:avLst/>
          </a:prstGeom>
          <a:solidFill>
            <a:srgbClr val="FF99CC"/>
          </a:solidFill>
          <a:ln w="57150">
            <a:solidFill>
              <a:schemeClr val="tx1"/>
            </a:solidFill>
            <a:miter lim="800000"/>
            <a:headEnd/>
            <a:tailEnd/>
          </a:ln>
          <a:effectLst/>
        </p:spPr>
        <p:txBody>
          <a:bodyPr wrap="none" anchor="ctr"/>
          <a:lstStyle/>
          <a:p>
            <a:pPr algn="ctr"/>
            <a:r>
              <a:rPr lang="en-US"/>
              <a:t>A</a:t>
            </a:r>
          </a:p>
        </p:txBody>
      </p:sp>
      <p:sp>
        <p:nvSpPr>
          <p:cNvPr id="173081" name="Line 25"/>
          <p:cNvSpPr>
            <a:spLocks noChangeShapeType="1"/>
          </p:cNvSpPr>
          <p:nvPr/>
        </p:nvSpPr>
        <p:spPr bwMode="auto">
          <a:xfrm>
            <a:off x="3492500" y="2492375"/>
            <a:ext cx="358775" cy="0"/>
          </a:xfrm>
          <a:prstGeom prst="line">
            <a:avLst/>
          </a:prstGeom>
          <a:noFill/>
          <a:ln w="38100">
            <a:solidFill>
              <a:srgbClr val="000000"/>
            </a:solidFill>
            <a:round/>
            <a:headEnd/>
            <a:tailEnd type="triangle" w="med" len="med"/>
          </a:ln>
          <a:effectLst/>
        </p:spPr>
        <p:txBody>
          <a:bodyPr/>
          <a:lstStyle/>
          <a:p>
            <a:endParaRPr lang="ar-IQ"/>
          </a:p>
        </p:txBody>
      </p:sp>
      <p:sp>
        <p:nvSpPr>
          <p:cNvPr id="173082" name="Line 26"/>
          <p:cNvSpPr>
            <a:spLocks noChangeShapeType="1"/>
          </p:cNvSpPr>
          <p:nvPr/>
        </p:nvSpPr>
        <p:spPr bwMode="auto">
          <a:xfrm>
            <a:off x="4643438" y="2492375"/>
            <a:ext cx="360362" cy="0"/>
          </a:xfrm>
          <a:prstGeom prst="line">
            <a:avLst/>
          </a:prstGeom>
          <a:noFill/>
          <a:ln w="38100">
            <a:solidFill>
              <a:schemeClr val="tx1"/>
            </a:solidFill>
            <a:round/>
            <a:headEnd/>
            <a:tailEnd type="triangle" w="med" len="med"/>
          </a:ln>
          <a:effectLst/>
        </p:spPr>
        <p:txBody>
          <a:bodyPr/>
          <a:lstStyle/>
          <a:p>
            <a:endParaRPr lang="ar-IQ"/>
          </a:p>
        </p:txBody>
      </p:sp>
      <p:sp>
        <p:nvSpPr>
          <p:cNvPr id="173083" name="Line 27"/>
          <p:cNvSpPr>
            <a:spLocks noChangeShapeType="1"/>
          </p:cNvSpPr>
          <p:nvPr/>
        </p:nvSpPr>
        <p:spPr bwMode="auto">
          <a:xfrm>
            <a:off x="4716463" y="3716338"/>
            <a:ext cx="360362" cy="0"/>
          </a:xfrm>
          <a:prstGeom prst="line">
            <a:avLst/>
          </a:prstGeom>
          <a:noFill/>
          <a:ln w="38100">
            <a:solidFill>
              <a:srgbClr val="000000"/>
            </a:solidFill>
            <a:round/>
            <a:headEnd/>
            <a:tailEnd type="triangle" w="med" len="med"/>
          </a:ln>
          <a:effectLst/>
        </p:spPr>
        <p:txBody>
          <a:bodyPr/>
          <a:lstStyle/>
          <a:p>
            <a:endParaRPr lang="ar-IQ"/>
          </a:p>
        </p:txBody>
      </p:sp>
      <p:sp>
        <p:nvSpPr>
          <p:cNvPr id="173084" name="Line 28"/>
          <p:cNvSpPr>
            <a:spLocks noChangeShapeType="1"/>
          </p:cNvSpPr>
          <p:nvPr/>
        </p:nvSpPr>
        <p:spPr bwMode="auto">
          <a:xfrm>
            <a:off x="5867400" y="2492375"/>
            <a:ext cx="1009650" cy="576263"/>
          </a:xfrm>
          <a:prstGeom prst="line">
            <a:avLst/>
          </a:prstGeom>
          <a:noFill/>
          <a:ln w="57150">
            <a:solidFill>
              <a:srgbClr val="000000"/>
            </a:solidFill>
            <a:round/>
            <a:headEnd/>
            <a:tailEnd type="triangle" w="med" len="med"/>
          </a:ln>
          <a:effectLst/>
        </p:spPr>
        <p:txBody>
          <a:bodyPr/>
          <a:lstStyle/>
          <a:p>
            <a:endParaRPr lang="ar-IQ"/>
          </a:p>
        </p:txBody>
      </p:sp>
      <p:sp>
        <p:nvSpPr>
          <p:cNvPr id="173085" name="Line 29"/>
          <p:cNvSpPr>
            <a:spLocks noChangeShapeType="1"/>
          </p:cNvSpPr>
          <p:nvPr/>
        </p:nvSpPr>
        <p:spPr bwMode="auto">
          <a:xfrm flipV="1">
            <a:off x="5867400" y="3213100"/>
            <a:ext cx="865188" cy="576263"/>
          </a:xfrm>
          <a:prstGeom prst="line">
            <a:avLst/>
          </a:prstGeom>
          <a:noFill/>
          <a:ln w="57150">
            <a:solidFill>
              <a:schemeClr val="tx1"/>
            </a:solidFill>
            <a:round/>
            <a:headEnd/>
            <a:tailEnd type="triangle" w="med" len="med"/>
          </a:ln>
          <a:effectLst/>
        </p:spPr>
        <p:txBody>
          <a:bodyPr/>
          <a:lstStyle/>
          <a:p>
            <a:endParaRPr lang="ar-IQ"/>
          </a:p>
        </p:txBody>
      </p:sp>
      <p:sp>
        <p:nvSpPr>
          <p:cNvPr id="173086" name="Line 30"/>
          <p:cNvSpPr>
            <a:spLocks noChangeShapeType="1"/>
          </p:cNvSpPr>
          <p:nvPr/>
        </p:nvSpPr>
        <p:spPr bwMode="auto">
          <a:xfrm flipV="1">
            <a:off x="3492500" y="3716338"/>
            <a:ext cx="3384550" cy="1225550"/>
          </a:xfrm>
          <a:prstGeom prst="line">
            <a:avLst/>
          </a:prstGeom>
          <a:noFill/>
          <a:ln w="57150">
            <a:solidFill>
              <a:schemeClr val="tx1"/>
            </a:solidFill>
            <a:round/>
            <a:headEnd/>
            <a:tailEnd type="triangle" w="med" len="med"/>
          </a:ln>
          <a:effectLst/>
        </p:spPr>
        <p:txBody>
          <a:bodyPr/>
          <a:lstStyle/>
          <a:p>
            <a:endParaRPr lang="ar-IQ"/>
          </a:p>
        </p:txBody>
      </p:sp>
      <p:sp>
        <p:nvSpPr>
          <p:cNvPr id="173087" name="Rectangle 31"/>
          <p:cNvSpPr>
            <a:spLocks noChangeArrowheads="1"/>
          </p:cNvSpPr>
          <p:nvPr/>
        </p:nvSpPr>
        <p:spPr bwMode="auto">
          <a:xfrm>
            <a:off x="6804025" y="4292600"/>
            <a:ext cx="1152525" cy="576263"/>
          </a:xfrm>
          <a:prstGeom prst="rect">
            <a:avLst/>
          </a:prstGeom>
          <a:solidFill>
            <a:srgbClr val="FF99CC"/>
          </a:solidFill>
          <a:ln w="57150">
            <a:solidFill>
              <a:schemeClr val="tx1"/>
            </a:solidFill>
            <a:miter lim="800000"/>
            <a:headEnd/>
            <a:tailEnd/>
          </a:ln>
          <a:effectLst/>
        </p:spPr>
        <p:txBody>
          <a:bodyPr wrap="none" anchor="ctr"/>
          <a:lstStyle/>
          <a:p>
            <a:pPr algn="ctr"/>
            <a:r>
              <a:rPr lang="ar-IQ"/>
              <a:t>الشحن</a:t>
            </a:r>
            <a:endParaRPr lang="en-US"/>
          </a:p>
        </p:txBody>
      </p:sp>
      <p:sp>
        <p:nvSpPr>
          <p:cNvPr id="173088" name="Line 32"/>
          <p:cNvSpPr>
            <a:spLocks noChangeShapeType="1"/>
          </p:cNvSpPr>
          <p:nvPr/>
        </p:nvSpPr>
        <p:spPr bwMode="auto">
          <a:xfrm>
            <a:off x="7380288" y="3789363"/>
            <a:ext cx="0" cy="360362"/>
          </a:xfrm>
          <a:prstGeom prst="line">
            <a:avLst/>
          </a:prstGeom>
          <a:noFill/>
          <a:ln w="76200">
            <a:solidFill>
              <a:schemeClr val="tx1"/>
            </a:solidFill>
            <a:round/>
            <a:headEnd/>
            <a:tailEnd type="triangle" w="med" len="med"/>
          </a:ln>
          <a:effectLst/>
        </p:spPr>
        <p:txBody>
          <a:bodyPr/>
          <a:lstStyle/>
          <a:p>
            <a:endParaRPr lang="ar-IQ"/>
          </a:p>
        </p:txBody>
      </p:sp>
      <p:sp>
        <p:nvSpPr>
          <p:cNvPr id="173089" name="Text Box 33"/>
          <p:cNvSpPr txBox="1">
            <a:spLocks noChangeArrowheads="1"/>
          </p:cNvSpPr>
          <p:nvPr/>
        </p:nvSpPr>
        <p:spPr bwMode="auto">
          <a:xfrm>
            <a:off x="323850" y="2133600"/>
            <a:ext cx="792163" cy="366713"/>
          </a:xfrm>
          <a:prstGeom prst="rect">
            <a:avLst/>
          </a:prstGeom>
          <a:noFill/>
          <a:ln w="9525">
            <a:noFill/>
            <a:miter lim="800000"/>
            <a:headEnd/>
            <a:tailEnd/>
          </a:ln>
          <a:effectLst/>
        </p:spPr>
        <p:txBody>
          <a:bodyPr>
            <a:spAutoFit/>
          </a:bodyPr>
          <a:lstStyle/>
          <a:p>
            <a:pPr>
              <a:spcBef>
                <a:spcPct val="50000"/>
              </a:spcBef>
            </a:pPr>
            <a:r>
              <a:rPr lang="ar-IQ" b="1"/>
              <a:t>خليه 1</a:t>
            </a:r>
            <a:endParaRPr lang="en-US" b="1"/>
          </a:p>
        </p:txBody>
      </p:sp>
      <p:sp>
        <p:nvSpPr>
          <p:cNvPr id="173090" name="Text Box 34"/>
          <p:cNvSpPr txBox="1">
            <a:spLocks noChangeArrowheads="1"/>
          </p:cNvSpPr>
          <p:nvPr/>
        </p:nvSpPr>
        <p:spPr bwMode="auto">
          <a:xfrm>
            <a:off x="971550" y="3429000"/>
            <a:ext cx="863600" cy="366713"/>
          </a:xfrm>
          <a:prstGeom prst="rect">
            <a:avLst/>
          </a:prstGeom>
          <a:noFill/>
          <a:ln w="9525">
            <a:noFill/>
            <a:miter lim="800000"/>
            <a:headEnd/>
            <a:tailEnd/>
          </a:ln>
          <a:effectLst/>
        </p:spPr>
        <p:txBody>
          <a:bodyPr>
            <a:spAutoFit/>
          </a:bodyPr>
          <a:lstStyle/>
          <a:p>
            <a:pPr>
              <a:spcBef>
                <a:spcPct val="50000"/>
              </a:spcBef>
            </a:pPr>
            <a:r>
              <a:rPr lang="ar-IQ" b="1"/>
              <a:t>خلية 2</a:t>
            </a:r>
            <a:endParaRPr lang="en-US" b="1"/>
          </a:p>
        </p:txBody>
      </p:sp>
      <p:sp>
        <p:nvSpPr>
          <p:cNvPr id="173091" name="Text Box 35"/>
          <p:cNvSpPr txBox="1">
            <a:spLocks noChangeArrowheads="1"/>
          </p:cNvSpPr>
          <p:nvPr/>
        </p:nvSpPr>
        <p:spPr bwMode="auto">
          <a:xfrm>
            <a:off x="250825" y="4652963"/>
            <a:ext cx="720725" cy="366712"/>
          </a:xfrm>
          <a:prstGeom prst="rect">
            <a:avLst/>
          </a:prstGeom>
          <a:noFill/>
          <a:ln w="9525">
            <a:noFill/>
            <a:miter lim="800000"/>
            <a:headEnd/>
            <a:tailEnd/>
          </a:ln>
          <a:effectLst/>
        </p:spPr>
        <p:txBody>
          <a:bodyPr>
            <a:spAutoFit/>
          </a:bodyPr>
          <a:lstStyle/>
          <a:p>
            <a:pPr>
              <a:spcBef>
                <a:spcPct val="50000"/>
              </a:spcBef>
            </a:pPr>
            <a:r>
              <a:rPr lang="ar-IQ" b="1"/>
              <a:t>خليه 3</a:t>
            </a:r>
            <a:endParaRPr lang="en-US" b="1"/>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normAutofit/>
          </a:bodyPr>
          <a:lstStyle/>
          <a:p>
            <a:r>
              <a:rPr lang="ar-IQ" b="1" dirty="0" smtClean="0"/>
              <a:t>تمرين</a:t>
            </a:r>
            <a:endParaRPr lang="ar-IQ" b="1" dirty="0"/>
          </a:p>
        </p:txBody>
      </p:sp>
      <p:sp>
        <p:nvSpPr>
          <p:cNvPr id="3" name="Content Placeholder 2"/>
          <p:cNvSpPr>
            <a:spLocks noGrp="1"/>
          </p:cNvSpPr>
          <p:nvPr>
            <p:ph idx="1"/>
          </p:nvPr>
        </p:nvSpPr>
        <p:spPr>
          <a:solidFill>
            <a:schemeClr val="bg1">
              <a:lumMod val="75000"/>
            </a:schemeClr>
          </a:solidFill>
        </p:spPr>
        <p:txBody>
          <a:bodyPr/>
          <a:lstStyle/>
          <a:p>
            <a:r>
              <a:rPr lang="ar-IQ" b="1" dirty="0" smtClean="0"/>
              <a:t>ما هي برأيك معايير التصميم الداخلي الكفوء لموقع العمل؟؟</a:t>
            </a:r>
          </a:p>
          <a:p>
            <a:pPr>
              <a:buNone/>
            </a:pPr>
            <a:r>
              <a:rPr lang="ar-IQ" b="1" dirty="0" smtClean="0"/>
              <a:t>او بمعنى أخر ... كيف يمكن ان تقييم التصميم الداخلي لاي مكان تدخله؟؟؟</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normAutofit fontScale="90000"/>
          </a:bodyPr>
          <a:lstStyle/>
          <a:p>
            <a:r>
              <a:rPr lang="ar-IQ" sz="4000" b="1"/>
              <a:t>تكنولوجيا المجموعه</a:t>
            </a:r>
            <a:br>
              <a:rPr lang="ar-IQ" sz="4000" b="1"/>
            </a:br>
            <a:r>
              <a:rPr lang="en-US" sz="4000" b="1"/>
              <a:t>GT</a:t>
            </a:r>
          </a:p>
        </p:txBody>
      </p:sp>
      <p:pic>
        <p:nvPicPr>
          <p:cNvPr id="166916" name="Picture 4" descr="scan001001"/>
          <p:cNvPicPr>
            <a:picLocks noGrp="1" noChangeAspect="1" noChangeArrowheads="1"/>
          </p:cNvPicPr>
          <p:nvPr>
            <p:ph type="body" idx="1"/>
          </p:nvPr>
        </p:nvPicPr>
        <p:blipFill>
          <a:blip r:embed="rId2" cstate="print"/>
          <a:srcRect/>
          <a:stretch>
            <a:fillRect/>
          </a:stretch>
        </p:blipFill>
        <p:spPr>
          <a:xfrm>
            <a:off x="214282" y="1357298"/>
            <a:ext cx="8715436" cy="5500702"/>
          </a:xfrm>
          <a:noFill/>
          <a:ln w="57150">
            <a:solidFill>
              <a:srgbClr val="000000"/>
            </a:solidFill>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p:spPr>
        <p:txBody>
          <a:bodyPr>
            <a:normAutofit fontScale="90000"/>
          </a:bodyPr>
          <a:lstStyle/>
          <a:p>
            <a:r>
              <a:rPr lang="ar-IQ" dirty="0" smtClean="0"/>
              <a:t>رابعا : الموقع الثابت</a:t>
            </a:r>
            <a:br>
              <a:rPr lang="ar-IQ" dirty="0" smtClean="0"/>
            </a:br>
            <a:endParaRPr lang="ar-IQ" dirty="0"/>
          </a:p>
        </p:txBody>
      </p:sp>
      <p:sp>
        <p:nvSpPr>
          <p:cNvPr id="3" name="Content Placeholder 2"/>
          <p:cNvSpPr>
            <a:spLocks noGrp="1"/>
          </p:cNvSpPr>
          <p:nvPr>
            <p:ph idx="1"/>
          </p:nvPr>
        </p:nvSpPr>
        <p:spPr>
          <a:solidFill>
            <a:schemeClr val="accent1">
              <a:lumMod val="20000"/>
              <a:lumOff val="80000"/>
            </a:schemeClr>
          </a:solidFill>
        </p:spPr>
        <p:txBody>
          <a:bodyPr/>
          <a:lstStyle/>
          <a:p>
            <a:r>
              <a:rPr lang="ar-IQ" b="1" dirty="0" smtClean="0"/>
              <a:t>عندما يكون المنتوج ثقيل او كبير جدا ..يبقى في مكانه و يتم اجراء كافة العمليات اللازمة عليه مثل بناء السفن و الجسور والمنازل </a:t>
            </a:r>
          </a:p>
          <a:p>
            <a:r>
              <a:rPr lang="ar-IQ" b="1" dirty="0" smtClean="0"/>
              <a:t>و كذلك عندما يتم انجاز عمل ما يحتاج الى بيئة خاصة مثل الغرف المعقمة </a:t>
            </a:r>
            <a:endParaRPr lang="ar-IQ"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p:spPr>
        <p:txBody>
          <a:bodyPr>
            <a:normAutofit fontScale="90000"/>
          </a:bodyPr>
          <a:lstStyle/>
          <a:p>
            <a:r>
              <a:rPr lang="ar-IQ" dirty="0" smtClean="0"/>
              <a:t>سؤال؟؟؟</a:t>
            </a:r>
            <a:br>
              <a:rPr lang="ar-IQ" dirty="0" smtClean="0"/>
            </a:br>
            <a:endParaRPr lang="ar-IQ" dirty="0"/>
          </a:p>
        </p:txBody>
      </p:sp>
      <p:sp>
        <p:nvSpPr>
          <p:cNvPr id="3" name="Content Placeholder 2"/>
          <p:cNvSpPr>
            <a:spLocks noGrp="1"/>
          </p:cNvSpPr>
          <p:nvPr>
            <p:ph idx="1"/>
          </p:nvPr>
        </p:nvSpPr>
        <p:spPr>
          <a:solidFill>
            <a:schemeClr val="accent1">
              <a:lumMod val="20000"/>
              <a:lumOff val="80000"/>
            </a:schemeClr>
          </a:solidFill>
        </p:spPr>
        <p:txBody>
          <a:bodyPr/>
          <a:lstStyle/>
          <a:p>
            <a:r>
              <a:rPr lang="ar-IQ" b="1" dirty="0" smtClean="0"/>
              <a:t>ما هي الشروط  التي تتوافر في العملية والتي تتطلب منا تصميم موقع العمل على اساس:</a:t>
            </a:r>
            <a:endParaRPr lang="ar-IQ" b="1" dirty="0"/>
          </a:p>
          <a:p>
            <a:pPr>
              <a:buFontTx/>
              <a:buChar char="-"/>
            </a:pPr>
            <a:r>
              <a:rPr lang="ar-IQ" b="1" dirty="0" smtClean="0"/>
              <a:t>المنتوج</a:t>
            </a:r>
          </a:p>
          <a:p>
            <a:pPr>
              <a:buFontTx/>
              <a:buChar char="-"/>
            </a:pPr>
            <a:r>
              <a:rPr lang="ar-IQ" b="1" dirty="0" smtClean="0"/>
              <a:t>العملية</a:t>
            </a:r>
          </a:p>
          <a:p>
            <a:pPr>
              <a:buFontTx/>
              <a:buChar char="-"/>
            </a:pPr>
            <a:r>
              <a:rPr lang="ar-IQ" b="1" dirty="0" smtClean="0"/>
              <a:t>الثابت</a:t>
            </a:r>
          </a:p>
          <a:p>
            <a:pPr>
              <a:buFontTx/>
              <a:buChar char="-"/>
            </a:pPr>
            <a:r>
              <a:rPr lang="ar-IQ" b="1" dirty="0" smtClean="0"/>
              <a:t>الهجين</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25404"/>
          </a:xfrm>
        </p:spPr>
        <p:txBody>
          <a:bodyPr>
            <a:normAutofit fontScale="90000"/>
          </a:bodyPr>
          <a:lstStyle/>
          <a:p>
            <a:endParaRPr lang="ar-IQ" dirty="0"/>
          </a:p>
        </p:txBody>
      </p:sp>
      <p:sp>
        <p:nvSpPr>
          <p:cNvPr id="3" name="Content Placeholder 2"/>
          <p:cNvSpPr>
            <a:spLocks noGrp="1"/>
          </p:cNvSpPr>
          <p:nvPr>
            <p:ph idx="1"/>
          </p:nvPr>
        </p:nvSpPr>
        <p:spPr>
          <a:xfrm>
            <a:off x="457200" y="571480"/>
            <a:ext cx="8229600" cy="5554683"/>
          </a:xfrm>
          <a:solidFill>
            <a:schemeClr val="bg2">
              <a:lumMod val="90000"/>
            </a:schemeClr>
          </a:solidFill>
        </p:spPr>
        <p:txBody>
          <a:bodyPr/>
          <a:lstStyle/>
          <a:p>
            <a:endParaRPr lang="ar-IQ" dirty="0"/>
          </a:p>
        </p:txBody>
      </p:sp>
      <p:sp>
        <p:nvSpPr>
          <p:cNvPr id="4" name="Rectangle 3"/>
          <p:cNvSpPr/>
          <p:nvPr/>
        </p:nvSpPr>
        <p:spPr>
          <a:xfrm>
            <a:off x="714348" y="2500306"/>
            <a:ext cx="7643866" cy="2500330"/>
          </a:xfrm>
          <a:prstGeom prst="rect">
            <a:avLst/>
          </a:prstGeom>
          <a:solidFill>
            <a:schemeClr val="accent2"/>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800" b="1" dirty="0" smtClean="0"/>
              <a:t>الاساليب الكمية المستخدمة في التصميم الداخلي لموقع العمل</a:t>
            </a:r>
          </a:p>
          <a:p>
            <a:pPr algn="ctr"/>
            <a:r>
              <a:rPr lang="ar-IQ" sz="4800" b="1" dirty="0" smtClean="0"/>
              <a:t>(اسلوب محطات العمل)</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rrowheads="1"/>
          </p:cNvSpPr>
          <p:nvPr>
            <p:ph type="title"/>
          </p:nvPr>
        </p:nvSpPr>
        <p:spPr>
          <a:xfrm>
            <a:off x="428596" y="428604"/>
            <a:ext cx="8385175" cy="1431925"/>
          </a:xfrm>
          <a:solidFill>
            <a:schemeClr val="accent3">
              <a:lumMod val="40000"/>
              <a:lumOff val="60000"/>
            </a:schemeClr>
          </a:solidFill>
        </p:spPr>
        <p:txBody>
          <a:bodyPr/>
          <a:lstStyle/>
          <a:p>
            <a:r>
              <a:rPr lang="ar-IQ" b="1" dirty="0">
                <a:effectLst>
                  <a:outerShdw blurRad="38100" dist="38100" dir="2700000" algn="tl">
                    <a:srgbClr val="FFFFFF"/>
                  </a:outerShdw>
                </a:effectLst>
              </a:rPr>
              <a:t>التصميم حسب المنتوج/محطات العمل</a:t>
            </a:r>
            <a:endParaRPr lang="en-US" b="1" dirty="0">
              <a:effectLst>
                <a:outerShdw blurRad="38100" dist="38100" dir="2700000" algn="tl">
                  <a:srgbClr val="FFFFFF"/>
                </a:outerShdw>
              </a:effectLst>
            </a:endParaRPr>
          </a:p>
        </p:txBody>
      </p:sp>
      <p:sp>
        <p:nvSpPr>
          <p:cNvPr id="125955" name="Rectangle 3"/>
          <p:cNvSpPr>
            <a:spLocks noGrp="1" noRot="1" noChangeArrowheads="1"/>
          </p:cNvSpPr>
          <p:nvPr>
            <p:ph type="body" idx="1"/>
          </p:nvPr>
        </p:nvSpPr>
        <p:spPr>
          <a:xfrm>
            <a:off x="500034" y="2214554"/>
            <a:ext cx="8007350" cy="4191000"/>
          </a:xfrm>
          <a:solidFill>
            <a:schemeClr val="accent3">
              <a:lumMod val="60000"/>
              <a:lumOff val="40000"/>
            </a:schemeClr>
          </a:solidFill>
        </p:spPr>
        <p:txBody>
          <a:bodyPr/>
          <a:lstStyle/>
          <a:p>
            <a:pPr>
              <a:buFont typeface="Wingdings" pitchFamily="2" charset="2"/>
              <a:buNone/>
            </a:pPr>
            <a:r>
              <a:rPr lang="ar-IQ" b="1" dirty="0" smtClean="0">
                <a:effectLst>
                  <a:outerShdw blurRad="38100" dist="38100" dir="2700000" algn="tl">
                    <a:srgbClr val="FFFFFF"/>
                  </a:outerShdw>
                </a:effectLst>
              </a:rPr>
              <a:t>يلائم اسلوب محطات العمل التصميم الداخلي على اساس المنتوج ... اي العمليات الخطية او المستمرة التي تعالج منتوج نمطي  حيث تجري نفس العمليات على المنتجات مهما كان حجم الانتاج ....</a:t>
            </a:r>
            <a:endParaRPr lang="ar-IQ" b="1" dirty="0">
              <a:effectLst>
                <a:outerShdw blurRad="38100" dist="38100" dir="2700000" algn="tl">
                  <a:srgbClr val="FFFFFF"/>
                </a:outerShdw>
              </a:effectLst>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sz="3600" b="1" dirty="0" smtClean="0"/>
              <a:t>عادة عندما يمر المنتوج من مرحلة الى مرحلة اخرى فان التفاوت في زمن الانجاز بين العمليات لابد ان يولد اما :</a:t>
            </a:r>
          </a:p>
          <a:p>
            <a:pPr>
              <a:buFontTx/>
              <a:buChar char="-"/>
            </a:pPr>
            <a:r>
              <a:rPr lang="ar-IQ" sz="3600" b="1" u="sng" dirty="0" smtClean="0">
                <a:solidFill>
                  <a:srgbClr val="FF0000"/>
                </a:solidFill>
              </a:rPr>
              <a:t>وقت عاطل</a:t>
            </a:r>
            <a:r>
              <a:rPr lang="ar-IQ" sz="3600" b="1" dirty="0" smtClean="0"/>
              <a:t>...عندما يكون وقت عملية سابقة اطول من وقت عمل عملية  لاحقة.</a:t>
            </a:r>
          </a:p>
          <a:p>
            <a:pPr>
              <a:buFontTx/>
              <a:buChar char="-"/>
            </a:pPr>
            <a:r>
              <a:rPr lang="ar-IQ" sz="3600" b="1" u="sng" dirty="0" smtClean="0">
                <a:solidFill>
                  <a:srgbClr val="FF0000"/>
                </a:solidFill>
              </a:rPr>
              <a:t>او خزين تحت التشغيل</a:t>
            </a:r>
            <a:r>
              <a:rPr lang="ar-IQ" sz="3600" b="1" dirty="0" smtClean="0"/>
              <a:t> ...عندما يكون زمن  العملية السابقة اقل من زمن العملية اللآحقة .</a:t>
            </a:r>
            <a:endParaRPr lang="ar-IQ" sz="36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blipFill>
            <a:blip r:embed="rId2"/>
            <a:tile tx="0" ty="0" sx="100000" sy="100000" flip="none" algn="tl"/>
          </a:blipFill>
        </p:spPr>
        <p:txBody>
          <a:bodyPr/>
          <a:lstStyle/>
          <a:p>
            <a:r>
              <a:rPr lang="ar-IQ" b="1" dirty="0">
                <a:solidFill>
                  <a:srgbClr val="000000"/>
                </a:solidFill>
                <a:effectLst>
                  <a:outerShdw blurRad="38100" dist="38100" dir="2700000" algn="tl">
                    <a:srgbClr val="FFFFFF"/>
                  </a:outerShdw>
                </a:effectLst>
              </a:rPr>
              <a:t>الترتيب الداخلي حسب المنتوج</a:t>
            </a:r>
            <a:endParaRPr lang="en-US" b="1" dirty="0">
              <a:solidFill>
                <a:srgbClr val="000000"/>
              </a:solidFill>
              <a:effectLst>
                <a:outerShdw blurRad="38100" dist="38100" dir="2700000" algn="tl">
                  <a:srgbClr val="FFFFFF"/>
                </a:outerShdw>
              </a:effectLst>
            </a:endParaRPr>
          </a:p>
        </p:txBody>
      </p:sp>
      <p:sp>
        <p:nvSpPr>
          <p:cNvPr id="156675" name="Rectangle 3"/>
          <p:cNvSpPr>
            <a:spLocks noGrp="1" noChangeArrowheads="1"/>
          </p:cNvSpPr>
          <p:nvPr>
            <p:ph type="body" idx="1"/>
          </p:nvPr>
        </p:nvSpPr>
        <p:spPr>
          <a:xfrm>
            <a:off x="0" y="1628775"/>
            <a:ext cx="9144000" cy="4497388"/>
          </a:xfrm>
          <a:solidFill>
            <a:schemeClr val="accent2">
              <a:lumMod val="20000"/>
              <a:lumOff val="80000"/>
            </a:schemeClr>
          </a:solidFill>
        </p:spPr>
        <p:txBody>
          <a:bodyPr/>
          <a:lstStyle/>
          <a:p>
            <a:endParaRPr lang="en-US" dirty="0"/>
          </a:p>
        </p:txBody>
      </p:sp>
      <p:sp>
        <p:nvSpPr>
          <p:cNvPr id="156676" name="Rectangle 4"/>
          <p:cNvSpPr>
            <a:spLocks noChangeArrowheads="1"/>
          </p:cNvSpPr>
          <p:nvPr/>
        </p:nvSpPr>
        <p:spPr bwMode="auto">
          <a:xfrm>
            <a:off x="611188" y="3068638"/>
            <a:ext cx="720725"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77" name="Rectangle 5"/>
          <p:cNvSpPr>
            <a:spLocks noChangeArrowheads="1"/>
          </p:cNvSpPr>
          <p:nvPr/>
        </p:nvSpPr>
        <p:spPr bwMode="auto">
          <a:xfrm>
            <a:off x="1835150" y="3068638"/>
            <a:ext cx="865188"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78" name="Rectangle 6"/>
          <p:cNvSpPr>
            <a:spLocks noChangeArrowheads="1"/>
          </p:cNvSpPr>
          <p:nvPr/>
        </p:nvSpPr>
        <p:spPr bwMode="auto">
          <a:xfrm>
            <a:off x="3276600" y="3068638"/>
            <a:ext cx="863600"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80" name="Rectangle 8"/>
          <p:cNvSpPr>
            <a:spLocks noChangeArrowheads="1"/>
          </p:cNvSpPr>
          <p:nvPr/>
        </p:nvSpPr>
        <p:spPr bwMode="auto">
          <a:xfrm>
            <a:off x="4643438" y="3000372"/>
            <a:ext cx="1233479" cy="1292229"/>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81" name="Rectangle 9"/>
          <p:cNvSpPr>
            <a:spLocks noChangeArrowheads="1"/>
          </p:cNvSpPr>
          <p:nvPr/>
        </p:nvSpPr>
        <p:spPr bwMode="auto">
          <a:xfrm>
            <a:off x="6572264" y="3000372"/>
            <a:ext cx="792163"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82" name="Text Box 10"/>
          <p:cNvSpPr txBox="1">
            <a:spLocks noChangeArrowheads="1"/>
          </p:cNvSpPr>
          <p:nvPr/>
        </p:nvSpPr>
        <p:spPr bwMode="auto">
          <a:xfrm>
            <a:off x="468313" y="3429000"/>
            <a:ext cx="936625"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التحضير</a:t>
            </a:r>
            <a:endParaRPr lang="en-US" b="1">
              <a:solidFill>
                <a:srgbClr val="000000"/>
              </a:solidFill>
            </a:endParaRPr>
          </a:p>
        </p:txBody>
      </p:sp>
      <p:sp>
        <p:nvSpPr>
          <p:cNvPr id="156683" name="Text Box 11"/>
          <p:cNvSpPr txBox="1">
            <a:spLocks noChangeArrowheads="1"/>
          </p:cNvSpPr>
          <p:nvPr/>
        </p:nvSpPr>
        <p:spPr bwMode="auto">
          <a:xfrm>
            <a:off x="1835150" y="3429000"/>
            <a:ext cx="792163"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الخلط</a:t>
            </a:r>
            <a:endParaRPr lang="en-US" b="1">
              <a:solidFill>
                <a:srgbClr val="000000"/>
              </a:solidFill>
            </a:endParaRPr>
          </a:p>
        </p:txBody>
      </p:sp>
      <p:sp>
        <p:nvSpPr>
          <p:cNvPr id="156684" name="Text Box 12"/>
          <p:cNvSpPr txBox="1">
            <a:spLocks noChangeArrowheads="1"/>
          </p:cNvSpPr>
          <p:nvPr/>
        </p:nvSpPr>
        <p:spPr bwMode="auto">
          <a:xfrm>
            <a:off x="3348038" y="3429000"/>
            <a:ext cx="719137"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التعبئه</a:t>
            </a:r>
            <a:endParaRPr lang="en-US" b="1">
              <a:solidFill>
                <a:srgbClr val="000000"/>
              </a:solidFill>
            </a:endParaRPr>
          </a:p>
        </p:txBody>
      </p:sp>
      <p:sp>
        <p:nvSpPr>
          <p:cNvPr id="156687" name="Text Box 15"/>
          <p:cNvSpPr txBox="1">
            <a:spLocks noChangeArrowheads="1"/>
          </p:cNvSpPr>
          <p:nvPr/>
        </p:nvSpPr>
        <p:spPr bwMode="auto">
          <a:xfrm>
            <a:off x="4857752" y="3357562"/>
            <a:ext cx="863600" cy="366713"/>
          </a:xfrm>
          <a:prstGeom prst="rect">
            <a:avLst/>
          </a:prstGeom>
          <a:noFill/>
          <a:ln w="9525">
            <a:noFill/>
            <a:miter lim="800000"/>
            <a:headEnd/>
            <a:tailEnd/>
          </a:ln>
          <a:effectLst/>
        </p:spPr>
        <p:txBody>
          <a:bodyPr>
            <a:spAutoFit/>
          </a:bodyPr>
          <a:lstStyle/>
          <a:p>
            <a:pPr>
              <a:spcBef>
                <a:spcPct val="50000"/>
              </a:spcBef>
            </a:pPr>
            <a:r>
              <a:rPr lang="ar-IQ" b="1" dirty="0">
                <a:solidFill>
                  <a:srgbClr val="000000"/>
                </a:solidFill>
              </a:rPr>
              <a:t>الفحص</a:t>
            </a:r>
            <a:endParaRPr lang="en-US" b="1" dirty="0">
              <a:solidFill>
                <a:srgbClr val="000000"/>
              </a:solidFill>
            </a:endParaRPr>
          </a:p>
        </p:txBody>
      </p:sp>
      <p:sp>
        <p:nvSpPr>
          <p:cNvPr id="156688" name="Text Box 16"/>
          <p:cNvSpPr txBox="1">
            <a:spLocks noChangeArrowheads="1"/>
          </p:cNvSpPr>
          <p:nvPr/>
        </p:nvSpPr>
        <p:spPr bwMode="auto">
          <a:xfrm>
            <a:off x="6572264" y="3286124"/>
            <a:ext cx="792163" cy="366712"/>
          </a:xfrm>
          <a:prstGeom prst="rect">
            <a:avLst/>
          </a:prstGeom>
          <a:noFill/>
          <a:ln w="9525">
            <a:noFill/>
            <a:miter lim="800000"/>
            <a:headEnd/>
            <a:tailEnd/>
          </a:ln>
          <a:effectLst/>
        </p:spPr>
        <p:txBody>
          <a:bodyPr>
            <a:spAutoFit/>
          </a:bodyPr>
          <a:lstStyle/>
          <a:p>
            <a:pPr>
              <a:spcBef>
                <a:spcPct val="50000"/>
              </a:spcBef>
            </a:pPr>
            <a:r>
              <a:rPr lang="ar-IQ" b="1" dirty="0">
                <a:solidFill>
                  <a:srgbClr val="000000"/>
                </a:solidFill>
              </a:rPr>
              <a:t>الشحن</a:t>
            </a:r>
            <a:endParaRPr lang="en-US" b="1" dirty="0">
              <a:solidFill>
                <a:srgbClr val="000000"/>
              </a:solidFill>
            </a:endParaRPr>
          </a:p>
        </p:txBody>
      </p:sp>
      <p:sp>
        <p:nvSpPr>
          <p:cNvPr id="156689" name="Line 17"/>
          <p:cNvSpPr>
            <a:spLocks noChangeShapeType="1"/>
          </p:cNvSpPr>
          <p:nvPr/>
        </p:nvSpPr>
        <p:spPr bwMode="auto">
          <a:xfrm>
            <a:off x="1403350" y="3644900"/>
            <a:ext cx="288925" cy="0"/>
          </a:xfrm>
          <a:prstGeom prst="line">
            <a:avLst/>
          </a:prstGeom>
          <a:noFill/>
          <a:ln w="57150">
            <a:solidFill>
              <a:srgbClr val="000000"/>
            </a:solidFill>
            <a:round/>
            <a:headEnd/>
            <a:tailEnd type="triangle" w="med" len="med"/>
          </a:ln>
          <a:effectLst/>
        </p:spPr>
        <p:txBody>
          <a:bodyPr/>
          <a:lstStyle/>
          <a:p>
            <a:endParaRPr lang="ar-IQ"/>
          </a:p>
        </p:txBody>
      </p:sp>
      <p:sp>
        <p:nvSpPr>
          <p:cNvPr id="156690" name="Line 18"/>
          <p:cNvSpPr>
            <a:spLocks noChangeShapeType="1"/>
          </p:cNvSpPr>
          <p:nvPr/>
        </p:nvSpPr>
        <p:spPr bwMode="auto">
          <a:xfrm>
            <a:off x="2771775" y="3644900"/>
            <a:ext cx="287338" cy="0"/>
          </a:xfrm>
          <a:prstGeom prst="line">
            <a:avLst/>
          </a:prstGeom>
          <a:noFill/>
          <a:ln w="57150">
            <a:solidFill>
              <a:srgbClr val="000000"/>
            </a:solidFill>
            <a:round/>
            <a:headEnd/>
            <a:tailEnd type="triangle" w="med" len="med"/>
          </a:ln>
          <a:effectLst/>
        </p:spPr>
        <p:txBody>
          <a:bodyPr/>
          <a:lstStyle/>
          <a:p>
            <a:endParaRPr lang="ar-IQ"/>
          </a:p>
        </p:txBody>
      </p:sp>
      <p:sp>
        <p:nvSpPr>
          <p:cNvPr id="156691" name="Line 19"/>
          <p:cNvSpPr>
            <a:spLocks noChangeShapeType="1"/>
          </p:cNvSpPr>
          <p:nvPr/>
        </p:nvSpPr>
        <p:spPr bwMode="auto">
          <a:xfrm>
            <a:off x="4211638" y="3644900"/>
            <a:ext cx="360362" cy="0"/>
          </a:xfrm>
          <a:prstGeom prst="line">
            <a:avLst/>
          </a:prstGeom>
          <a:noFill/>
          <a:ln w="57150">
            <a:solidFill>
              <a:srgbClr val="000000"/>
            </a:solidFill>
            <a:round/>
            <a:headEnd/>
            <a:tailEnd type="triangle" w="med" len="med"/>
          </a:ln>
          <a:effectLst/>
        </p:spPr>
        <p:txBody>
          <a:bodyPr/>
          <a:lstStyle/>
          <a:p>
            <a:endParaRPr lang="ar-IQ"/>
          </a:p>
        </p:txBody>
      </p:sp>
      <p:sp>
        <p:nvSpPr>
          <p:cNvPr id="156693" name="Line 21"/>
          <p:cNvSpPr>
            <a:spLocks noChangeShapeType="1"/>
          </p:cNvSpPr>
          <p:nvPr/>
        </p:nvSpPr>
        <p:spPr bwMode="auto">
          <a:xfrm>
            <a:off x="6000760" y="3643314"/>
            <a:ext cx="431800" cy="0"/>
          </a:xfrm>
          <a:prstGeom prst="line">
            <a:avLst/>
          </a:prstGeom>
          <a:noFill/>
          <a:ln w="57150">
            <a:solidFill>
              <a:srgbClr val="000000"/>
            </a:solidFill>
            <a:round/>
            <a:headEnd/>
            <a:tailEnd type="triangle" w="med" len="med"/>
          </a:ln>
          <a:effectLst/>
        </p:spPr>
        <p:txBody>
          <a:bodyPr/>
          <a:lstStyle/>
          <a:p>
            <a:endParaRPr lang="ar-IQ"/>
          </a:p>
        </p:txBody>
      </p:sp>
      <p:sp>
        <p:nvSpPr>
          <p:cNvPr id="156695" name="Line 23"/>
          <p:cNvSpPr>
            <a:spLocks noChangeShapeType="1"/>
          </p:cNvSpPr>
          <p:nvPr/>
        </p:nvSpPr>
        <p:spPr bwMode="auto">
          <a:xfrm flipV="1">
            <a:off x="0" y="3644900"/>
            <a:ext cx="468313" cy="0"/>
          </a:xfrm>
          <a:prstGeom prst="line">
            <a:avLst/>
          </a:prstGeom>
          <a:noFill/>
          <a:ln w="57150">
            <a:solidFill>
              <a:srgbClr val="000000"/>
            </a:solidFill>
            <a:round/>
            <a:headEnd/>
            <a:tailEnd type="triangle" w="med" len="med"/>
          </a:ln>
          <a:effectLst/>
        </p:spPr>
        <p:txBody>
          <a:bodyPr/>
          <a:lstStyle/>
          <a:p>
            <a:endParaRPr lang="ar-IQ"/>
          </a:p>
        </p:txBody>
      </p:sp>
      <p:sp>
        <p:nvSpPr>
          <p:cNvPr id="23" name="Oval 22"/>
          <p:cNvSpPr/>
          <p:nvPr/>
        </p:nvSpPr>
        <p:spPr>
          <a:xfrm>
            <a:off x="642910" y="2357430"/>
            <a:ext cx="642942" cy="64294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chemeClr val="tx1"/>
                </a:solidFill>
              </a:rPr>
              <a:t>40</a:t>
            </a:r>
            <a:endParaRPr lang="ar-IQ" b="1" dirty="0">
              <a:solidFill>
                <a:schemeClr val="tx1"/>
              </a:solidFill>
            </a:endParaRPr>
          </a:p>
        </p:txBody>
      </p:sp>
      <p:sp>
        <p:nvSpPr>
          <p:cNvPr id="24" name="Oval 23"/>
          <p:cNvSpPr/>
          <p:nvPr/>
        </p:nvSpPr>
        <p:spPr>
          <a:xfrm>
            <a:off x="1857356" y="2357430"/>
            <a:ext cx="714380" cy="64294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chemeClr val="tx1"/>
                </a:solidFill>
              </a:rPr>
              <a:t>20</a:t>
            </a:r>
            <a:endParaRPr lang="ar-IQ" b="1" dirty="0">
              <a:solidFill>
                <a:schemeClr val="tx1"/>
              </a:solidFill>
            </a:endParaRPr>
          </a:p>
        </p:txBody>
      </p:sp>
      <p:sp>
        <p:nvSpPr>
          <p:cNvPr id="25" name="Oval 24"/>
          <p:cNvSpPr/>
          <p:nvPr/>
        </p:nvSpPr>
        <p:spPr>
          <a:xfrm>
            <a:off x="3428992" y="2357430"/>
            <a:ext cx="642942" cy="64294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chemeClr val="tx1"/>
                </a:solidFill>
              </a:rPr>
              <a:t>35</a:t>
            </a:r>
            <a:endParaRPr lang="ar-IQ" b="1" dirty="0">
              <a:solidFill>
                <a:schemeClr val="tx1"/>
              </a:solidFill>
            </a:endParaRPr>
          </a:p>
        </p:txBody>
      </p:sp>
      <p:sp>
        <p:nvSpPr>
          <p:cNvPr id="27" name="TextBox 26"/>
          <p:cNvSpPr txBox="1"/>
          <p:nvPr/>
        </p:nvSpPr>
        <p:spPr>
          <a:xfrm>
            <a:off x="928662" y="4429132"/>
            <a:ext cx="1357322" cy="707886"/>
          </a:xfrm>
          <a:prstGeom prst="rect">
            <a:avLst/>
          </a:prstGeom>
          <a:noFill/>
        </p:spPr>
        <p:txBody>
          <a:bodyPr wrap="square" rtlCol="1">
            <a:spAutoFit/>
          </a:bodyPr>
          <a:lstStyle/>
          <a:p>
            <a:r>
              <a:rPr lang="ar-IQ" sz="2000" b="1" dirty="0" smtClean="0"/>
              <a:t>وقت عاطل لماكنة الخلط</a:t>
            </a:r>
            <a:endParaRPr lang="ar-IQ" sz="2000" b="1" dirty="0"/>
          </a:p>
        </p:txBody>
      </p:sp>
      <p:sp>
        <p:nvSpPr>
          <p:cNvPr id="28" name="TextBox 27"/>
          <p:cNvSpPr txBox="1"/>
          <p:nvPr/>
        </p:nvSpPr>
        <p:spPr>
          <a:xfrm>
            <a:off x="2214546" y="4357694"/>
            <a:ext cx="1428760" cy="1015663"/>
          </a:xfrm>
          <a:prstGeom prst="rect">
            <a:avLst/>
          </a:prstGeom>
          <a:noFill/>
        </p:spPr>
        <p:txBody>
          <a:bodyPr wrap="square" rtlCol="1">
            <a:spAutoFit/>
          </a:bodyPr>
          <a:lstStyle/>
          <a:p>
            <a:r>
              <a:rPr lang="ar-IQ" sz="2000" b="1" dirty="0" smtClean="0"/>
              <a:t>خزين تحت التشغيل من ماكنة الخلط</a:t>
            </a:r>
            <a:endParaRPr lang="ar-IQ" sz="2000" b="1" dirty="0"/>
          </a:p>
        </p:txBody>
      </p:sp>
      <p:cxnSp>
        <p:nvCxnSpPr>
          <p:cNvPr id="30" name="Straight Arrow Connector 29"/>
          <p:cNvCxnSpPr/>
          <p:nvPr/>
        </p:nvCxnSpPr>
        <p:spPr>
          <a:xfrm rot="5400000">
            <a:off x="2821769" y="4107661"/>
            <a:ext cx="357190" cy="1588"/>
          </a:xfrm>
          <a:prstGeom prst="straightConnector1">
            <a:avLst/>
          </a:prstGeom>
          <a:ln w="5715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a:off x="1357290" y="4143380"/>
            <a:ext cx="428628" cy="158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857752" y="2357430"/>
            <a:ext cx="642942"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solidFill>
                  <a:schemeClr val="tx1"/>
                </a:solidFill>
              </a:rPr>
              <a:t>10</a:t>
            </a:r>
            <a:endParaRPr lang="ar-IQ" dirty="0">
              <a:solidFill>
                <a:schemeClr val="tx1"/>
              </a:solidFill>
            </a:endParaRPr>
          </a:p>
        </p:txBody>
      </p:sp>
      <p:sp>
        <p:nvSpPr>
          <p:cNvPr id="33" name="Oval 32"/>
          <p:cNvSpPr/>
          <p:nvPr/>
        </p:nvSpPr>
        <p:spPr>
          <a:xfrm>
            <a:off x="6572264" y="2428868"/>
            <a:ext cx="642942" cy="50006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chemeClr val="tx1"/>
                </a:solidFill>
              </a:rPr>
              <a:t>25</a:t>
            </a:r>
            <a:endParaRPr lang="ar-IQ" b="1" dirty="0">
              <a:solidFill>
                <a:schemeClr val="tx1"/>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r>
              <a:rPr lang="ar-IQ" b="1" dirty="0" smtClean="0"/>
              <a:t>والفكرة الاساسية اسلوب  (</a:t>
            </a:r>
            <a:r>
              <a:rPr lang="ar-IQ" b="1" u="sng" dirty="0" smtClean="0">
                <a:solidFill>
                  <a:srgbClr val="FF0000"/>
                </a:solidFill>
              </a:rPr>
              <a:t>محطات العمل</a:t>
            </a:r>
            <a:r>
              <a:rPr lang="ar-IQ" b="1" dirty="0" smtClean="0"/>
              <a:t>)جمع اكبر عدد ممكن من العمليات ضمن محطات .....و يقوم بادارة كل محطة  عامل او عدد محدود من العاملين ويراعى في عدد المحطات ان تكون اوقات الانجاز فيها متقاربة لتقليل :</a:t>
            </a:r>
          </a:p>
          <a:p>
            <a:pPr>
              <a:buFontTx/>
              <a:buChar char="-"/>
            </a:pPr>
            <a:r>
              <a:rPr lang="ar-IQ" b="1" dirty="0" smtClean="0"/>
              <a:t>الاوقات العاطلة</a:t>
            </a:r>
          </a:p>
          <a:p>
            <a:pPr>
              <a:buFontTx/>
              <a:buChar char="-"/>
            </a:pPr>
            <a:r>
              <a:rPr lang="ar-IQ" b="1" dirty="0" smtClean="0"/>
              <a:t>و خزين تحت التشغيل</a:t>
            </a:r>
          </a:p>
          <a:p>
            <a:pPr>
              <a:buNone/>
            </a:pPr>
            <a:r>
              <a:rPr lang="ar-IQ" b="1" dirty="0" smtClean="0"/>
              <a:t>و هو ما يطلق عليه  </a:t>
            </a:r>
            <a:r>
              <a:rPr lang="ar-IQ" b="1" u="sng" dirty="0" smtClean="0">
                <a:solidFill>
                  <a:srgbClr val="FF0000"/>
                </a:solidFill>
              </a:rPr>
              <a:t>بموازنة الخط الانتاجي</a:t>
            </a:r>
            <a:endParaRPr lang="ar-IQ" b="1" u="sng" dirty="0">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solidFill>
            <a:schemeClr val="accent2">
              <a:lumMod val="40000"/>
              <a:lumOff val="60000"/>
            </a:schemeClr>
          </a:solidFill>
        </p:spPr>
        <p:txBody>
          <a:bodyPr/>
          <a:lstStyle/>
          <a:p>
            <a:r>
              <a:rPr lang="ar-IQ" b="1" dirty="0">
                <a:solidFill>
                  <a:schemeClr val="tx1"/>
                </a:solidFill>
                <a:effectLst>
                  <a:outerShdw blurRad="38100" dist="38100" dir="2700000" algn="tl">
                    <a:srgbClr val="FFFFFF"/>
                  </a:outerShdw>
                </a:effectLst>
              </a:rPr>
              <a:t>موازنة الخط الانتاجي</a:t>
            </a:r>
            <a:endParaRPr lang="en-US" b="1" dirty="0">
              <a:solidFill>
                <a:schemeClr val="tx1"/>
              </a:solidFill>
              <a:effectLst>
                <a:outerShdw blurRad="38100" dist="38100" dir="2700000" algn="tl">
                  <a:srgbClr val="FFFFFF"/>
                </a:outerShdw>
              </a:effectLst>
            </a:endParaRPr>
          </a:p>
        </p:txBody>
      </p:sp>
      <p:sp>
        <p:nvSpPr>
          <p:cNvPr id="126979" name="Rectangle 3"/>
          <p:cNvSpPr>
            <a:spLocks noGrp="1" noChangeArrowheads="1"/>
          </p:cNvSpPr>
          <p:nvPr>
            <p:ph type="body" idx="1"/>
          </p:nvPr>
        </p:nvSpPr>
        <p:spPr>
          <a:solidFill>
            <a:schemeClr val="accent2">
              <a:lumMod val="20000"/>
              <a:lumOff val="80000"/>
            </a:schemeClr>
          </a:solidFill>
        </p:spPr>
        <p:txBody>
          <a:bodyPr>
            <a:normAutofit/>
          </a:bodyPr>
          <a:lstStyle/>
          <a:p>
            <a:pPr>
              <a:buFont typeface="Wingdings" pitchFamily="2" charset="2"/>
              <a:buNone/>
            </a:pPr>
            <a:r>
              <a:rPr lang="ar-IQ" sz="4400" b="1" dirty="0" smtClean="0">
                <a:effectLst>
                  <a:outerShdw blurRad="38100" dist="38100" dir="2700000" algn="tl">
                    <a:srgbClr val="FFFFFF"/>
                  </a:outerShdw>
                </a:effectLst>
              </a:rPr>
              <a:t>تخصيص </a:t>
            </a:r>
            <a:r>
              <a:rPr lang="ar-IQ" sz="4400" b="1" dirty="0">
                <a:effectLst>
                  <a:outerShdw blurRad="38100" dist="38100" dir="2700000" algn="tl">
                    <a:srgbClr val="FFFFFF"/>
                  </a:outerShdw>
                </a:effectLst>
              </a:rPr>
              <a:t>العمل على محطات </a:t>
            </a:r>
            <a:r>
              <a:rPr lang="ar-IQ" sz="4400" b="1" dirty="0" smtClean="0">
                <a:effectLst>
                  <a:outerShdw blurRad="38100" dist="38100" dir="2700000" algn="tl">
                    <a:srgbClr val="FFFFFF"/>
                  </a:outerShdw>
                </a:effectLst>
              </a:rPr>
              <a:t>...لانجاز </a:t>
            </a:r>
            <a:r>
              <a:rPr lang="ar-IQ" sz="4400" b="1" dirty="0">
                <a:effectLst>
                  <a:outerShdw blurRad="38100" dist="38100" dir="2700000" algn="tl">
                    <a:srgbClr val="FFFFFF"/>
                  </a:outerShdw>
                </a:effectLst>
              </a:rPr>
              <a:t>معدل المخرجات المطلوب بأقل عدد </a:t>
            </a:r>
            <a:r>
              <a:rPr lang="ar-IQ" sz="4400" b="1" dirty="0" smtClean="0">
                <a:effectLst>
                  <a:outerShdw blurRad="38100" dist="38100" dir="2700000" algn="tl">
                    <a:srgbClr val="FFFFFF"/>
                  </a:outerShdw>
                </a:effectLst>
              </a:rPr>
              <a:t>من :</a:t>
            </a:r>
          </a:p>
          <a:p>
            <a:pPr>
              <a:buFont typeface="Wingdings" pitchFamily="2" charset="2"/>
              <a:buNone/>
            </a:pPr>
            <a:r>
              <a:rPr lang="ar-IQ" sz="4400" b="1" dirty="0" smtClean="0">
                <a:effectLst>
                  <a:outerShdw blurRad="38100" dist="38100" dir="2700000" algn="tl">
                    <a:srgbClr val="FFFFFF"/>
                  </a:outerShdw>
                </a:effectLst>
              </a:rPr>
              <a:t>   - المحطات </a:t>
            </a:r>
            <a:endParaRPr lang="ar-IQ" sz="4400" b="1" dirty="0">
              <a:effectLst>
                <a:outerShdw blurRad="38100" dist="38100" dir="2700000" algn="tl">
                  <a:srgbClr val="FFFFFF"/>
                </a:outerShdw>
              </a:effectLst>
            </a:endParaRPr>
          </a:p>
          <a:p>
            <a:pPr>
              <a:buFont typeface="Wingdings" pitchFamily="2" charset="2"/>
              <a:buNone/>
            </a:pPr>
            <a:r>
              <a:rPr lang="ar-IQ" sz="4400" b="1" dirty="0" smtClean="0">
                <a:effectLst>
                  <a:outerShdw blurRad="38100" dist="38100" dir="2700000" algn="tl">
                    <a:srgbClr val="FFFFFF"/>
                  </a:outerShdw>
                </a:effectLst>
              </a:rPr>
              <a:t>   - العاملين </a:t>
            </a:r>
            <a:endParaRPr lang="ar-IQ" sz="4400" b="1" dirty="0">
              <a:effectLst>
                <a:outerShdw blurRad="38100" dist="38100" dir="2700000" algn="tl">
                  <a:srgbClr val="FFFFFF"/>
                </a:outerShdw>
              </a:effectLst>
            </a:endParaRPr>
          </a:p>
          <a:p>
            <a:pPr>
              <a:buFont typeface="Wingdings" pitchFamily="2" charset="2"/>
              <a:buNone/>
            </a:pPr>
            <a:r>
              <a:rPr lang="ar-IQ" sz="4400" b="1" dirty="0" smtClean="0">
                <a:effectLst>
                  <a:outerShdw blurRad="38100" dist="38100" dir="2700000" algn="tl">
                    <a:srgbClr val="FFFFFF"/>
                  </a:outerShdw>
                </a:effectLst>
              </a:rPr>
              <a:t>   - خزين تحت التشغيل</a:t>
            </a:r>
            <a:endParaRPr lang="en-US" sz="4400" b="1" dirty="0">
              <a:effectLst>
                <a:outerShdw blurRad="38100" dist="38100" dir="2700000" algn="tl">
                  <a:srgbClr val="FFFFFF"/>
                </a:outerShdw>
              </a:effectLst>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95288" y="-531813"/>
            <a:ext cx="8385175" cy="1431926"/>
          </a:xfrm>
        </p:spPr>
        <p:txBody>
          <a:bodyPr/>
          <a:lstStyle/>
          <a:p>
            <a:endParaRPr lang="en-US"/>
          </a:p>
        </p:txBody>
      </p:sp>
      <p:sp>
        <p:nvSpPr>
          <p:cNvPr id="134147" name="Rectangle 3"/>
          <p:cNvSpPr>
            <a:spLocks noGrp="1" noChangeArrowheads="1"/>
          </p:cNvSpPr>
          <p:nvPr>
            <p:ph type="body" idx="1"/>
          </p:nvPr>
        </p:nvSpPr>
        <p:spPr>
          <a:xfrm>
            <a:off x="0" y="765175"/>
            <a:ext cx="8858280" cy="5876925"/>
          </a:xfrm>
          <a:solidFill>
            <a:schemeClr val="accent1">
              <a:lumMod val="20000"/>
              <a:lumOff val="80000"/>
            </a:schemeClr>
          </a:solidFill>
        </p:spPr>
        <p:txBody>
          <a:bodyPr/>
          <a:lstStyle/>
          <a:p>
            <a:pPr>
              <a:buFont typeface="Wingdings" pitchFamily="2" charset="2"/>
              <a:buNone/>
            </a:pPr>
            <a:endParaRPr lang="en-US" dirty="0">
              <a:effectLst>
                <a:outerShdw blurRad="38100" dist="38100" dir="2700000" algn="tl">
                  <a:srgbClr val="FFFFFF"/>
                </a:outerShdw>
              </a:effectLst>
            </a:endParaRPr>
          </a:p>
        </p:txBody>
      </p:sp>
      <p:sp>
        <p:nvSpPr>
          <p:cNvPr id="134148" name="Oval 4"/>
          <p:cNvSpPr>
            <a:spLocks noChangeArrowheads="1"/>
          </p:cNvSpPr>
          <p:nvPr/>
        </p:nvSpPr>
        <p:spPr bwMode="auto">
          <a:xfrm>
            <a:off x="0" y="3284538"/>
            <a:ext cx="792163" cy="576262"/>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a:solidFill>
                  <a:srgbClr val="000000"/>
                </a:solidFill>
                <a:latin typeface="Tahoma" pitchFamily="34" charset="0"/>
              </a:rPr>
              <a:t>A</a:t>
            </a:r>
          </a:p>
        </p:txBody>
      </p:sp>
      <p:sp>
        <p:nvSpPr>
          <p:cNvPr id="134149" name="Line 5"/>
          <p:cNvSpPr>
            <a:spLocks noChangeShapeType="1"/>
          </p:cNvSpPr>
          <p:nvPr/>
        </p:nvSpPr>
        <p:spPr bwMode="auto">
          <a:xfrm flipV="1">
            <a:off x="827088" y="2997200"/>
            <a:ext cx="865187" cy="431800"/>
          </a:xfrm>
          <a:prstGeom prst="line">
            <a:avLst/>
          </a:prstGeom>
          <a:noFill/>
          <a:ln w="9525">
            <a:solidFill>
              <a:schemeClr val="tx1"/>
            </a:solidFill>
            <a:round/>
            <a:headEnd/>
            <a:tailEnd type="triangle" w="med" len="med"/>
          </a:ln>
          <a:effectLst/>
        </p:spPr>
        <p:txBody>
          <a:bodyPr/>
          <a:lstStyle/>
          <a:p>
            <a:endParaRPr lang="ar-IQ"/>
          </a:p>
        </p:txBody>
      </p:sp>
      <p:sp>
        <p:nvSpPr>
          <p:cNvPr id="134150" name="Line 6"/>
          <p:cNvSpPr>
            <a:spLocks noChangeShapeType="1"/>
          </p:cNvSpPr>
          <p:nvPr/>
        </p:nvSpPr>
        <p:spPr bwMode="auto">
          <a:xfrm>
            <a:off x="755650" y="3789363"/>
            <a:ext cx="936625" cy="431800"/>
          </a:xfrm>
          <a:prstGeom prst="line">
            <a:avLst/>
          </a:prstGeom>
          <a:noFill/>
          <a:ln w="9525">
            <a:solidFill>
              <a:schemeClr val="tx1"/>
            </a:solidFill>
            <a:round/>
            <a:headEnd/>
            <a:tailEnd type="triangle" w="med" len="med"/>
          </a:ln>
          <a:effectLst/>
        </p:spPr>
        <p:txBody>
          <a:bodyPr/>
          <a:lstStyle/>
          <a:p>
            <a:endParaRPr lang="ar-IQ"/>
          </a:p>
        </p:txBody>
      </p:sp>
      <p:sp>
        <p:nvSpPr>
          <p:cNvPr id="134151" name="Oval 7"/>
          <p:cNvSpPr>
            <a:spLocks noChangeArrowheads="1"/>
          </p:cNvSpPr>
          <p:nvPr/>
        </p:nvSpPr>
        <p:spPr bwMode="auto">
          <a:xfrm>
            <a:off x="1476375" y="2492375"/>
            <a:ext cx="792163" cy="577850"/>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a:solidFill>
                  <a:srgbClr val="000000"/>
                </a:solidFill>
                <a:latin typeface="Tahoma" pitchFamily="34" charset="0"/>
              </a:rPr>
              <a:t>B</a:t>
            </a:r>
          </a:p>
        </p:txBody>
      </p:sp>
      <p:sp>
        <p:nvSpPr>
          <p:cNvPr id="134152" name="Oval 8"/>
          <p:cNvSpPr>
            <a:spLocks noChangeArrowheads="1"/>
          </p:cNvSpPr>
          <p:nvPr/>
        </p:nvSpPr>
        <p:spPr bwMode="auto">
          <a:xfrm>
            <a:off x="1619250" y="3933825"/>
            <a:ext cx="792163" cy="647700"/>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a:solidFill>
                  <a:srgbClr val="000000"/>
                </a:solidFill>
                <a:latin typeface="Tahoma" pitchFamily="34" charset="0"/>
              </a:rPr>
              <a:t>C</a:t>
            </a:r>
          </a:p>
        </p:txBody>
      </p:sp>
      <p:sp>
        <p:nvSpPr>
          <p:cNvPr id="134153" name="Line 9"/>
          <p:cNvSpPr>
            <a:spLocks noChangeShapeType="1"/>
          </p:cNvSpPr>
          <p:nvPr/>
        </p:nvSpPr>
        <p:spPr bwMode="auto">
          <a:xfrm flipV="1">
            <a:off x="2339975" y="1773238"/>
            <a:ext cx="935038" cy="863600"/>
          </a:xfrm>
          <a:prstGeom prst="line">
            <a:avLst/>
          </a:prstGeom>
          <a:noFill/>
          <a:ln w="9525">
            <a:solidFill>
              <a:schemeClr val="tx1"/>
            </a:solidFill>
            <a:round/>
            <a:headEnd/>
            <a:tailEnd type="triangle" w="med" len="med"/>
          </a:ln>
          <a:effectLst/>
        </p:spPr>
        <p:txBody>
          <a:bodyPr/>
          <a:lstStyle/>
          <a:p>
            <a:endParaRPr lang="ar-IQ"/>
          </a:p>
        </p:txBody>
      </p:sp>
      <p:sp>
        <p:nvSpPr>
          <p:cNvPr id="134154" name="Oval 10"/>
          <p:cNvSpPr>
            <a:spLocks noChangeArrowheads="1"/>
          </p:cNvSpPr>
          <p:nvPr/>
        </p:nvSpPr>
        <p:spPr bwMode="auto">
          <a:xfrm>
            <a:off x="3276600" y="1341438"/>
            <a:ext cx="792163" cy="649287"/>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dirty="0">
                <a:solidFill>
                  <a:srgbClr val="000000"/>
                </a:solidFill>
                <a:latin typeface="Tahoma" pitchFamily="34" charset="0"/>
              </a:rPr>
              <a:t>D</a:t>
            </a:r>
          </a:p>
        </p:txBody>
      </p:sp>
      <p:sp>
        <p:nvSpPr>
          <p:cNvPr id="134155" name="Line 11"/>
          <p:cNvSpPr>
            <a:spLocks noChangeShapeType="1"/>
          </p:cNvSpPr>
          <p:nvPr/>
        </p:nvSpPr>
        <p:spPr bwMode="auto">
          <a:xfrm>
            <a:off x="2339975" y="2708275"/>
            <a:ext cx="1079500" cy="433388"/>
          </a:xfrm>
          <a:prstGeom prst="line">
            <a:avLst/>
          </a:prstGeom>
          <a:noFill/>
          <a:ln w="9525">
            <a:solidFill>
              <a:schemeClr val="tx1"/>
            </a:solidFill>
            <a:round/>
            <a:headEnd/>
            <a:tailEnd type="triangle" w="med" len="med"/>
          </a:ln>
          <a:effectLst/>
        </p:spPr>
        <p:txBody>
          <a:bodyPr/>
          <a:lstStyle/>
          <a:p>
            <a:endParaRPr lang="ar-IQ"/>
          </a:p>
        </p:txBody>
      </p:sp>
      <p:sp>
        <p:nvSpPr>
          <p:cNvPr id="134156" name="Oval 12"/>
          <p:cNvSpPr>
            <a:spLocks noChangeArrowheads="1"/>
          </p:cNvSpPr>
          <p:nvPr/>
        </p:nvSpPr>
        <p:spPr bwMode="auto">
          <a:xfrm>
            <a:off x="3419475" y="2636838"/>
            <a:ext cx="792163" cy="719137"/>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a:solidFill>
                  <a:srgbClr val="000000"/>
                </a:solidFill>
                <a:latin typeface="Tahoma" pitchFamily="34" charset="0"/>
              </a:rPr>
              <a:t>E</a:t>
            </a:r>
          </a:p>
        </p:txBody>
      </p:sp>
      <p:sp>
        <p:nvSpPr>
          <p:cNvPr id="134157" name="Line 13"/>
          <p:cNvSpPr>
            <a:spLocks noChangeShapeType="1"/>
          </p:cNvSpPr>
          <p:nvPr/>
        </p:nvSpPr>
        <p:spPr bwMode="auto">
          <a:xfrm flipV="1">
            <a:off x="2484438" y="3933825"/>
            <a:ext cx="1008062" cy="358775"/>
          </a:xfrm>
          <a:prstGeom prst="line">
            <a:avLst/>
          </a:prstGeom>
          <a:noFill/>
          <a:ln w="9525">
            <a:solidFill>
              <a:schemeClr val="tx1"/>
            </a:solidFill>
            <a:round/>
            <a:headEnd/>
            <a:tailEnd type="triangle" w="med" len="med"/>
          </a:ln>
          <a:effectLst/>
        </p:spPr>
        <p:txBody>
          <a:bodyPr/>
          <a:lstStyle/>
          <a:p>
            <a:endParaRPr lang="ar-IQ"/>
          </a:p>
        </p:txBody>
      </p:sp>
      <p:sp>
        <p:nvSpPr>
          <p:cNvPr id="134158" name="Oval 14"/>
          <p:cNvSpPr>
            <a:spLocks noChangeArrowheads="1"/>
          </p:cNvSpPr>
          <p:nvPr/>
        </p:nvSpPr>
        <p:spPr bwMode="auto">
          <a:xfrm>
            <a:off x="3492500" y="3500438"/>
            <a:ext cx="792163" cy="792162"/>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a:solidFill>
                  <a:srgbClr val="000000"/>
                </a:solidFill>
                <a:latin typeface="Tahoma" pitchFamily="34" charset="0"/>
              </a:rPr>
              <a:t>F</a:t>
            </a:r>
          </a:p>
        </p:txBody>
      </p:sp>
      <p:sp>
        <p:nvSpPr>
          <p:cNvPr id="134159" name="Line 15"/>
          <p:cNvSpPr>
            <a:spLocks noChangeShapeType="1"/>
          </p:cNvSpPr>
          <p:nvPr/>
        </p:nvSpPr>
        <p:spPr bwMode="auto">
          <a:xfrm>
            <a:off x="2484438" y="4292600"/>
            <a:ext cx="1295400" cy="936625"/>
          </a:xfrm>
          <a:prstGeom prst="line">
            <a:avLst/>
          </a:prstGeom>
          <a:noFill/>
          <a:ln w="9525">
            <a:solidFill>
              <a:schemeClr val="tx1"/>
            </a:solidFill>
            <a:round/>
            <a:headEnd/>
            <a:tailEnd type="triangle" w="med" len="med"/>
          </a:ln>
          <a:effectLst/>
        </p:spPr>
        <p:txBody>
          <a:bodyPr/>
          <a:lstStyle/>
          <a:p>
            <a:endParaRPr lang="ar-IQ"/>
          </a:p>
        </p:txBody>
      </p:sp>
      <p:sp>
        <p:nvSpPr>
          <p:cNvPr id="134160" name="Oval 16"/>
          <p:cNvSpPr>
            <a:spLocks noChangeArrowheads="1"/>
          </p:cNvSpPr>
          <p:nvPr/>
        </p:nvSpPr>
        <p:spPr bwMode="auto">
          <a:xfrm>
            <a:off x="3635375" y="5084763"/>
            <a:ext cx="863600" cy="719137"/>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dirty="0">
                <a:solidFill>
                  <a:srgbClr val="000000"/>
                </a:solidFill>
                <a:latin typeface="Tahoma" pitchFamily="34" charset="0"/>
              </a:rPr>
              <a:t>G</a:t>
            </a:r>
          </a:p>
        </p:txBody>
      </p:sp>
      <p:sp>
        <p:nvSpPr>
          <p:cNvPr id="134161" name="Line 17"/>
          <p:cNvSpPr>
            <a:spLocks noChangeShapeType="1"/>
          </p:cNvSpPr>
          <p:nvPr/>
        </p:nvSpPr>
        <p:spPr bwMode="auto">
          <a:xfrm>
            <a:off x="4067175" y="1557338"/>
            <a:ext cx="1873250" cy="576262"/>
          </a:xfrm>
          <a:prstGeom prst="line">
            <a:avLst/>
          </a:prstGeom>
          <a:noFill/>
          <a:ln w="9525">
            <a:solidFill>
              <a:schemeClr val="tx1"/>
            </a:solidFill>
            <a:round/>
            <a:headEnd/>
            <a:tailEnd type="triangle" w="med" len="med"/>
          </a:ln>
          <a:effectLst/>
        </p:spPr>
        <p:txBody>
          <a:bodyPr/>
          <a:lstStyle/>
          <a:p>
            <a:endParaRPr lang="ar-IQ"/>
          </a:p>
        </p:txBody>
      </p:sp>
      <p:sp>
        <p:nvSpPr>
          <p:cNvPr id="134162" name="Line 18"/>
          <p:cNvSpPr>
            <a:spLocks noChangeShapeType="1"/>
          </p:cNvSpPr>
          <p:nvPr/>
        </p:nvSpPr>
        <p:spPr bwMode="auto">
          <a:xfrm flipV="1">
            <a:off x="4284663" y="2205038"/>
            <a:ext cx="1655762" cy="863600"/>
          </a:xfrm>
          <a:prstGeom prst="line">
            <a:avLst/>
          </a:prstGeom>
          <a:noFill/>
          <a:ln w="9525">
            <a:solidFill>
              <a:schemeClr val="tx1"/>
            </a:solidFill>
            <a:round/>
            <a:headEnd/>
            <a:tailEnd type="triangle" w="med" len="med"/>
          </a:ln>
          <a:effectLst/>
        </p:spPr>
        <p:txBody>
          <a:bodyPr/>
          <a:lstStyle/>
          <a:p>
            <a:endParaRPr lang="ar-IQ"/>
          </a:p>
        </p:txBody>
      </p:sp>
      <p:sp>
        <p:nvSpPr>
          <p:cNvPr id="134163" name="Oval 19"/>
          <p:cNvSpPr>
            <a:spLocks noChangeArrowheads="1"/>
          </p:cNvSpPr>
          <p:nvPr/>
        </p:nvSpPr>
        <p:spPr bwMode="auto">
          <a:xfrm>
            <a:off x="6011863" y="1700213"/>
            <a:ext cx="865187" cy="936625"/>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a:solidFill>
                  <a:srgbClr val="000000"/>
                </a:solidFill>
                <a:latin typeface="Tahoma" pitchFamily="34" charset="0"/>
              </a:rPr>
              <a:t>H</a:t>
            </a:r>
          </a:p>
        </p:txBody>
      </p:sp>
      <p:sp>
        <p:nvSpPr>
          <p:cNvPr id="134164" name="Line 20"/>
          <p:cNvSpPr>
            <a:spLocks noChangeShapeType="1"/>
          </p:cNvSpPr>
          <p:nvPr/>
        </p:nvSpPr>
        <p:spPr bwMode="auto">
          <a:xfrm>
            <a:off x="4284663" y="3933825"/>
            <a:ext cx="2374900" cy="358775"/>
          </a:xfrm>
          <a:prstGeom prst="line">
            <a:avLst/>
          </a:prstGeom>
          <a:noFill/>
          <a:ln w="9525">
            <a:solidFill>
              <a:schemeClr val="tx1"/>
            </a:solidFill>
            <a:round/>
            <a:headEnd/>
            <a:tailEnd type="triangle" w="med" len="med"/>
          </a:ln>
          <a:effectLst/>
        </p:spPr>
        <p:txBody>
          <a:bodyPr/>
          <a:lstStyle/>
          <a:p>
            <a:endParaRPr lang="ar-IQ"/>
          </a:p>
        </p:txBody>
      </p:sp>
      <p:sp>
        <p:nvSpPr>
          <p:cNvPr id="134165" name="Line 21"/>
          <p:cNvSpPr>
            <a:spLocks noChangeShapeType="1"/>
          </p:cNvSpPr>
          <p:nvPr/>
        </p:nvSpPr>
        <p:spPr bwMode="auto">
          <a:xfrm flipV="1">
            <a:off x="4500563" y="4365625"/>
            <a:ext cx="2159000" cy="1150938"/>
          </a:xfrm>
          <a:prstGeom prst="line">
            <a:avLst/>
          </a:prstGeom>
          <a:noFill/>
          <a:ln w="9525">
            <a:solidFill>
              <a:schemeClr val="tx1"/>
            </a:solidFill>
            <a:round/>
            <a:headEnd/>
            <a:tailEnd type="triangle" w="med" len="med"/>
          </a:ln>
          <a:effectLst/>
        </p:spPr>
        <p:txBody>
          <a:bodyPr/>
          <a:lstStyle/>
          <a:p>
            <a:endParaRPr lang="ar-IQ"/>
          </a:p>
        </p:txBody>
      </p:sp>
      <p:sp>
        <p:nvSpPr>
          <p:cNvPr id="134166" name="Oval 22"/>
          <p:cNvSpPr>
            <a:spLocks noChangeArrowheads="1"/>
          </p:cNvSpPr>
          <p:nvPr/>
        </p:nvSpPr>
        <p:spPr bwMode="auto">
          <a:xfrm>
            <a:off x="6588125" y="3860800"/>
            <a:ext cx="1152525" cy="863600"/>
          </a:xfrm>
          <a:prstGeom prst="ellipse">
            <a:avLst/>
          </a:prstGeom>
          <a:solidFill>
            <a:schemeClr val="accent2">
              <a:lumMod val="20000"/>
              <a:lumOff val="80000"/>
            </a:schemeClr>
          </a:solidFill>
          <a:ln w="9525">
            <a:solidFill>
              <a:schemeClr val="tx1"/>
            </a:solidFill>
            <a:round/>
            <a:headEnd/>
            <a:tailEnd/>
          </a:ln>
          <a:effectLst/>
        </p:spPr>
        <p:txBody>
          <a:bodyPr wrap="none" anchor="ctr"/>
          <a:lstStyle/>
          <a:p>
            <a:pPr algn="ctr"/>
            <a:r>
              <a:rPr lang="en-US">
                <a:solidFill>
                  <a:srgbClr val="000000"/>
                </a:solidFill>
                <a:latin typeface="Tahoma" pitchFamily="34" charset="0"/>
              </a:rPr>
              <a:t>I</a:t>
            </a:r>
          </a:p>
        </p:txBody>
      </p:sp>
      <p:sp>
        <p:nvSpPr>
          <p:cNvPr id="134167" name="Text Box 23"/>
          <p:cNvSpPr txBox="1">
            <a:spLocks noChangeArrowheads="1"/>
          </p:cNvSpPr>
          <p:nvPr/>
        </p:nvSpPr>
        <p:spPr bwMode="auto">
          <a:xfrm>
            <a:off x="0" y="2781300"/>
            <a:ext cx="755650" cy="366713"/>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40</a:t>
            </a:r>
          </a:p>
        </p:txBody>
      </p:sp>
      <p:sp>
        <p:nvSpPr>
          <p:cNvPr id="134168" name="Text Box 24"/>
          <p:cNvSpPr txBox="1">
            <a:spLocks noChangeArrowheads="1"/>
          </p:cNvSpPr>
          <p:nvPr/>
        </p:nvSpPr>
        <p:spPr bwMode="auto">
          <a:xfrm>
            <a:off x="1476375" y="2205038"/>
            <a:ext cx="574675" cy="366712"/>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30</a:t>
            </a:r>
          </a:p>
        </p:txBody>
      </p:sp>
      <p:sp>
        <p:nvSpPr>
          <p:cNvPr id="134169" name="Text Box 25"/>
          <p:cNvSpPr txBox="1">
            <a:spLocks noChangeArrowheads="1"/>
          </p:cNvSpPr>
          <p:nvPr/>
        </p:nvSpPr>
        <p:spPr bwMode="auto">
          <a:xfrm>
            <a:off x="1835150" y="3644900"/>
            <a:ext cx="576263" cy="366713"/>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50</a:t>
            </a:r>
          </a:p>
        </p:txBody>
      </p:sp>
      <p:sp>
        <p:nvSpPr>
          <p:cNvPr id="134170" name="Text Box 26"/>
          <p:cNvSpPr txBox="1">
            <a:spLocks noChangeArrowheads="1"/>
          </p:cNvSpPr>
          <p:nvPr/>
        </p:nvSpPr>
        <p:spPr bwMode="auto">
          <a:xfrm>
            <a:off x="2555875" y="1341438"/>
            <a:ext cx="719138" cy="366712"/>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40</a:t>
            </a:r>
          </a:p>
        </p:txBody>
      </p:sp>
      <p:sp>
        <p:nvSpPr>
          <p:cNvPr id="134171" name="Text Box 27"/>
          <p:cNvSpPr txBox="1">
            <a:spLocks noChangeArrowheads="1"/>
          </p:cNvSpPr>
          <p:nvPr/>
        </p:nvSpPr>
        <p:spPr bwMode="auto">
          <a:xfrm>
            <a:off x="3276600" y="2276475"/>
            <a:ext cx="719138" cy="366713"/>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6</a:t>
            </a:r>
          </a:p>
        </p:txBody>
      </p:sp>
      <p:sp>
        <p:nvSpPr>
          <p:cNvPr id="134172" name="Text Box 28"/>
          <p:cNvSpPr txBox="1">
            <a:spLocks noChangeArrowheads="1"/>
          </p:cNvSpPr>
          <p:nvPr/>
        </p:nvSpPr>
        <p:spPr bwMode="auto">
          <a:xfrm>
            <a:off x="3708400" y="4221163"/>
            <a:ext cx="503238" cy="366712"/>
          </a:xfrm>
          <a:prstGeom prst="rect">
            <a:avLst/>
          </a:prstGeom>
          <a:noFill/>
          <a:ln w="9525">
            <a:noFill/>
            <a:miter lim="800000"/>
            <a:headEnd/>
            <a:tailEnd/>
          </a:ln>
          <a:effectLst/>
        </p:spPr>
        <p:txBody>
          <a:bodyPr>
            <a:spAutoFit/>
          </a:bodyPr>
          <a:lstStyle/>
          <a:p>
            <a:pPr algn="l" rtl="0">
              <a:spcBef>
                <a:spcPct val="50000"/>
              </a:spcBef>
            </a:pPr>
            <a:r>
              <a:rPr lang="en-US">
                <a:solidFill>
                  <a:srgbClr val="990000"/>
                </a:solidFill>
                <a:latin typeface="Tahoma" pitchFamily="34" charset="0"/>
              </a:rPr>
              <a:t>25</a:t>
            </a:r>
          </a:p>
        </p:txBody>
      </p:sp>
      <p:sp>
        <p:nvSpPr>
          <p:cNvPr id="134173" name="Text Box 29"/>
          <p:cNvSpPr txBox="1">
            <a:spLocks noChangeArrowheads="1"/>
          </p:cNvSpPr>
          <p:nvPr/>
        </p:nvSpPr>
        <p:spPr bwMode="auto">
          <a:xfrm>
            <a:off x="3708400" y="4797425"/>
            <a:ext cx="647700" cy="366713"/>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15</a:t>
            </a:r>
          </a:p>
        </p:txBody>
      </p:sp>
      <p:sp>
        <p:nvSpPr>
          <p:cNvPr id="134174" name="Text Box 30"/>
          <p:cNvSpPr txBox="1">
            <a:spLocks noChangeArrowheads="1"/>
          </p:cNvSpPr>
          <p:nvPr/>
        </p:nvSpPr>
        <p:spPr bwMode="auto">
          <a:xfrm>
            <a:off x="6156325" y="1341438"/>
            <a:ext cx="576263" cy="366712"/>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20</a:t>
            </a:r>
          </a:p>
        </p:txBody>
      </p:sp>
      <p:sp>
        <p:nvSpPr>
          <p:cNvPr id="134175" name="Text Box 31"/>
          <p:cNvSpPr txBox="1">
            <a:spLocks noChangeArrowheads="1"/>
          </p:cNvSpPr>
          <p:nvPr/>
        </p:nvSpPr>
        <p:spPr bwMode="auto">
          <a:xfrm>
            <a:off x="6732588" y="3500438"/>
            <a:ext cx="719137" cy="366712"/>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18</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ctrTitle"/>
          </p:nvPr>
        </p:nvSpPr>
        <p:spPr>
          <a:xfrm>
            <a:off x="611188" y="0"/>
            <a:ext cx="7772400" cy="1431925"/>
          </a:xfrm>
          <a:solidFill>
            <a:schemeClr val="accent6">
              <a:lumMod val="20000"/>
              <a:lumOff val="80000"/>
            </a:schemeClr>
          </a:solidFill>
        </p:spPr>
        <p:txBody>
          <a:bodyPr/>
          <a:lstStyle/>
          <a:p>
            <a:r>
              <a:rPr lang="ar-IQ" sz="4800" b="1" dirty="0"/>
              <a:t>ما هو </a:t>
            </a:r>
            <a:r>
              <a:rPr lang="ar-IQ" sz="4800" b="1" dirty="0" smtClean="0"/>
              <a:t>التصميم  الداخلي </a:t>
            </a:r>
            <a:r>
              <a:rPr lang="ar-IQ" sz="4800" b="1" dirty="0"/>
              <a:t>لموقع العمل</a:t>
            </a:r>
            <a:endParaRPr lang="en-US" sz="4800" b="1" dirty="0"/>
          </a:p>
        </p:txBody>
      </p:sp>
      <p:sp>
        <p:nvSpPr>
          <p:cNvPr id="96259" name="Rectangle 3"/>
          <p:cNvSpPr>
            <a:spLocks noGrp="1" noChangeArrowheads="1"/>
          </p:cNvSpPr>
          <p:nvPr>
            <p:ph type="subTitle" idx="1"/>
          </p:nvPr>
        </p:nvSpPr>
        <p:spPr>
          <a:xfrm>
            <a:off x="250825" y="1628775"/>
            <a:ext cx="8424863" cy="4010025"/>
          </a:xfrm>
          <a:solidFill>
            <a:schemeClr val="accent2">
              <a:lumMod val="60000"/>
              <a:lumOff val="40000"/>
            </a:schemeClr>
          </a:solidFill>
        </p:spPr>
        <p:txBody>
          <a:bodyPr/>
          <a:lstStyle/>
          <a:p>
            <a:r>
              <a:rPr lang="ar-IQ" sz="3600" b="1" dirty="0" smtClean="0">
                <a:solidFill>
                  <a:schemeClr val="tx1"/>
                </a:solidFill>
              </a:rPr>
              <a:t>يمثل التصميم الداخلي لموقع العمل قرارات </a:t>
            </a:r>
            <a:r>
              <a:rPr lang="ar-IQ" sz="3600" b="1" dirty="0">
                <a:solidFill>
                  <a:schemeClr val="tx1"/>
                </a:solidFill>
              </a:rPr>
              <a:t>بشأن التنظيم المادي لمراكز النشاط الاقتصادي.</a:t>
            </a:r>
          </a:p>
          <a:p>
            <a:endParaRPr lang="ar-IQ" sz="3600" b="1" dirty="0">
              <a:solidFill>
                <a:schemeClr val="tx1"/>
              </a:solidFill>
            </a:endParaRPr>
          </a:p>
          <a:p>
            <a:r>
              <a:rPr lang="ar-IQ" sz="3600" b="1" dirty="0">
                <a:solidFill>
                  <a:schemeClr val="tx1"/>
                </a:solidFill>
              </a:rPr>
              <a:t>ما هو مركز </a:t>
            </a:r>
            <a:r>
              <a:rPr lang="ar-IQ" sz="3600" b="1" u="sng" dirty="0">
                <a:solidFill>
                  <a:srgbClr val="FF0000"/>
                </a:solidFill>
              </a:rPr>
              <a:t>النشاط </a:t>
            </a:r>
            <a:r>
              <a:rPr lang="ar-IQ" sz="3600" b="1" u="sng" dirty="0" smtClean="0">
                <a:solidFill>
                  <a:srgbClr val="FF0000"/>
                </a:solidFill>
              </a:rPr>
              <a:t>الاقتصادي</a:t>
            </a:r>
            <a:r>
              <a:rPr lang="ar-IQ" sz="3600" b="1" dirty="0" smtClean="0">
                <a:solidFill>
                  <a:schemeClr val="tx1"/>
                </a:solidFill>
              </a:rPr>
              <a:t>؟؟؟؟؟</a:t>
            </a:r>
            <a:endParaRPr lang="ar-IQ" sz="3600" b="1" dirty="0">
              <a:solidFill>
                <a:schemeClr val="tx1"/>
              </a:solidFill>
            </a:endParaRPr>
          </a:p>
          <a:p>
            <a:r>
              <a:rPr lang="ar-IQ" sz="3600" b="1" dirty="0">
                <a:solidFill>
                  <a:schemeClr val="tx1"/>
                </a:solidFill>
              </a:rPr>
              <a:t>أي شيء يستهلك مكانا .. شخص ... ماكنه... منضده</a:t>
            </a:r>
            <a:endParaRPr lang="en-US" sz="3600" b="1" dirty="0">
              <a:solidFill>
                <a:schemeClr val="tx1"/>
              </a:solidFill>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blipFill>
            <a:blip r:embed="rId2"/>
            <a:tile tx="0" ty="0" sx="100000" sy="100000" flip="none" algn="tl"/>
          </a:blipFill>
        </p:spPr>
        <p:txBody>
          <a:bodyPr/>
          <a:lstStyle/>
          <a:p>
            <a:endParaRPr lang="ar-IQ" dirty="0"/>
          </a:p>
        </p:txBody>
      </p:sp>
      <p:sp>
        <p:nvSpPr>
          <p:cNvPr id="4" name="Rectangle 3"/>
          <p:cNvSpPr/>
          <p:nvPr/>
        </p:nvSpPr>
        <p:spPr>
          <a:xfrm>
            <a:off x="1643042" y="2285992"/>
            <a:ext cx="5143536" cy="271464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كيف يتم موازنة الخط الانتاجي</a:t>
            </a:r>
            <a:endParaRPr lang="ar-IQ" sz="54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normAutofit fontScale="90000"/>
          </a:bodyPr>
          <a:lstStyle/>
          <a:p>
            <a:r>
              <a:rPr lang="en-US" sz="4000" b="1" dirty="0">
                <a:solidFill>
                  <a:srgbClr val="000000"/>
                </a:solidFill>
                <a:effectLst>
                  <a:outerShdw blurRad="38100" dist="38100" dir="2700000" algn="tl">
                    <a:srgbClr val="FFFFFF"/>
                  </a:outerShdw>
                </a:effectLst>
              </a:rPr>
              <a:t/>
            </a:r>
            <a:br>
              <a:rPr lang="en-US" sz="4000" b="1" dirty="0">
                <a:solidFill>
                  <a:srgbClr val="000000"/>
                </a:solidFill>
                <a:effectLst>
                  <a:outerShdw blurRad="38100" dist="38100" dir="2700000" algn="tl">
                    <a:srgbClr val="FFFFFF"/>
                  </a:outerShdw>
                </a:effectLst>
              </a:rPr>
            </a:br>
            <a:r>
              <a:rPr lang="ar-IQ" sz="4000" b="1" dirty="0" smtClean="0">
                <a:solidFill>
                  <a:srgbClr val="000000"/>
                </a:solidFill>
                <a:effectLst>
                  <a:outerShdw blurRad="38100" dist="38100" dir="2700000" algn="tl">
                    <a:srgbClr val="FFFFFF"/>
                  </a:outerShdw>
                </a:effectLst>
              </a:rPr>
              <a:t>1- معدل </a:t>
            </a:r>
            <a:r>
              <a:rPr lang="ar-IQ" sz="4000" b="1" dirty="0">
                <a:solidFill>
                  <a:srgbClr val="000000"/>
                </a:solidFill>
                <a:effectLst>
                  <a:outerShdw blurRad="38100" dist="38100" dir="2700000" algn="tl">
                    <a:srgbClr val="FFFFFF"/>
                  </a:outerShdw>
                </a:effectLst>
              </a:rPr>
              <a:t>المخرجات المطلوب في الساعه</a:t>
            </a:r>
            <a:endParaRPr lang="en-US" sz="4000" b="1" dirty="0">
              <a:solidFill>
                <a:srgbClr val="000000"/>
              </a:solidFill>
              <a:effectLst>
                <a:outerShdw blurRad="38100" dist="38100" dir="2700000" algn="tl">
                  <a:srgbClr val="FFFFFF"/>
                </a:outerShdw>
              </a:effectLst>
            </a:endParaRPr>
          </a:p>
        </p:txBody>
      </p:sp>
      <p:sp>
        <p:nvSpPr>
          <p:cNvPr id="135171" name="Rectangle 3"/>
          <p:cNvSpPr>
            <a:spLocks noGrp="1" noChangeArrowheads="1"/>
          </p:cNvSpPr>
          <p:nvPr>
            <p:ph type="body" idx="1"/>
          </p:nvPr>
        </p:nvSpPr>
        <p:spPr>
          <a:xfrm>
            <a:off x="468313" y="1628775"/>
            <a:ext cx="8229600" cy="4530725"/>
          </a:xfrm>
          <a:solidFill>
            <a:schemeClr val="tx2">
              <a:lumMod val="60000"/>
              <a:lumOff val="40000"/>
            </a:schemeClr>
          </a:solidFill>
        </p:spPr>
        <p:txBody>
          <a:bodyPr/>
          <a:lstStyle/>
          <a:p>
            <a:pPr algn="l" rtl="0">
              <a:buFont typeface="Wingdings" pitchFamily="2" charset="2"/>
              <a:buNone/>
            </a:pPr>
            <a:endParaRPr lang="en-US" dirty="0"/>
          </a:p>
        </p:txBody>
      </p:sp>
      <p:sp>
        <p:nvSpPr>
          <p:cNvPr id="5" name="Rectangle 4"/>
          <p:cNvSpPr/>
          <p:nvPr/>
        </p:nvSpPr>
        <p:spPr>
          <a:xfrm>
            <a:off x="1500166" y="2143116"/>
            <a:ext cx="6143668" cy="3643338"/>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400" b="1" dirty="0" smtClean="0"/>
              <a:t>الطلب الكلي / عدد ساعات العمل</a:t>
            </a:r>
            <a:endParaRPr lang="ar-IQ" sz="4400" b="1"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ar-IQ" dirty="0" smtClean="0"/>
              <a:t>2- وقت دورة التشغيل </a:t>
            </a:r>
            <a:endParaRPr lang="en-US" dirty="0"/>
          </a:p>
        </p:txBody>
      </p:sp>
      <p:sp>
        <p:nvSpPr>
          <p:cNvPr id="137219" name="Rectangle 3"/>
          <p:cNvSpPr>
            <a:spLocks noGrp="1" noChangeArrowheads="1"/>
          </p:cNvSpPr>
          <p:nvPr>
            <p:ph type="body" idx="1"/>
          </p:nvPr>
        </p:nvSpPr>
        <p:spPr>
          <a:solidFill>
            <a:srgbClr val="FFFF66"/>
          </a:solidFill>
        </p:spPr>
        <p:txBody>
          <a:bodyPr/>
          <a:lstStyle/>
          <a:p>
            <a:pPr algn="l" rtl="0">
              <a:buNone/>
            </a:pPr>
            <a:r>
              <a:rPr lang="en-US" dirty="0" smtClean="0"/>
              <a:t> </a:t>
            </a:r>
            <a:endParaRPr lang="en-US" dirty="0"/>
          </a:p>
          <a:p>
            <a:pPr algn="l" rtl="0">
              <a:buFont typeface="Wingdings" pitchFamily="2" charset="2"/>
              <a:buNone/>
            </a:pPr>
            <a:endParaRPr lang="en-US" dirty="0"/>
          </a:p>
          <a:p>
            <a:pPr algn="l" rtl="0">
              <a:buFont typeface="Wingdings" pitchFamily="2" charset="2"/>
              <a:buNone/>
            </a:pPr>
            <a:r>
              <a:rPr lang="en-US" dirty="0"/>
              <a:t>   </a:t>
            </a:r>
            <a:endParaRPr lang="en-US" dirty="0">
              <a:solidFill>
                <a:srgbClr val="000000"/>
              </a:solidFill>
              <a:effectLst>
                <a:outerShdw blurRad="38100" dist="38100" dir="2700000" algn="tl">
                  <a:srgbClr val="FFFFFF"/>
                </a:outerShdw>
              </a:effectLst>
            </a:endParaRPr>
          </a:p>
          <a:p>
            <a:pPr algn="l" rtl="0">
              <a:buFont typeface="Wingdings" pitchFamily="2" charset="2"/>
              <a:buNone/>
            </a:pPr>
            <a:r>
              <a:rPr lang="en-US" b="1" dirty="0">
                <a:solidFill>
                  <a:srgbClr val="000000"/>
                </a:solidFill>
                <a:effectLst>
                  <a:outerShdw blurRad="38100" dist="38100" dir="2700000" algn="tl">
                    <a:srgbClr val="FFFFFF"/>
                  </a:outerShdw>
                </a:effectLst>
              </a:rPr>
              <a:t>                </a:t>
            </a:r>
          </a:p>
        </p:txBody>
      </p:sp>
      <p:sp>
        <p:nvSpPr>
          <p:cNvPr id="9" name="Rectangle 8"/>
          <p:cNvSpPr/>
          <p:nvPr/>
        </p:nvSpPr>
        <p:spPr>
          <a:xfrm>
            <a:off x="1428728" y="2285992"/>
            <a:ext cx="6072230" cy="3143272"/>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800" b="1" dirty="0" smtClean="0"/>
              <a:t>ساعة واحدة /  معدل المخرجات المطلوبه في الساعة</a:t>
            </a:r>
            <a:endParaRPr lang="ar-IQ" sz="4800" b="1"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642910" y="214290"/>
            <a:ext cx="7477125" cy="1143000"/>
          </a:xfrm>
          <a:solidFill>
            <a:schemeClr val="tx2">
              <a:lumMod val="20000"/>
              <a:lumOff val="80000"/>
            </a:schemeClr>
          </a:solidFill>
        </p:spPr>
        <p:txBody>
          <a:bodyPr>
            <a:normAutofit fontScale="90000"/>
          </a:bodyPr>
          <a:lstStyle/>
          <a:p>
            <a:r>
              <a:rPr lang="en-US" sz="4000" b="1" dirty="0"/>
              <a:t/>
            </a:r>
            <a:br>
              <a:rPr lang="en-US" sz="4000" b="1" dirty="0"/>
            </a:br>
            <a:r>
              <a:rPr lang="ar-IQ" sz="4000" b="1" dirty="0" smtClean="0"/>
              <a:t>3- اقل </a:t>
            </a:r>
            <a:r>
              <a:rPr lang="ar-IQ" sz="4000" b="1" dirty="0"/>
              <a:t>عدد نظري من المحطات</a:t>
            </a:r>
            <a:r>
              <a:rPr lang="en-US" sz="4000" b="1" dirty="0"/>
              <a:t/>
            </a:r>
            <a:br>
              <a:rPr lang="en-US" sz="4000" b="1" dirty="0"/>
            </a:br>
            <a:r>
              <a:rPr lang="en-US" sz="4000" b="1" dirty="0"/>
              <a:t> </a:t>
            </a:r>
          </a:p>
        </p:txBody>
      </p:sp>
      <p:sp>
        <p:nvSpPr>
          <p:cNvPr id="138243" name="Rectangle 3"/>
          <p:cNvSpPr>
            <a:spLocks noGrp="1" noChangeArrowheads="1"/>
          </p:cNvSpPr>
          <p:nvPr>
            <p:ph type="body" idx="1"/>
          </p:nvPr>
        </p:nvSpPr>
        <p:spPr>
          <a:xfrm>
            <a:off x="500034" y="1214422"/>
            <a:ext cx="7386637" cy="4714908"/>
          </a:xfrm>
          <a:solidFill>
            <a:schemeClr val="accent2">
              <a:lumMod val="40000"/>
              <a:lumOff val="60000"/>
            </a:schemeClr>
          </a:solidFill>
        </p:spPr>
        <p:txBody>
          <a:bodyPr>
            <a:normAutofit/>
          </a:bodyPr>
          <a:lstStyle/>
          <a:p>
            <a:pPr algn="l" rtl="0">
              <a:buNone/>
            </a:pPr>
            <a:endParaRPr lang="en-US" sz="4000" b="1" dirty="0"/>
          </a:p>
          <a:p>
            <a:pPr>
              <a:buFont typeface="Wingdings" pitchFamily="2" charset="2"/>
              <a:buNone/>
            </a:pPr>
            <a:r>
              <a:rPr lang="ar-IQ" sz="4000" b="1" dirty="0"/>
              <a:t>وهي محطات عمل وقت كل منهما يساوي </a:t>
            </a:r>
            <a:r>
              <a:rPr lang="ar-IQ" sz="4000" b="1" dirty="0" smtClean="0"/>
              <a:t>وقت </a:t>
            </a:r>
            <a:r>
              <a:rPr lang="ar-IQ" sz="4000" b="1" dirty="0"/>
              <a:t>دورة التشغيل و لا </a:t>
            </a:r>
            <a:r>
              <a:rPr lang="ar-IQ" sz="4000" b="1" dirty="0" smtClean="0"/>
              <a:t>يوجد وقت ضائع</a:t>
            </a:r>
            <a:endParaRPr lang="en-US" sz="4000" b="1"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b="1" dirty="0" smtClean="0"/>
              <a:t>اقل عدد النظري من المحطات</a:t>
            </a:r>
            <a:endParaRPr lang="ar-IQ" b="1" dirty="0"/>
          </a:p>
        </p:txBody>
      </p:sp>
      <p:sp>
        <p:nvSpPr>
          <p:cNvPr id="3" name="Content Placeholder 2"/>
          <p:cNvSpPr>
            <a:spLocks noGrp="1"/>
          </p:cNvSpPr>
          <p:nvPr>
            <p:ph idx="1"/>
          </p:nvPr>
        </p:nvSpPr>
        <p:spPr>
          <a:solidFill>
            <a:schemeClr val="accent2">
              <a:lumMod val="20000"/>
              <a:lumOff val="80000"/>
            </a:schemeClr>
          </a:solidFill>
        </p:spPr>
        <p:txBody>
          <a:bodyPr/>
          <a:lstStyle/>
          <a:p>
            <a:endParaRPr lang="ar-IQ" dirty="0"/>
          </a:p>
        </p:txBody>
      </p:sp>
      <p:sp>
        <p:nvSpPr>
          <p:cNvPr id="4" name="Rectangle 3"/>
          <p:cNvSpPr/>
          <p:nvPr/>
        </p:nvSpPr>
        <p:spPr>
          <a:xfrm>
            <a:off x="1285852" y="2143116"/>
            <a:ext cx="6000792" cy="3286148"/>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زمن الانجاز الكلي / وقت دورة التشغيل</a:t>
            </a:r>
            <a:endParaRPr lang="ar-IQ" sz="54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p:spPr>
        <p:txBody>
          <a:bodyPr/>
          <a:lstStyle/>
          <a:p>
            <a:r>
              <a:rPr lang="ar-IQ" b="1" dirty="0" smtClean="0"/>
              <a:t>4- موازنة الخط الانتاجي</a:t>
            </a:r>
            <a:endParaRPr lang="ar-IQ" b="1" dirty="0"/>
          </a:p>
        </p:txBody>
      </p:sp>
      <p:sp>
        <p:nvSpPr>
          <p:cNvPr id="3" name="Content Placeholder 2"/>
          <p:cNvSpPr>
            <a:spLocks noGrp="1"/>
          </p:cNvSpPr>
          <p:nvPr>
            <p:ph idx="1"/>
          </p:nvPr>
        </p:nvSpPr>
        <p:spPr>
          <a:solidFill>
            <a:schemeClr val="accent4">
              <a:lumMod val="20000"/>
              <a:lumOff val="80000"/>
            </a:schemeClr>
          </a:solidFill>
        </p:spPr>
        <p:txBody>
          <a:bodyPr/>
          <a:lstStyle/>
          <a:p>
            <a:r>
              <a:rPr lang="ar-IQ" b="1" dirty="0" smtClean="0"/>
              <a:t>في هذه الخطوة يتم جمع كل مجموعة مراحل او خطوات انتاج ضمن محطة على ان :</a:t>
            </a:r>
          </a:p>
          <a:p>
            <a:r>
              <a:rPr lang="ar-IQ" b="1" dirty="0" smtClean="0"/>
              <a:t>- لا يتجاوز عدد المحطات  العدد المستخرج بالمعادلة .</a:t>
            </a:r>
          </a:p>
          <a:p>
            <a:r>
              <a:rPr lang="ar-IQ" b="1" dirty="0" smtClean="0"/>
              <a:t>- ويكون زمن الانجاز لكل محطة مساوي او مقارب لوقت دورة التشغيل المستخرجة.</a:t>
            </a:r>
            <a:endParaRPr lang="ar-IQ"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a:t> </a:t>
            </a:r>
          </a:p>
        </p:txBody>
      </p:sp>
      <p:sp>
        <p:nvSpPr>
          <p:cNvPr id="143363" name="Rectangle 3"/>
          <p:cNvSpPr>
            <a:spLocks noGrp="1" noChangeArrowheads="1"/>
          </p:cNvSpPr>
          <p:nvPr>
            <p:ph type="body" idx="1"/>
          </p:nvPr>
        </p:nvSpPr>
        <p:spPr>
          <a:xfrm>
            <a:off x="914400" y="-315913"/>
            <a:ext cx="8229600" cy="7173913"/>
          </a:xfrm>
        </p:spPr>
        <p:txBody>
          <a:bodyPr/>
          <a:lstStyle/>
          <a:p>
            <a:r>
              <a:rPr lang="en-US" b="1">
                <a:solidFill>
                  <a:srgbClr val="0066CC"/>
                </a:solidFill>
                <a:effectLst/>
              </a:rPr>
              <a:t>5</a:t>
            </a:r>
          </a:p>
        </p:txBody>
      </p:sp>
      <p:sp>
        <p:nvSpPr>
          <p:cNvPr id="143364" name="Freeform 4"/>
          <p:cNvSpPr>
            <a:spLocks/>
          </p:cNvSpPr>
          <p:nvPr/>
        </p:nvSpPr>
        <p:spPr bwMode="auto">
          <a:xfrm>
            <a:off x="1336675" y="3397250"/>
            <a:ext cx="915988" cy="1054100"/>
          </a:xfrm>
          <a:custGeom>
            <a:avLst/>
            <a:gdLst/>
            <a:ahLst/>
            <a:cxnLst>
              <a:cxn ang="0">
                <a:pos x="448" y="18"/>
              </a:cxn>
              <a:cxn ang="0">
                <a:pos x="221" y="18"/>
              </a:cxn>
              <a:cxn ang="0">
                <a:pos x="172" y="50"/>
              </a:cxn>
              <a:cxn ang="0">
                <a:pos x="107" y="132"/>
              </a:cxn>
              <a:cxn ang="0">
                <a:pos x="91" y="180"/>
              </a:cxn>
              <a:cxn ang="0">
                <a:pos x="83" y="205"/>
              </a:cxn>
              <a:cxn ang="0">
                <a:pos x="75" y="229"/>
              </a:cxn>
              <a:cxn ang="0">
                <a:pos x="205" y="578"/>
              </a:cxn>
              <a:cxn ang="0">
                <a:pos x="245" y="594"/>
              </a:cxn>
              <a:cxn ang="0">
                <a:pos x="294" y="602"/>
              </a:cxn>
              <a:cxn ang="0">
                <a:pos x="318" y="618"/>
              </a:cxn>
              <a:cxn ang="0">
                <a:pos x="351" y="626"/>
              </a:cxn>
              <a:cxn ang="0">
                <a:pos x="440" y="635"/>
              </a:cxn>
              <a:cxn ang="0">
                <a:pos x="480" y="578"/>
              </a:cxn>
              <a:cxn ang="0">
                <a:pos x="529" y="505"/>
              </a:cxn>
              <a:cxn ang="0">
                <a:pos x="561" y="424"/>
              </a:cxn>
              <a:cxn ang="0">
                <a:pos x="561" y="188"/>
              </a:cxn>
              <a:cxn ang="0">
                <a:pos x="521" y="132"/>
              </a:cxn>
              <a:cxn ang="0">
                <a:pos x="448" y="18"/>
              </a:cxn>
            </a:cxnLst>
            <a:rect l="0" t="0" r="r" b="b"/>
            <a:pathLst>
              <a:path w="577" h="664">
                <a:moveTo>
                  <a:pt x="448" y="18"/>
                </a:moveTo>
                <a:cubicBezTo>
                  <a:pt x="366" y="10"/>
                  <a:pt x="308" y="0"/>
                  <a:pt x="221" y="18"/>
                </a:cubicBezTo>
                <a:cubicBezTo>
                  <a:pt x="202" y="22"/>
                  <a:pt x="172" y="50"/>
                  <a:pt x="172" y="50"/>
                </a:cubicBezTo>
                <a:cubicBezTo>
                  <a:pt x="147" y="88"/>
                  <a:pt x="135" y="102"/>
                  <a:pt x="107" y="132"/>
                </a:cubicBezTo>
                <a:cubicBezTo>
                  <a:pt x="102" y="148"/>
                  <a:pt x="96" y="164"/>
                  <a:pt x="91" y="180"/>
                </a:cubicBezTo>
                <a:cubicBezTo>
                  <a:pt x="88" y="188"/>
                  <a:pt x="86" y="197"/>
                  <a:pt x="83" y="205"/>
                </a:cubicBezTo>
                <a:cubicBezTo>
                  <a:pt x="80" y="213"/>
                  <a:pt x="75" y="229"/>
                  <a:pt x="75" y="229"/>
                </a:cubicBezTo>
                <a:cubicBezTo>
                  <a:pt x="82" y="500"/>
                  <a:pt x="0" y="549"/>
                  <a:pt x="205" y="578"/>
                </a:cubicBezTo>
                <a:cubicBezTo>
                  <a:pt x="218" y="583"/>
                  <a:pt x="231" y="590"/>
                  <a:pt x="245" y="594"/>
                </a:cubicBezTo>
                <a:cubicBezTo>
                  <a:pt x="261" y="598"/>
                  <a:pt x="278" y="597"/>
                  <a:pt x="294" y="602"/>
                </a:cubicBezTo>
                <a:cubicBezTo>
                  <a:pt x="303" y="605"/>
                  <a:pt x="309" y="614"/>
                  <a:pt x="318" y="618"/>
                </a:cubicBezTo>
                <a:cubicBezTo>
                  <a:pt x="328" y="622"/>
                  <a:pt x="340" y="623"/>
                  <a:pt x="351" y="626"/>
                </a:cubicBezTo>
                <a:cubicBezTo>
                  <a:pt x="380" y="647"/>
                  <a:pt x="393" y="664"/>
                  <a:pt x="440" y="635"/>
                </a:cubicBezTo>
                <a:cubicBezTo>
                  <a:pt x="460" y="623"/>
                  <a:pt x="480" y="578"/>
                  <a:pt x="480" y="578"/>
                </a:cubicBezTo>
                <a:cubicBezTo>
                  <a:pt x="490" y="545"/>
                  <a:pt x="505" y="529"/>
                  <a:pt x="529" y="505"/>
                </a:cubicBezTo>
                <a:cubicBezTo>
                  <a:pt x="549" y="445"/>
                  <a:pt x="537" y="471"/>
                  <a:pt x="561" y="424"/>
                </a:cubicBezTo>
                <a:cubicBezTo>
                  <a:pt x="574" y="319"/>
                  <a:pt x="577" y="326"/>
                  <a:pt x="561" y="188"/>
                </a:cubicBezTo>
                <a:cubicBezTo>
                  <a:pt x="555" y="136"/>
                  <a:pt x="555" y="143"/>
                  <a:pt x="521" y="132"/>
                </a:cubicBezTo>
                <a:cubicBezTo>
                  <a:pt x="506" y="86"/>
                  <a:pt x="469" y="61"/>
                  <a:pt x="448" y="18"/>
                </a:cubicBezTo>
                <a:close/>
              </a:path>
            </a:pathLst>
          </a:custGeom>
          <a:solidFill>
            <a:schemeClr val="accent1"/>
          </a:solidFill>
          <a:ln w="38100" cmpd="sng">
            <a:solidFill>
              <a:schemeClr val="tx1"/>
            </a:solidFill>
            <a:round/>
            <a:headEnd/>
            <a:tailEnd/>
          </a:ln>
          <a:effectLst/>
        </p:spPr>
        <p:txBody>
          <a:bodyPr/>
          <a:lstStyle/>
          <a:p>
            <a:endParaRPr lang="ar-IQ"/>
          </a:p>
        </p:txBody>
      </p:sp>
      <p:sp>
        <p:nvSpPr>
          <p:cNvPr id="143365" name="Oval 5"/>
          <p:cNvSpPr>
            <a:spLocks noChangeArrowheads="1"/>
          </p:cNvSpPr>
          <p:nvPr/>
        </p:nvSpPr>
        <p:spPr bwMode="auto">
          <a:xfrm>
            <a:off x="1619250" y="3573463"/>
            <a:ext cx="431800" cy="576262"/>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A</a:t>
            </a:r>
          </a:p>
        </p:txBody>
      </p:sp>
      <p:sp>
        <p:nvSpPr>
          <p:cNvPr id="143366" name="Oval 6"/>
          <p:cNvSpPr>
            <a:spLocks noChangeArrowheads="1"/>
          </p:cNvSpPr>
          <p:nvPr/>
        </p:nvSpPr>
        <p:spPr bwMode="auto">
          <a:xfrm>
            <a:off x="3132138" y="2924175"/>
            <a:ext cx="360362"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B</a:t>
            </a:r>
          </a:p>
        </p:txBody>
      </p:sp>
      <p:sp>
        <p:nvSpPr>
          <p:cNvPr id="143367" name="Oval 7"/>
          <p:cNvSpPr>
            <a:spLocks noChangeArrowheads="1"/>
          </p:cNvSpPr>
          <p:nvPr/>
        </p:nvSpPr>
        <p:spPr bwMode="auto">
          <a:xfrm>
            <a:off x="5364163" y="3141663"/>
            <a:ext cx="360362"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H</a:t>
            </a:r>
          </a:p>
        </p:txBody>
      </p:sp>
      <p:sp>
        <p:nvSpPr>
          <p:cNvPr id="143368" name="Oval 8"/>
          <p:cNvSpPr>
            <a:spLocks noChangeArrowheads="1"/>
          </p:cNvSpPr>
          <p:nvPr/>
        </p:nvSpPr>
        <p:spPr bwMode="auto">
          <a:xfrm>
            <a:off x="3924300" y="2133600"/>
            <a:ext cx="647700" cy="574675"/>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D</a:t>
            </a:r>
          </a:p>
        </p:txBody>
      </p:sp>
      <p:sp>
        <p:nvSpPr>
          <p:cNvPr id="143369" name="Oval 9"/>
          <p:cNvSpPr>
            <a:spLocks noChangeArrowheads="1"/>
          </p:cNvSpPr>
          <p:nvPr/>
        </p:nvSpPr>
        <p:spPr bwMode="auto">
          <a:xfrm>
            <a:off x="4356100" y="5805488"/>
            <a:ext cx="576263" cy="576262"/>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G</a:t>
            </a:r>
          </a:p>
        </p:txBody>
      </p:sp>
      <p:sp>
        <p:nvSpPr>
          <p:cNvPr id="143370" name="Oval 10"/>
          <p:cNvSpPr>
            <a:spLocks noChangeArrowheads="1"/>
          </p:cNvSpPr>
          <p:nvPr/>
        </p:nvSpPr>
        <p:spPr bwMode="auto">
          <a:xfrm>
            <a:off x="5148263" y="4149725"/>
            <a:ext cx="504825"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F</a:t>
            </a:r>
          </a:p>
        </p:txBody>
      </p:sp>
      <p:sp>
        <p:nvSpPr>
          <p:cNvPr id="143371" name="Line 11"/>
          <p:cNvSpPr>
            <a:spLocks noChangeShapeType="1"/>
          </p:cNvSpPr>
          <p:nvPr/>
        </p:nvSpPr>
        <p:spPr bwMode="auto">
          <a:xfrm flipV="1">
            <a:off x="2124075" y="3141663"/>
            <a:ext cx="1079500" cy="431800"/>
          </a:xfrm>
          <a:prstGeom prst="line">
            <a:avLst/>
          </a:prstGeom>
          <a:noFill/>
          <a:ln w="9525">
            <a:solidFill>
              <a:schemeClr val="tx1"/>
            </a:solidFill>
            <a:round/>
            <a:headEnd/>
            <a:tailEnd type="triangle" w="med" len="med"/>
          </a:ln>
          <a:effectLst/>
        </p:spPr>
        <p:txBody>
          <a:bodyPr/>
          <a:lstStyle/>
          <a:p>
            <a:endParaRPr lang="ar-IQ"/>
          </a:p>
        </p:txBody>
      </p:sp>
      <p:sp>
        <p:nvSpPr>
          <p:cNvPr id="143372" name="Line 12"/>
          <p:cNvSpPr>
            <a:spLocks noChangeShapeType="1"/>
          </p:cNvSpPr>
          <p:nvPr/>
        </p:nvSpPr>
        <p:spPr bwMode="auto">
          <a:xfrm>
            <a:off x="2195513" y="4221163"/>
            <a:ext cx="288925" cy="792162"/>
          </a:xfrm>
          <a:prstGeom prst="line">
            <a:avLst/>
          </a:prstGeom>
          <a:noFill/>
          <a:ln w="9525">
            <a:solidFill>
              <a:schemeClr val="tx1"/>
            </a:solidFill>
            <a:round/>
            <a:headEnd/>
            <a:tailEnd type="triangle" w="med" len="med"/>
          </a:ln>
          <a:effectLst/>
        </p:spPr>
        <p:txBody>
          <a:bodyPr/>
          <a:lstStyle/>
          <a:p>
            <a:endParaRPr lang="ar-IQ"/>
          </a:p>
        </p:txBody>
      </p:sp>
      <p:sp>
        <p:nvSpPr>
          <p:cNvPr id="143373" name="Line 13"/>
          <p:cNvSpPr>
            <a:spLocks noChangeShapeType="1"/>
          </p:cNvSpPr>
          <p:nvPr/>
        </p:nvSpPr>
        <p:spPr bwMode="auto">
          <a:xfrm flipV="1">
            <a:off x="2555875" y="4437063"/>
            <a:ext cx="2663825" cy="576262"/>
          </a:xfrm>
          <a:prstGeom prst="line">
            <a:avLst/>
          </a:prstGeom>
          <a:noFill/>
          <a:ln w="9525">
            <a:solidFill>
              <a:schemeClr val="tx1"/>
            </a:solidFill>
            <a:round/>
            <a:headEnd/>
            <a:tailEnd type="triangle" w="med" len="med"/>
          </a:ln>
          <a:effectLst/>
        </p:spPr>
        <p:txBody>
          <a:bodyPr/>
          <a:lstStyle/>
          <a:p>
            <a:endParaRPr lang="ar-IQ"/>
          </a:p>
        </p:txBody>
      </p:sp>
      <p:sp>
        <p:nvSpPr>
          <p:cNvPr id="143374" name="Line 14"/>
          <p:cNvSpPr>
            <a:spLocks noChangeShapeType="1"/>
          </p:cNvSpPr>
          <p:nvPr/>
        </p:nvSpPr>
        <p:spPr bwMode="auto">
          <a:xfrm>
            <a:off x="2555875" y="5229225"/>
            <a:ext cx="1871663" cy="1008063"/>
          </a:xfrm>
          <a:prstGeom prst="line">
            <a:avLst/>
          </a:prstGeom>
          <a:noFill/>
          <a:ln w="9525">
            <a:solidFill>
              <a:schemeClr val="tx1"/>
            </a:solidFill>
            <a:round/>
            <a:headEnd/>
            <a:tailEnd type="triangle" w="med" len="med"/>
          </a:ln>
          <a:effectLst/>
        </p:spPr>
        <p:txBody>
          <a:bodyPr/>
          <a:lstStyle/>
          <a:p>
            <a:endParaRPr lang="ar-IQ"/>
          </a:p>
        </p:txBody>
      </p:sp>
      <p:sp>
        <p:nvSpPr>
          <p:cNvPr id="143375" name="Line 15"/>
          <p:cNvSpPr>
            <a:spLocks noChangeShapeType="1"/>
          </p:cNvSpPr>
          <p:nvPr/>
        </p:nvSpPr>
        <p:spPr bwMode="auto">
          <a:xfrm flipH="1" flipV="1">
            <a:off x="5435600" y="4581525"/>
            <a:ext cx="504825" cy="503238"/>
          </a:xfrm>
          <a:prstGeom prst="line">
            <a:avLst/>
          </a:prstGeom>
          <a:noFill/>
          <a:ln w="9525">
            <a:solidFill>
              <a:schemeClr val="tx1"/>
            </a:solidFill>
            <a:round/>
            <a:headEnd/>
            <a:tailEnd type="triangle" w="med" len="med"/>
          </a:ln>
          <a:effectLst/>
        </p:spPr>
        <p:txBody>
          <a:bodyPr/>
          <a:lstStyle/>
          <a:p>
            <a:endParaRPr lang="ar-IQ"/>
          </a:p>
        </p:txBody>
      </p:sp>
      <p:sp>
        <p:nvSpPr>
          <p:cNvPr id="143376" name="Line 16"/>
          <p:cNvSpPr>
            <a:spLocks noChangeShapeType="1"/>
          </p:cNvSpPr>
          <p:nvPr/>
        </p:nvSpPr>
        <p:spPr bwMode="auto">
          <a:xfrm flipV="1">
            <a:off x="3419475" y="2565400"/>
            <a:ext cx="576263" cy="431800"/>
          </a:xfrm>
          <a:prstGeom prst="line">
            <a:avLst/>
          </a:prstGeom>
          <a:noFill/>
          <a:ln w="9525">
            <a:solidFill>
              <a:schemeClr val="tx1"/>
            </a:solidFill>
            <a:round/>
            <a:headEnd/>
            <a:tailEnd type="triangle" w="med" len="med"/>
          </a:ln>
          <a:effectLst/>
        </p:spPr>
        <p:txBody>
          <a:bodyPr/>
          <a:lstStyle/>
          <a:p>
            <a:endParaRPr lang="ar-IQ"/>
          </a:p>
        </p:txBody>
      </p:sp>
      <p:sp>
        <p:nvSpPr>
          <p:cNvPr id="143377" name="Line 17"/>
          <p:cNvSpPr>
            <a:spLocks noChangeShapeType="1"/>
          </p:cNvSpPr>
          <p:nvPr/>
        </p:nvSpPr>
        <p:spPr bwMode="auto">
          <a:xfrm>
            <a:off x="4643438" y="2492375"/>
            <a:ext cx="935037" cy="720725"/>
          </a:xfrm>
          <a:prstGeom prst="line">
            <a:avLst/>
          </a:prstGeom>
          <a:noFill/>
          <a:ln w="9525">
            <a:solidFill>
              <a:schemeClr val="tx1"/>
            </a:solidFill>
            <a:round/>
            <a:headEnd/>
            <a:tailEnd type="triangle" w="med" len="med"/>
          </a:ln>
          <a:effectLst/>
        </p:spPr>
        <p:txBody>
          <a:bodyPr/>
          <a:lstStyle/>
          <a:p>
            <a:endParaRPr lang="ar-IQ"/>
          </a:p>
        </p:txBody>
      </p:sp>
      <p:sp>
        <p:nvSpPr>
          <p:cNvPr id="143378" name="Line 18"/>
          <p:cNvSpPr>
            <a:spLocks noChangeShapeType="1"/>
          </p:cNvSpPr>
          <p:nvPr/>
        </p:nvSpPr>
        <p:spPr bwMode="auto">
          <a:xfrm flipH="1">
            <a:off x="4427538" y="3500438"/>
            <a:ext cx="1008062" cy="288925"/>
          </a:xfrm>
          <a:prstGeom prst="line">
            <a:avLst/>
          </a:prstGeom>
          <a:noFill/>
          <a:ln w="9525">
            <a:solidFill>
              <a:schemeClr val="tx1"/>
            </a:solidFill>
            <a:round/>
            <a:headEnd/>
            <a:tailEnd type="triangle" w="med" len="med"/>
          </a:ln>
          <a:effectLst/>
        </p:spPr>
        <p:txBody>
          <a:bodyPr/>
          <a:lstStyle/>
          <a:p>
            <a:endParaRPr lang="ar-IQ"/>
          </a:p>
        </p:txBody>
      </p:sp>
      <p:sp>
        <p:nvSpPr>
          <p:cNvPr id="143379" name="Text Box 19"/>
          <p:cNvSpPr txBox="1">
            <a:spLocks noChangeArrowheads="1"/>
          </p:cNvSpPr>
          <p:nvPr/>
        </p:nvSpPr>
        <p:spPr bwMode="auto">
          <a:xfrm>
            <a:off x="1116013" y="2924175"/>
            <a:ext cx="865187" cy="366713"/>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1/40</a:t>
            </a:r>
          </a:p>
        </p:txBody>
      </p:sp>
      <p:sp>
        <p:nvSpPr>
          <p:cNvPr id="143380" name="Text Box 20"/>
          <p:cNvSpPr txBox="1">
            <a:spLocks noChangeArrowheads="1"/>
          </p:cNvSpPr>
          <p:nvPr/>
        </p:nvSpPr>
        <p:spPr bwMode="auto">
          <a:xfrm>
            <a:off x="1258888" y="5300663"/>
            <a:ext cx="793750"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2/50</a:t>
            </a:r>
          </a:p>
        </p:txBody>
      </p:sp>
      <p:sp>
        <p:nvSpPr>
          <p:cNvPr id="143381" name="Text Box 21"/>
          <p:cNvSpPr txBox="1">
            <a:spLocks noChangeArrowheads="1"/>
          </p:cNvSpPr>
          <p:nvPr/>
        </p:nvSpPr>
        <p:spPr bwMode="auto">
          <a:xfrm>
            <a:off x="2339975" y="2205038"/>
            <a:ext cx="936625"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3/55</a:t>
            </a:r>
          </a:p>
        </p:txBody>
      </p:sp>
      <p:sp>
        <p:nvSpPr>
          <p:cNvPr id="143382" name="Oval 22"/>
          <p:cNvSpPr>
            <a:spLocks noChangeArrowheads="1"/>
          </p:cNvSpPr>
          <p:nvPr/>
        </p:nvSpPr>
        <p:spPr bwMode="auto">
          <a:xfrm>
            <a:off x="3995738" y="2133600"/>
            <a:ext cx="431800"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D</a:t>
            </a:r>
          </a:p>
        </p:txBody>
      </p:sp>
      <p:sp>
        <p:nvSpPr>
          <p:cNvPr id="143383" name="Oval 23"/>
          <p:cNvSpPr>
            <a:spLocks noChangeArrowheads="1"/>
          </p:cNvSpPr>
          <p:nvPr/>
        </p:nvSpPr>
        <p:spPr bwMode="auto">
          <a:xfrm>
            <a:off x="3924300" y="3644900"/>
            <a:ext cx="431800"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f</a:t>
            </a:r>
          </a:p>
        </p:txBody>
      </p:sp>
      <p:sp>
        <p:nvSpPr>
          <p:cNvPr id="143384" name="Oval 24"/>
          <p:cNvSpPr>
            <a:spLocks noChangeArrowheads="1"/>
          </p:cNvSpPr>
          <p:nvPr/>
        </p:nvSpPr>
        <p:spPr bwMode="auto">
          <a:xfrm>
            <a:off x="3563938" y="5876925"/>
            <a:ext cx="71437" cy="73025"/>
          </a:xfrm>
          <a:prstGeom prst="ellipse">
            <a:avLst/>
          </a:prstGeom>
          <a:solidFill>
            <a:schemeClr val="accent1"/>
          </a:solidFill>
          <a:ln w="9525">
            <a:solidFill>
              <a:schemeClr val="tx1"/>
            </a:solidFill>
            <a:round/>
            <a:headEnd/>
            <a:tailEnd/>
          </a:ln>
          <a:effectLst/>
        </p:spPr>
        <p:txBody>
          <a:bodyPr wrap="none" anchor="ctr"/>
          <a:lstStyle/>
          <a:p>
            <a:endParaRPr lang="ar-IQ"/>
          </a:p>
        </p:txBody>
      </p:sp>
      <p:sp>
        <p:nvSpPr>
          <p:cNvPr id="143385" name="Line 25"/>
          <p:cNvSpPr>
            <a:spLocks noChangeShapeType="1"/>
          </p:cNvSpPr>
          <p:nvPr/>
        </p:nvSpPr>
        <p:spPr bwMode="auto">
          <a:xfrm>
            <a:off x="3419475" y="3284538"/>
            <a:ext cx="431800" cy="431800"/>
          </a:xfrm>
          <a:prstGeom prst="line">
            <a:avLst/>
          </a:prstGeom>
          <a:noFill/>
          <a:ln w="9525">
            <a:solidFill>
              <a:schemeClr val="tx1"/>
            </a:solidFill>
            <a:round/>
            <a:headEnd/>
            <a:tailEnd type="triangle" w="med" len="med"/>
          </a:ln>
          <a:effectLst/>
        </p:spPr>
        <p:txBody>
          <a:bodyPr/>
          <a:lstStyle/>
          <a:p>
            <a:endParaRPr lang="ar-IQ"/>
          </a:p>
        </p:txBody>
      </p:sp>
      <p:sp>
        <p:nvSpPr>
          <p:cNvPr id="143386" name="Text Box 26"/>
          <p:cNvSpPr txBox="1">
            <a:spLocks noChangeArrowheads="1"/>
          </p:cNvSpPr>
          <p:nvPr/>
        </p:nvSpPr>
        <p:spPr bwMode="auto">
          <a:xfrm>
            <a:off x="3924300" y="1700213"/>
            <a:ext cx="719138"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56</a:t>
            </a:r>
          </a:p>
        </p:txBody>
      </p:sp>
      <p:sp>
        <p:nvSpPr>
          <p:cNvPr id="143387" name="Text Box 27"/>
          <p:cNvSpPr txBox="1">
            <a:spLocks noChangeArrowheads="1"/>
          </p:cNvSpPr>
          <p:nvPr/>
        </p:nvSpPr>
        <p:spPr bwMode="auto">
          <a:xfrm>
            <a:off x="6804025" y="4868863"/>
            <a:ext cx="576263"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53</a:t>
            </a:r>
          </a:p>
        </p:txBody>
      </p:sp>
      <p:sp>
        <p:nvSpPr>
          <p:cNvPr id="143388" name="Freeform 28"/>
          <p:cNvSpPr>
            <a:spLocks/>
          </p:cNvSpPr>
          <p:nvPr/>
        </p:nvSpPr>
        <p:spPr bwMode="auto">
          <a:xfrm>
            <a:off x="2125663" y="4894263"/>
            <a:ext cx="650875" cy="919162"/>
          </a:xfrm>
          <a:custGeom>
            <a:avLst/>
            <a:gdLst/>
            <a:ahLst/>
            <a:cxnLst>
              <a:cxn ang="0">
                <a:pos x="2" y="357"/>
              </a:cxn>
              <a:cxn ang="0">
                <a:pos x="52" y="291"/>
              </a:cxn>
              <a:cxn ang="0">
                <a:pos x="93" y="225"/>
              </a:cxn>
              <a:cxn ang="0">
                <a:pos x="192" y="52"/>
              </a:cxn>
              <a:cxn ang="0">
                <a:pos x="274" y="11"/>
              </a:cxn>
              <a:cxn ang="0">
                <a:pos x="323" y="52"/>
              </a:cxn>
              <a:cxn ang="0">
                <a:pos x="381" y="110"/>
              </a:cxn>
              <a:cxn ang="0">
                <a:pos x="389" y="134"/>
              </a:cxn>
              <a:cxn ang="0">
                <a:pos x="405" y="151"/>
              </a:cxn>
              <a:cxn ang="0">
                <a:pos x="381" y="241"/>
              </a:cxn>
              <a:cxn ang="0">
                <a:pos x="356" y="291"/>
              </a:cxn>
              <a:cxn ang="0">
                <a:pos x="348" y="357"/>
              </a:cxn>
              <a:cxn ang="0">
                <a:pos x="340" y="381"/>
              </a:cxn>
              <a:cxn ang="0">
                <a:pos x="249" y="579"/>
              </a:cxn>
              <a:cxn ang="0">
                <a:pos x="134" y="521"/>
              </a:cxn>
              <a:cxn ang="0">
                <a:pos x="93" y="422"/>
              </a:cxn>
              <a:cxn ang="0">
                <a:pos x="85" y="398"/>
              </a:cxn>
              <a:cxn ang="0">
                <a:pos x="10" y="365"/>
              </a:cxn>
              <a:cxn ang="0">
                <a:pos x="2" y="357"/>
              </a:cxn>
            </a:cxnLst>
            <a:rect l="0" t="0" r="r" b="b"/>
            <a:pathLst>
              <a:path w="410" h="579">
                <a:moveTo>
                  <a:pt x="2" y="357"/>
                </a:moveTo>
                <a:cubicBezTo>
                  <a:pt x="17" y="334"/>
                  <a:pt x="39" y="315"/>
                  <a:pt x="52" y="291"/>
                </a:cubicBezTo>
                <a:cubicBezTo>
                  <a:pt x="88" y="226"/>
                  <a:pt x="59" y="257"/>
                  <a:pt x="93" y="225"/>
                </a:cubicBezTo>
                <a:cubicBezTo>
                  <a:pt x="114" y="162"/>
                  <a:pt x="135" y="91"/>
                  <a:pt x="192" y="52"/>
                </a:cubicBezTo>
                <a:cubicBezTo>
                  <a:pt x="222" y="5"/>
                  <a:pt x="216" y="0"/>
                  <a:pt x="274" y="11"/>
                </a:cubicBezTo>
                <a:cubicBezTo>
                  <a:pt x="328" y="67"/>
                  <a:pt x="268" y="9"/>
                  <a:pt x="323" y="52"/>
                </a:cubicBezTo>
                <a:cubicBezTo>
                  <a:pt x="346" y="70"/>
                  <a:pt x="355" y="93"/>
                  <a:pt x="381" y="110"/>
                </a:cubicBezTo>
                <a:cubicBezTo>
                  <a:pt x="384" y="118"/>
                  <a:pt x="385" y="127"/>
                  <a:pt x="389" y="134"/>
                </a:cubicBezTo>
                <a:cubicBezTo>
                  <a:pt x="393" y="141"/>
                  <a:pt x="404" y="143"/>
                  <a:pt x="405" y="151"/>
                </a:cubicBezTo>
                <a:cubicBezTo>
                  <a:pt x="410" y="205"/>
                  <a:pt x="403" y="208"/>
                  <a:pt x="381" y="241"/>
                </a:cubicBezTo>
                <a:cubicBezTo>
                  <a:pt x="375" y="259"/>
                  <a:pt x="361" y="273"/>
                  <a:pt x="356" y="291"/>
                </a:cubicBezTo>
                <a:cubicBezTo>
                  <a:pt x="350" y="312"/>
                  <a:pt x="352" y="335"/>
                  <a:pt x="348" y="357"/>
                </a:cubicBezTo>
                <a:cubicBezTo>
                  <a:pt x="347" y="365"/>
                  <a:pt x="343" y="373"/>
                  <a:pt x="340" y="381"/>
                </a:cubicBezTo>
                <a:cubicBezTo>
                  <a:pt x="331" y="450"/>
                  <a:pt x="326" y="551"/>
                  <a:pt x="249" y="579"/>
                </a:cubicBezTo>
                <a:cubicBezTo>
                  <a:pt x="191" y="570"/>
                  <a:pt x="172" y="562"/>
                  <a:pt x="134" y="521"/>
                </a:cubicBezTo>
                <a:cubicBezTo>
                  <a:pt x="123" y="486"/>
                  <a:pt x="109" y="455"/>
                  <a:pt x="93" y="422"/>
                </a:cubicBezTo>
                <a:cubicBezTo>
                  <a:pt x="89" y="414"/>
                  <a:pt x="91" y="404"/>
                  <a:pt x="85" y="398"/>
                </a:cubicBezTo>
                <a:cubicBezTo>
                  <a:pt x="78" y="391"/>
                  <a:pt x="24" y="374"/>
                  <a:pt x="10" y="365"/>
                </a:cubicBezTo>
                <a:cubicBezTo>
                  <a:pt x="0" y="335"/>
                  <a:pt x="2" y="331"/>
                  <a:pt x="2" y="357"/>
                </a:cubicBezTo>
                <a:close/>
              </a:path>
            </a:pathLst>
          </a:custGeom>
          <a:solidFill>
            <a:schemeClr val="accent1"/>
          </a:solidFill>
          <a:ln w="9525">
            <a:solidFill>
              <a:schemeClr val="tx1"/>
            </a:solidFill>
            <a:round/>
            <a:headEnd/>
            <a:tailEnd/>
          </a:ln>
          <a:effectLst/>
        </p:spPr>
        <p:txBody>
          <a:bodyPr/>
          <a:lstStyle/>
          <a:p>
            <a:endParaRPr lang="ar-IQ"/>
          </a:p>
        </p:txBody>
      </p:sp>
      <p:sp>
        <p:nvSpPr>
          <p:cNvPr id="143389" name="Oval 29"/>
          <p:cNvSpPr>
            <a:spLocks noChangeArrowheads="1"/>
          </p:cNvSpPr>
          <p:nvPr/>
        </p:nvSpPr>
        <p:spPr bwMode="auto">
          <a:xfrm>
            <a:off x="2268538" y="5013325"/>
            <a:ext cx="503237" cy="576263"/>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C</a:t>
            </a:r>
          </a:p>
        </p:txBody>
      </p:sp>
      <p:sp>
        <p:nvSpPr>
          <p:cNvPr id="143390" name="Freeform 30"/>
          <p:cNvSpPr>
            <a:spLocks/>
          </p:cNvSpPr>
          <p:nvPr/>
        </p:nvSpPr>
        <p:spPr bwMode="auto">
          <a:xfrm>
            <a:off x="2873375" y="2586038"/>
            <a:ext cx="1636713" cy="1738312"/>
          </a:xfrm>
          <a:custGeom>
            <a:avLst/>
            <a:gdLst/>
            <a:ahLst/>
            <a:cxnLst>
              <a:cxn ang="0">
                <a:pos x="955" y="749"/>
              </a:cxn>
              <a:cxn ang="0">
                <a:pos x="905" y="667"/>
              </a:cxn>
              <a:cxn ang="0">
                <a:pos x="856" y="584"/>
              </a:cxn>
              <a:cxn ang="0">
                <a:pos x="790" y="510"/>
              </a:cxn>
              <a:cxn ang="0">
                <a:pos x="733" y="420"/>
              </a:cxn>
              <a:cxn ang="0">
                <a:pos x="675" y="346"/>
              </a:cxn>
              <a:cxn ang="0">
                <a:pos x="617" y="288"/>
              </a:cxn>
              <a:cxn ang="0">
                <a:pos x="519" y="190"/>
              </a:cxn>
              <a:cxn ang="0">
                <a:pos x="403" y="99"/>
              </a:cxn>
              <a:cxn ang="0">
                <a:pos x="140" y="0"/>
              </a:cxn>
              <a:cxn ang="0">
                <a:pos x="41" y="91"/>
              </a:cxn>
              <a:cxn ang="0">
                <a:pos x="58" y="288"/>
              </a:cxn>
              <a:cxn ang="0">
                <a:pos x="140" y="412"/>
              </a:cxn>
              <a:cxn ang="0">
                <a:pos x="420" y="815"/>
              </a:cxn>
              <a:cxn ang="0">
                <a:pos x="478" y="881"/>
              </a:cxn>
              <a:cxn ang="0">
                <a:pos x="659" y="1029"/>
              </a:cxn>
              <a:cxn ang="0">
                <a:pos x="700" y="1037"/>
              </a:cxn>
              <a:cxn ang="0">
                <a:pos x="757" y="1062"/>
              </a:cxn>
              <a:cxn ang="0">
                <a:pos x="864" y="1078"/>
              </a:cxn>
              <a:cxn ang="0">
                <a:pos x="1012" y="1054"/>
              </a:cxn>
              <a:cxn ang="0">
                <a:pos x="979" y="815"/>
              </a:cxn>
              <a:cxn ang="0">
                <a:pos x="905" y="700"/>
              </a:cxn>
            </a:cxnLst>
            <a:rect l="0" t="0" r="r" b="b"/>
            <a:pathLst>
              <a:path w="1031" h="1095">
                <a:moveTo>
                  <a:pt x="955" y="749"/>
                </a:moveTo>
                <a:cubicBezTo>
                  <a:pt x="945" y="708"/>
                  <a:pt x="929" y="702"/>
                  <a:pt x="905" y="667"/>
                </a:cubicBezTo>
                <a:cubicBezTo>
                  <a:pt x="887" y="641"/>
                  <a:pt x="875" y="610"/>
                  <a:pt x="856" y="584"/>
                </a:cubicBezTo>
                <a:cubicBezTo>
                  <a:pt x="836" y="557"/>
                  <a:pt x="809" y="539"/>
                  <a:pt x="790" y="510"/>
                </a:cubicBezTo>
                <a:cubicBezTo>
                  <a:pt x="767" y="476"/>
                  <a:pt x="759" y="451"/>
                  <a:pt x="733" y="420"/>
                </a:cubicBezTo>
                <a:cubicBezTo>
                  <a:pt x="713" y="396"/>
                  <a:pt x="697" y="368"/>
                  <a:pt x="675" y="346"/>
                </a:cubicBezTo>
                <a:cubicBezTo>
                  <a:pt x="656" y="327"/>
                  <a:pt x="617" y="288"/>
                  <a:pt x="617" y="288"/>
                </a:cubicBezTo>
                <a:cubicBezTo>
                  <a:pt x="593" y="238"/>
                  <a:pt x="566" y="224"/>
                  <a:pt x="519" y="190"/>
                </a:cubicBezTo>
                <a:cubicBezTo>
                  <a:pt x="480" y="162"/>
                  <a:pt x="448" y="119"/>
                  <a:pt x="403" y="99"/>
                </a:cubicBezTo>
                <a:cubicBezTo>
                  <a:pt x="317" y="60"/>
                  <a:pt x="229" y="29"/>
                  <a:pt x="140" y="0"/>
                </a:cubicBezTo>
                <a:cubicBezTo>
                  <a:pt x="94" y="15"/>
                  <a:pt x="69" y="54"/>
                  <a:pt x="41" y="91"/>
                </a:cubicBezTo>
                <a:cubicBezTo>
                  <a:pt x="28" y="159"/>
                  <a:pt x="0" y="233"/>
                  <a:pt x="58" y="288"/>
                </a:cubicBezTo>
                <a:cubicBezTo>
                  <a:pt x="72" y="333"/>
                  <a:pt x="108" y="378"/>
                  <a:pt x="140" y="412"/>
                </a:cubicBezTo>
                <a:cubicBezTo>
                  <a:pt x="186" y="549"/>
                  <a:pt x="312" y="722"/>
                  <a:pt x="420" y="815"/>
                </a:cubicBezTo>
                <a:cubicBezTo>
                  <a:pt x="468" y="856"/>
                  <a:pt x="422" y="825"/>
                  <a:pt x="478" y="881"/>
                </a:cubicBezTo>
                <a:cubicBezTo>
                  <a:pt x="532" y="935"/>
                  <a:pt x="595" y="987"/>
                  <a:pt x="659" y="1029"/>
                </a:cubicBezTo>
                <a:cubicBezTo>
                  <a:pt x="671" y="1037"/>
                  <a:pt x="686" y="1034"/>
                  <a:pt x="700" y="1037"/>
                </a:cubicBezTo>
                <a:cubicBezTo>
                  <a:pt x="741" y="1047"/>
                  <a:pt x="709" y="1044"/>
                  <a:pt x="757" y="1062"/>
                </a:cubicBezTo>
                <a:cubicBezTo>
                  <a:pt x="785" y="1073"/>
                  <a:pt x="842" y="1076"/>
                  <a:pt x="864" y="1078"/>
                </a:cubicBezTo>
                <a:cubicBezTo>
                  <a:pt x="919" y="1095"/>
                  <a:pt x="971" y="1095"/>
                  <a:pt x="1012" y="1054"/>
                </a:cubicBezTo>
                <a:cubicBezTo>
                  <a:pt x="1007" y="939"/>
                  <a:pt x="1031" y="891"/>
                  <a:pt x="979" y="815"/>
                </a:cubicBezTo>
                <a:cubicBezTo>
                  <a:pt x="965" y="772"/>
                  <a:pt x="927" y="740"/>
                  <a:pt x="905" y="700"/>
                </a:cubicBezTo>
              </a:path>
            </a:pathLst>
          </a:custGeom>
          <a:solidFill>
            <a:schemeClr val="accent1"/>
          </a:solidFill>
          <a:ln w="9525">
            <a:solidFill>
              <a:schemeClr val="tx1"/>
            </a:solidFill>
            <a:round/>
            <a:headEnd/>
            <a:tailEnd/>
          </a:ln>
          <a:effectLst/>
        </p:spPr>
        <p:txBody>
          <a:bodyPr/>
          <a:lstStyle/>
          <a:p>
            <a:endParaRPr lang="ar-IQ"/>
          </a:p>
        </p:txBody>
      </p:sp>
      <p:sp>
        <p:nvSpPr>
          <p:cNvPr id="143391" name="Oval 31"/>
          <p:cNvSpPr>
            <a:spLocks noChangeArrowheads="1"/>
          </p:cNvSpPr>
          <p:nvPr/>
        </p:nvSpPr>
        <p:spPr bwMode="auto">
          <a:xfrm>
            <a:off x="2987675" y="2781300"/>
            <a:ext cx="504825"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B</a:t>
            </a:r>
          </a:p>
        </p:txBody>
      </p:sp>
      <p:sp>
        <p:nvSpPr>
          <p:cNvPr id="143392" name="Oval 32"/>
          <p:cNvSpPr>
            <a:spLocks noChangeArrowheads="1"/>
          </p:cNvSpPr>
          <p:nvPr/>
        </p:nvSpPr>
        <p:spPr bwMode="auto">
          <a:xfrm>
            <a:off x="3635375" y="3644900"/>
            <a:ext cx="576263"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F</a:t>
            </a:r>
          </a:p>
        </p:txBody>
      </p:sp>
      <p:sp>
        <p:nvSpPr>
          <p:cNvPr id="143393" name="Line 33"/>
          <p:cNvSpPr>
            <a:spLocks noChangeShapeType="1"/>
          </p:cNvSpPr>
          <p:nvPr/>
        </p:nvSpPr>
        <p:spPr bwMode="auto">
          <a:xfrm flipV="1">
            <a:off x="4932363" y="5589588"/>
            <a:ext cx="863600" cy="503237"/>
          </a:xfrm>
          <a:prstGeom prst="line">
            <a:avLst/>
          </a:prstGeom>
          <a:noFill/>
          <a:ln w="9525">
            <a:solidFill>
              <a:schemeClr val="tx1"/>
            </a:solidFill>
            <a:round/>
            <a:headEnd/>
            <a:tailEnd type="triangle" w="med" len="med"/>
          </a:ln>
          <a:effectLst/>
        </p:spPr>
        <p:txBody>
          <a:bodyPr/>
          <a:lstStyle/>
          <a:p>
            <a:endParaRPr lang="ar-IQ"/>
          </a:p>
        </p:txBody>
      </p:sp>
      <p:sp>
        <p:nvSpPr>
          <p:cNvPr id="143394" name="Freeform 34"/>
          <p:cNvSpPr>
            <a:spLocks/>
          </p:cNvSpPr>
          <p:nvPr/>
        </p:nvSpPr>
        <p:spPr bwMode="auto">
          <a:xfrm>
            <a:off x="3787775" y="1593850"/>
            <a:ext cx="1301750" cy="5224463"/>
          </a:xfrm>
          <a:custGeom>
            <a:avLst/>
            <a:gdLst/>
            <a:ahLst/>
            <a:cxnLst>
              <a:cxn ang="0">
                <a:pos x="667" y="576"/>
              </a:cxn>
              <a:cxn ang="0">
                <a:pos x="560" y="49"/>
              </a:cxn>
              <a:cxn ang="0">
                <a:pos x="510" y="25"/>
              </a:cxn>
              <a:cxn ang="0">
                <a:pos x="445" y="0"/>
              </a:cxn>
              <a:cxn ang="0">
                <a:pos x="173" y="90"/>
              </a:cxn>
              <a:cxn ang="0">
                <a:pos x="140" y="164"/>
              </a:cxn>
              <a:cxn ang="0">
                <a:pos x="107" y="329"/>
              </a:cxn>
              <a:cxn ang="0">
                <a:pos x="83" y="477"/>
              </a:cxn>
              <a:cxn ang="0">
                <a:pos x="74" y="559"/>
              </a:cxn>
              <a:cxn ang="0">
                <a:pos x="41" y="576"/>
              </a:cxn>
              <a:cxn ang="0">
                <a:pos x="0" y="625"/>
              </a:cxn>
              <a:cxn ang="0">
                <a:pos x="17" y="757"/>
              </a:cxn>
              <a:cxn ang="0">
                <a:pos x="157" y="880"/>
              </a:cxn>
              <a:cxn ang="0">
                <a:pos x="231" y="954"/>
              </a:cxn>
              <a:cxn ang="0">
                <a:pos x="264" y="1004"/>
              </a:cxn>
              <a:cxn ang="0">
                <a:pos x="280" y="1070"/>
              </a:cxn>
              <a:cxn ang="0">
                <a:pos x="329" y="1103"/>
              </a:cxn>
              <a:cxn ang="0">
                <a:pos x="412" y="1144"/>
              </a:cxn>
              <a:cxn ang="0">
                <a:pos x="519" y="1251"/>
              </a:cxn>
              <a:cxn ang="0">
                <a:pos x="601" y="1366"/>
              </a:cxn>
              <a:cxn ang="0">
                <a:pos x="650" y="1596"/>
              </a:cxn>
              <a:cxn ang="0">
                <a:pos x="650" y="1983"/>
              </a:cxn>
              <a:cxn ang="0">
                <a:pos x="576" y="2032"/>
              </a:cxn>
              <a:cxn ang="0">
                <a:pos x="428" y="2403"/>
              </a:cxn>
              <a:cxn ang="0">
                <a:pos x="338" y="2641"/>
              </a:cxn>
              <a:cxn ang="0">
                <a:pos x="288" y="2781"/>
              </a:cxn>
              <a:cxn ang="0">
                <a:pos x="280" y="2822"/>
              </a:cxn>
              <a:cxn ang="0">
                <a:pos x="288" y="2765"/>
              </a:cxn>
              <a:cxn ang="0">
                <a:pos x="280" y="2806"/>
              </a:cxn>
              <a:cxn ang="0">
                <a:pos x="264" y="2839"/>
              </a:cxn>
              <a:cxn ang="0">
                <a:pos x="222" y="3044"/>
              </a:cxn>
              <a:cxn ang="0">
                <a:pos x="272" y="3176"/>
              </a:cxn>
              <a:cxn ang="0">
                <a:pos x="379" y="3250"/>
              </a:cxn>
              <a:cxn ang="0">
                <a:pos x="403" y="3267"/>
              </a:cxn>
              <a:cxn ang="0">
                <a:pos x="469" y="3283"/>
              </a:cxn>
              <a:cxn ang="0">
                <a:pos x="502" y="3291"/>
              </a:cxn>
              <a:cxn ang="0">
                <a:pos x="667" y="3258"/>
              </a:cxn>
              <a:cxn ang="0">
                <a:pos x="741" y="3127"/>
              </a:cxn>
              <a:cxn ang="0">
                <a:pos x="774" y="2740"/>
              </a:cxn>
              <a:cxn ang="0">
                <a:pos x="766" y="2419"/>
              </a:cxn>
              <a:cxn ang="0">
                <a:pos x="749" y="2403"/>
              </a:cxn>
              <a:cxn ang="0">
                <a:pos x="741" y="2378"/>
              </a:cxn>
              <a:cxn ang="0">
                <a:pos x="774" y="2016"/>
              </a:cxn>
              <a:cxn ang="0">
                <a:pos x="807" y="1909"/>
              </a:cxn>
              <a:cxn ang="0">
                <a:pos x="782" y="1802"/>
              </a:cxn>
              <a:cxn ang="0">
                <a:pos x="757" y="1563"/>
              </a:cxn>
              <a:cxn ang="0">
                <a:pos x="716" y="1415"/>
              </a:cxn>
              <a:cxn ang="0">
                <a:pos x="733" y="1004"/>
              </a:cxn>
              <a:cxn ang="0">
                <a:pos x="724" y="823"/>
              </a:cxn>
              <a:cxn ang="0">
                <a:pos x="691" y="732"/>
              </a:cxn>
              <a:cxn ang="0">
                <a:pos x="667" y="527"/>
              </a:cxn>
            </a:cxnLst>
            <a:rect l="0" t="0" r="r" b="b"/>
            <a:pathLst>
              <a:path w="820" h="3291">
                <a:moveTo>
                  <a:pt x="667" y="576"/>
                </a:moveTo>
                <a:cubicBezTo>
                  <a:pt x="666" y="543"/>
                  <a:pt x="733" y="104"/>
                  <a:pt x="560" y="49"/>
                </a:cubicBezTo>
                <a:cubicBezTo>
                  <a:pt x="530" y="21"/>
                  <a:pt x="557" y="41"/>
                  <a:pt x="510" y="25"/>
                </a:cubicBezTo>
                <a:cubicBezTo>
                  <a:pt x="488" y="18"/>
                  <a:pt x="445" y="0"/>
                  <a:pt x="445" y="0"/>
                </a:cubicBezTo>
                <a:cubicBezTo>
                  <a:pt x="330" y="8"/>
                  <a:pt x="257" y="11"/>
                  <a:pt x="173" y="90"/>
                </a:cubicBezTo>
                <a:cubicBezTo>
                  <a:pt x="154" y="149"/>
                  <a:pt x="167" y="126"/>
                  <a:pt x="140" y="164"/>
                </a:cubicBezTo>
                <a:cubicBezTo>
                  <a:pt x="127" y="219"/>
                  <a:pt x="124" y="276"/>
                  <a:pt x="107" y="329"/>
                </a:cubicBezTo>
                <a:cubicBezTo>
                  <a:pt x="101" y="379"/>
                  <a:pt x="95" y="428"/>
                  <a:pt x="83" y="477"/>
                </a:cubicBezTo>
                <a:cubicBezTo>
                  <a:pt x="80" y="504"/>
                  <a:pt x="85" y="534"/>
                  <a:pt x="74" y="559"/>
                </a:cubicBezTo>
                <a:cubicBezTo>
                  <a:pt x="69" y="570"/>
                  <a:pt x="50" y="568"/>
                  <a:pt x="41" y="576"/>
                </a:cubicBezTo>
                <a:cubicBezTo>
                  <a:pt x="25" y="590"/>
                  <a:pt x="15" y="610"/>
                  <a:pt x="0" y="625"/>
                </a:cubicBezTo>
                <a:cubicBezTo>
                  <a:pt x="1" y="634"/>
                  <a:pt x="4" y="726"/>
                  <a:pt x="17" y="757"/>
                </a:cubicBezTo>
                <a:cubicBezTo>
                  <a:pt x="41" y="814"/>
                  <a:pt x="112" y="843"/>
                  <a:pt x="157" y="880"/>
                </a:cubicBezTo>
                <a:cubicBezTo>
                  <a:pt x="185" y="903"/>
                  <a:pt x="211" y="924"/>
                  <a:pt x="231" y="954"/>
                </a:cubicBezTo>
                <a:cubicBezTo>
                  <a:pt x="242" y="971"/>
                  <a:pt x="264" y="1004"/>
                  <a:pt x="264" y="1004"/>
                </a:cubicBezTo>
                <a:cubicBezTo>
                  <a:pt x="269" y="1026"/>
                  <a:pt x="275" y="1048"/>
                  <a:pt x="280" y="1070"/>
                </a:cubicBezTo>
                <a:cubicBezTo>
                  <a:pt x="287" y="1101"/>
                  <a:pt x="306" y="1094"/>
                  <a:pt x="329" y="1103"/>
                </a:cubicBezTo>
                <a:cubicBezTo>
                  <a:pt x="364" y="1116"/>
                  <a:pt x="376" y="1134"/>
                  <a:pt x="412" y="1144"/>
                </a:cubicBezTo>
                <a:cubicBezTo>
                  <a:pt x="440" y="1186"/>
                  <a:pt x="488" y="1209"/>
                  <a:pt x="519" y="1251"/>
                </a:cubicBezTo>
                <a:cubicBezTo>
                  <a:pt x="544" y="1284"/>
                  <a:pt x="572" y="1335"/>
                  <a:pt x="601" y="1366"/>
                </a:cubicBezTo>
                <a:cubicBezTo>
                  <a:pt x="620" y="1443"/>
                  <a:pt x="635" y="1519"/>
                  <a:pt x="650" y="1596"/>
                </a:cubicBezTo>
                <a:cubicBezTo>
                  <a:pt x="658" y="1713"/>
                  <a:pt x="673" y="1874"/>
                  <a:pt x="650" y="1983"/>
                </a:cubicBezTo>
                <a:cubicBezTo>
                  <a:pt x="644" y="2012"/>
                  <a:pt x="576" y="2032"/>
                  <a:pt x="576" y="2032"/>
                </a:cubicBezTo>
                <a:cubicBezTo>
                  <a:pt x="519" y="2150"/>
                  <a:pt x="465" y="2278"/>
                  <a:pt x="428" y="2403"/>
                </a:cubicBezTo>
                <a:cubicBezTo>
                  <a:pt x="405" y="2481"/>
                  <a:pt x="384" y="2573"/>
                  <a:pt x="338" y="2641"/>
                </a:cubicBezTo>
                <a:cubicBezTo>
                  <a:pt x="328" y="2689"/>
                  <a:pt x="315" y="2741"/>
                  <a:pt x="288" y="2781"/>
                </a:cubicBezTo>
                <a:cubicBezTo>
                  <a:pt x="285" y="2795"/>
                  <a:pt x="285" y="2809"/>
                  <a:pt x="280" y="2822"/>
                </a:cubicBezTo>
                <a:cubicBezTo>
                  <a:pt x="255" y="2883"/>
                  <a:pt x="273" y="2765"/>
                  <a:pt x="288" y="2765"/>
                </a:cubicBezTo>
                <a:cubicBezTo>
                  <a:pt x="302" y="2765"/>
                  <a:pt x="284" y="2793"/>
                  <a:pt x="280" y="2806"/>
                </a:cubicBezTo>
                <a:cubicBezTo>
                  <a:pt x="276" y="2818"/>
                  <a:pt x="269" y="2828"/>
                  <a:pt x="264" y="2839"/>
                </a:cubicBezTo>
                <a:cubicBezTo>
                  <a:pt x="249" y="2905"/>
                  <a:pt x="245" y="2982"/>
                  <a:pt x="222" y="3044"/>
                </a:cubicBezTo>
                <a:cubicBezTo>
                  <a:pt x="230" y="3136"/>
                  <a:pt x="212" y="3138"/>
                  <a:pt x="272" y="3176"/>
                </a:cubicBezTo>
                <a:cubicBezTo>
                  <a:pt x="299" y="3219"/>
                  <a:pt x="331" y="3226"/>
                  <a:pt x="379" y="3250"/>
                </a:cubicBezTo>
                <a:cubicBezTo>
                  <a:pt x="388" y="3254"/>
                  <a:pt x="394" y="3264"/>
                  <a:pt x="403" y="3267"/>
                </a:cubicBezTo>
                <a:cubicBezTo>
                  <a:pt x="424" y="3275"/>
                  <a:pt x="447" y="3278"/>
                  <a:pt x="469" y="3283"/>
                </a:cubicBezTo>
                <a:cubicBezTo>
                  <a:pt x="480" y="3286"/>
                  <a:pt x="502" y="3291"/>
                  <a:pt x="502" y="3291"/>
                </a:cubicBezTo>
                <a:cubicBezTo>
                  <a:pt x="591" y="3284"/>
                  <a:pt x="599" y="3282"/>
                  <a:pt x="667" y="3258"/>
                </a:cubicBezTo>
                <a:cubicBezTo>
                  <a:pt x="707" y="3218"/>
                  <a:pt x="723" y="3180"/>
                  <a:pt x="741" y="3127"/>
                </a:cubicBezTo>
                <a:cubicBezTo>
                  <a:pt x="757" y="2998"/>
                  <a:pt x="756" y="2868"/>
                  <a:pt x="774" y="2740"/>
                </a:cubicBezTo>
                <a:cubicBezTo>
                  <a:pt x="771" y="2633"/>
                  <a:pt x="774" y="2526"/>
                  <a:pt x="766" y="2419"/>
                </a:cubicBezTo>
                <a:cubicBezTo>
                  <a:pt x="765" y="2411"/>
                  <a:pt x="753" y="2410"/>
                  <a:pt x="749" y="2403"/>
                </a:cubicBezTo>
                <a:cubicBezTo>
                  <a:pt x="744" y="2396"/>
                  <a:pt x="744" y="2386"/>
                  <a:pt x="741" y="2378"/>
                </a:cubicBezTo>
                <a:cubicBezTo>
                  <a:pt x="751" y="2257"/>
                  <a:pt x="763" y="2137"/>
                  <a:pt x="774" y="2016"/>
                </a:cubicBezTo>
                <a:cubicBezTo>
                  <a:pt x="778" y="1971"/>
                  <a:pt x="775" y="1939"/>
                  <a:pt x="807" y="1909"/>
                </a:cubicBezTo>
                <a:cubicBezTo>
                  <a:pt x="820" y="1868"/>
                  <a:pt x="804" y="1837"/>
                  <a:pt x="782" y="1802"/>
                </a:cubicBezTo>
                <a:cubicBezTo>
                  <a:pt x="777" y="1723"/>
                  <a:pt x="778" y="1640"/>
                  <a:pt x="757" y="1563"/>
                </a:cubicBezTo>
                <a:cubicBezTo>
                  <a:pt x="750" y="1508"/>
                  <a:pt x="747" y="1461"/>
                  <a:pt x="716" y="1415"/>
                </a:cubicBezTo>
                <a:cubicBezTo>
                  <a:pt x="695" y="1285"/>
                  <a:pt x="715" y="1135"/>
                  <a:pt x="733" y="1004"/>
                </a:cubicBezTo>
                <a:cubicBezTo>
                  <a:pt x="730" y="944"/>
                  <a:pt x="729" y="883"/>
                  <a:pt x="724" y="823"/>
                </a:cubicBezTo>
                <a:cubicBezTo>
                  <a:pt x="721" y="790"/>
                  <a:pt x="700" y="763"/>
                  <a:pt x="691" y="732"/>
                </a:cubicBezTo>
                <a:cubicBezTo>
                  <a:pt x="671" y="664"/>
                  <a:pt x="667" y="598"/>
                  <a:pt x="667" y="527"/>
                </a:cubicBezTo>
              </a:path>
            </a:pathLst>
          </a:custGeom>
          <a:solidFill>
            <a:schemeClr val="accent1"/>
          </a:solidFill>
          <a:ln w="9525">
            <a:solidFill>
              <a:schemeClr val="tx1"/>
            </a:solidFill>
            <a:round/>
            <a:headEnd/>
            <a:tailEnd/>
          </a:ln>
          <a:effectLst/>
        </p:spPr>
        <p:txBody>
          <a:bodyPr/>
          <a:lstStyle/>
          <a:p>
            <a:endParaRPr lang="ar-IQ"/>
          </a:p>
        </p:txBody>
      </p:sp>
      <p:sp>
        <p:nvSpPr>
          <p:cNvPr id="143395" name="Oval 35"/>
          <p:cNvSpPr>
            <a:spLocks noChangeArrowheads="1"/>
          </p:cNvSpPr>
          <p:nvPr/>
        </p:nvSpPr>
        <p:spPr bwMode="auto">
          <a:xfrm>
            <a:off x="4067175" y="2420938"/>
            <a:ext cx="649288" cy="503237"/>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D</a:t>
            </a:r>
          </a:p>
        </p:txBody>
      </p:sp>
      <p:sp>
        <p:nvSpPr>
          <p:cNvPr id="143396" name="Oval 36"/>
          <p:cNvSpPr>
            <a:spLocks noChangeArrowheads="1"/>
          </p:cNvSpPr>
          <p:nvPr/>
        </p:nvSpPr>
        <p:spPr bwMode="auto">
          <a:xfrm>
            <a:off x="4356100" y="5949950"/>
            <a:ext cx="503238" cy="574675"/>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G</a:t>
            </a:r>
          </a:p>
        </p:txBody>
      </p:sp>
      <p:sp>
        <p:nvSpPr>
          <p:cNvPr id="143397" name="Freeform 37"/>
          <p:cNvSpPr>
            <a:spLocks/>
          </p:cNvSpPr>
          <p:nvPr/>
        </p:nvSpPr>
        <p:spPr bwMode="auto">
          <a:xfrm>
            <a:off x="5076825" y="2133600"/>
            <a:ext cx="3382963" cy="3751263"/>
          </a:xfrm>
          <a:custGeom>
            <a:avLst/>
            <a:gdLst/>
            <a:ahLst/>
            <a:cxnLst>
              <a:cxn ang="0">
                <a:pos x="559" y="329"/>
              </a:cxn>
              <a:cxn ang="0">
                <a:pos x="715" y="551"/>
              </a:cxn>
              <a:cxn ang="0">
                <a:pos x="847" y="806"/>
              </a:cxn>
              <a:cxn ang="0">
                <a:pos x="880" y="889"/>
              </a:cxn>
              <a:cxn ang="0">
                <a:pos x="1069" y="1177"/>
              </a:cxn>
              <a:cxn ang="0">
                <a:pos x="1160" y="1399"/>
              </a:cxn>
              <a:cxn ang="0">
                <a:pos x="1275" y="1736"/>
              </a:cxn>
              <a:cxn ang="0">
                <a:pos x="1267" y="1901"/>
              </a:cxn>
              <a:cxn ang="0">
                <a:pos x="1127" y="2008"/>
              </a:cxn>
              <a:cxn ang="0">
                <a:pos x="822" y="1983"/>
              </a:cxn>
              <a:cxn ang="0">
                <a:pos x="534" y="1884"/>
              </a:cxn>
              <a:cxn ang="0">
                <a:pos x="411" y="1835"/>
              </a:cxn>
              <a:cxn ang="0">
                <a:pos x="279" y="1802"/>
              </a:cxn>
              <a:cxn ang="0">
                <a:pos x="230" y="1786"/>
              </a:cxn>
              <a:cxn ang="0">
                <a:pos x="189" y="1703"/>
              </a:cxn>
              <a:cxn ang="0">
                <a:pos x="164" y="1448"/>
              </a:cxn>
              <a:cxn ang="0">
                <a:pos x="98" y="1333"/>
              </a:cxn>
              <a:cxn ang="0">
                <a:pos x="41" y="1218"/>
              </a:cxn>
              <a:cxn ang="0">
                <a:pos x="24" y="1169"/>
              </a:cxn>
              <a:cxn ang="0">
                <a:pos x="0" y="996"/>
              </a:cxn>
              <a:cxn ang="0">
                <a:pos x="57" y="922"/>
              </a:cxn>
              <a:cxn ang="0">
                <a:pos x="41" y="584"/>
              </a:cxn>
              <a:cxn ang="0">
                <a:pos x="123" y="156"/>
              </a:cxn>
              <a:cxn ang="0">
                <a:pos x="139" y="99"/>
              </a:cxn>
              <a:cxn ang="0">
                <a:pos x="288" y="0"/>
              </a:cxn>
              <a:cxn ang="0">
                <a:pos x="411" y="58"/>
              </a:cxn>
              <a:cxn ang="0">
                <a:pos x="444" y="99"/>
              </a:cxn>
              <a:cxn ang="0">
                <a:pos x="460" y="132"/>
              </a:cxn>
              <a:cxn ang="0">
                <a:pos x="485" y="140"/>
              </a:cxn>
              <a:cxn ang="0">
                <a:pos x="551" y="230"/>
              </a:cxn>
              <a:cxn ang="0">
                <a:pos x="584" y="370"/>
              </a:cxn>
            </a:cxnLst>
            <a:rect l="0" t="0" r="r" b="b"/>
            <a:pathLst>
              <a:path w="1312" h="2012">
                <a:moveTo>
                  <a:pt x="559" y="329"/>
                </a:moveTo>
                <a:cubicBezTo>
                  <a:pt x="605" y="392"/>
                  <a:pt x="683" y="477"/>
                  <a:pt x="715" y="551"/>
                </a:cubicBezTo>
                <a:cubicBezTo>
                  <a:pt x="753" y="640"/>
                  <a:pt x="804" y="720"/>
                  <a:pt x="847" y="806"/>
                </a:cubicBezTo>
                <a:cubicBezTo>
                  <a:pt x="860" y="833"/>
                  <a:pt x="866" y="863"/>
                  <a:pt x="880" y="889"/>
                </a:cubicBezTo>
                <a:cubicBezTo>
                  <a:pt x="932" y="987"/>
                  <a:pt x="1003" y="1086"/>
                  <a:pt x="1069" y="1177"/>
                </a:cubicBezTo>
                <a:cubicBezTo>
                  <a:pt x="1094" y="1252"/>
                  <a:pt x="1130" y="1326"/>
                  <a:pt x="1160" y="1399"/>
                </a:cubicBezTo>
                <a:cubicBezTo>
                  <a:pt x="1178" y="1509"/>
                  <a:pt x="1226" y="1636"/>
                  <a:pt x="1275" y="1736"/>
                </a:cubicBezTo>
                <a:cubicBezTo>
                  <a:pt x="1286" y="1791"/>
                  <a:pt x="1312" y="1854"/>
                  <a:pt x="1267" y="1901"/>
                </a:cubicBezTo>
                <a:cubicBezTo>
                  <a:pt x="1240" y="1985"/>
                  <a:pt x="1212" y="1998"/>
                  <a:pt x="1127" y="2008"/>
                </a:cubicBezTo>
                <a:cubicBezTo>
                  <a:pt x="844" y="1990"/>
                  <a:pt x="943" y="2012"/>
                  <a:pt x="822" y="1983"/>
                </a:cubicBezTo>
                <a:cubicBezTo>
                  <a:pt x="730" y="1936"/>
                  <a:pt x="625" y="1929"/>
                  <a:pt x="534" y="1884"/>
                </a:cubicBezTo>
                <a:cubicBezTo>
                  <a:pt x="486" y="1861"/>
                  <a:pt x="467" y="1849"/>
                  <a:pt x="411" y="1835"/>
                </a:cubicBezTo>
                <a:cubicBezTo>
                  <a:pt x="367" y="1824"/>
                  <a:pt x="322" y="1815"/>
                  <a:pt x="279" y="1802"/>
                </a:cubicBezTo>
                <a:cubicBezTo>
                  <a:pt x="263" y="1797"/>
                  <a:pt x="230" y="1786"/>
                  <a:pt x="230" y="1786"/>
                </a:cubicBezTo>
                <a:cubicBezTo>
                  <a:pt x="212" y="1759"/>
                  <a:pt x="199" y="1734"/>
                  <a:pt x="189" y="1703"/>
                </a:cubicBezTo>
                <a:cubicBezTo>
                  <a:pt x="180" y="1619"/>
                  <a:pt x="187" y="1529"/>
                  <a:pt x="164" y="1448"/>
                </a:cubicBezTo>
                <a:cubicBezTo>
                  <a:pt x="152" y="1407"/>
                  <a:pt x="116" y="1372"/>
                  <a:pt x="98" y="1333"/>
                </a:cubicBezTo>
                <a:cubicBezTo>
                  <a:pt x="80" y="1294"/>
                  <a:pt x="59" y="1257"/>
                  <a:pt x="41" y="1218"/>
                </a:cubicBezTo>
                <a:cubicBezTo>
                  <a:pt x="34" y="1202"/>
                  <a:pt x="24" y="1169"/>
                  <a:pt x="24" y="1169"/>
                </a:cubicBezTo>
                <a:cubicBezTo>
                  <a:pt x="19" y="1106"/>
                  <a:pt x="14" y="1055"/>
                  <a:pt x="0" y="996"/>
                </a:cubicBezTo>
                <a:cubicBezTo>
                  <a:pt x="9" y="941"/>
                  <a:pt x="8" y="938"/>
                  <a:pt x="57" y="922"/>
                </a:cubicBezTo>
                <a:cubicBezTo>
                  <a:pt x="121" y="827"/>
                  <a:pt x="89" y="683"/>
                  <a:pt x="41" y="584"/>
                </a:cubicBezTo>
                <a:cubicBezTo>
                  <a:pt x="47" y="413"/>
                  <a:pt x="50" y="302"/>
                  <a:pt x="123" y="156"/>
                </a:cubicBezTo>
                <a:cubicBezTo>
                  <a:pt x="132" y="138"/>
                  <a:pt x="128" y="115"/>
                  <a:pt x="139" y="99"/>
                </a:cubicBezTo>
                <a:cubicBezTo>
                  <a:pt x="176" y="47"/>
                  <a:pt x="230" y="19"/>
                  <a:pt x="288" y="0"/>
                </a:cubicBezTo>
                <a:cubicBezTo>
                  <a:pt x="338" y="15"/>
                  <a:pt x="366" y="35"/>
                  <a:pt x="411" y="58"/>
                </a:cubicBezTo>
                <a:cubicBezTo>
                  <a:pt x="421" y="73"/>
                  <a:pt x="434" y="84"/>
                  <a:pt x="444" y="99"/>
                </a:cubicBezTo>
                <a:cubicBezTo>
                  <a:pt x="451" y="109"/>
                  <a:pt x="451" y="123"/>
                  <a:pt x="460" y="132"/>
                </a:cubicBezTo>
                <a:cubicBezTo>
                  <a:pt x="466" y="138"/>
                  <a:pt x="477" y="137"/>
                  <a:pt x="485" y="140"/>
                </a:cubicBezTo>
                <a:cubicBezTo>
                  <a:pt x="507" y="172"/>
                  <a:pt x="529" y="199"/>
                  <a:pt x="551" y="230"/>
                </a:cubicBezTo>
                <a:cubicBezTo>
                  <a:pt x="566" y="275"/>
                  <a:pt x="563" y="328"/>
                  <a:pt x="584" y="370"/>
                </a:cubicBezTo>
              </a:path>
            </a:pathLst>
          </a:custGeom>
          <a:solidFill>
            <a:schemeClr val="accent1"/>
          </a:solidFill>
          <a:ln w="9525">
            <a:solidFill>
              <a:schemeClr val="tx1"/>
            </a:solidFill>
            <a:round/>
            <a:headEnd/>
            <a:tailEnd/>
          </a:ln>
          <a:effectLst/>
        </p:spPr>
        <p:txBody>
          <a:bodyPr/>
          <a:lstStyle/>
          <a:p>
            <a:endParaRPr lang="ar-IQ"/>
          </a:p>
        </p:txBody>
      </p:sp>
      <p:sp>
        <p:nvSpPr>
          <p:cNvPr id="143398" name="Oval 38"/>
          <p:cNvSpPr>
            <a:spLocks noChangeArrowheads="1"/>
          </p:cNvSpPr>
          <p:nvPr/>
        </p:nvSpPr>
        <p:spPr bwMode="auto">
          <a:xfrm>
            <a:off x="6084888" y="2781300"/>
            <a:ext cx="360362"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H</a:t>
            </a:r>
          </a:p>
        </p:txBody>
      </p:sp>
      <p:sp>
        <p:nvSpPr>
          <p:cNvPr id="143399" name="Oval 39"/>
          <p:cNvSpPr>
            <a:spLocks noChangeArrowheads="1"/>
          </p:cNvSpPr>
          <p:nvPr/>
        </p:nvSpPr>
        <p:spPr bwMode="auto">
          <a:xfrm>
            <a:off x="5364163" y="3573463"/>
            <a:ext cx="647700"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E</a:t>
            </a:r>
          </a:p>
        </p:txBody>
      </p:sp>
      <p:sp>
        <p:nvSpPr>
          <p:cNvPr id="143400" name="Oval 40"/>
          <p:cNvSpPr>
            <a:spLocks noChangeArrowheads="1"/>
          </p:cNvSpPr>
          <p:nvPr/>
        </p:nvSpPr>
        <p:spPr bwMode="auto">
          <a:xfrm>
            <a:off x="5940425" y="4724400"/>
            <a:ext cx="719138" cy="649288"/>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I</a:t>
            </a:r>
          </a:p>
        </p:txBody>
      </p:sp>
      <p:sp>
        <p:nvSpPr>
          <p:cNvPr id="143401" name="Text Box 41"/>
          <p:cNvSpPr txBox="1">
            <a:spLocks noChangeArrowheads="1"/>
          </p:cNvSpPr>
          <p:nvPr/>
        </p:nvSpPr>
        <p:spPr bwMode="auto">
          <a:xfrm>
            <a:off x="3635375" y="1125538"/>
            <a:ext cx="1152525"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4/55</a:t>
            </a:r>
          </a:p>
        </p:txBody>
      </p:sp>
      <p:sp>
        <p:nvSpPr>
          <p:cNvPr id="143402" name="Text Box 42"/>
          <p:cNvSpPr txBox="1">
            <a:spLocks noChangeArrowheads="1"/>
          </p:cNvSpPr>
          <p:nvPr/>
        </p:nvSpPr>
        <p:spPr bwMode="auto">
          <a:xfrm>
            <a:off x="6300788" y="1916113"/>
            <a:ext cx="863600"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5/44</a:t>
            </a:r>
          </a:p>
        </p:txBody>
      </p:sp>
      <p:sp>
        <p:nvSpPr>
          <p:cNvPr id="143403" name="Text Box 43"/>
          <p:cNvSpPr txBox="1">
            <a:spLocks noChangeArrowheads="1"/>
          </p:cNvSpPr>
          <p:nvPr/>
        </p:nvSpPr>
        <p:spPr bwMode="auto">
          <a:xfrm>
            <a:off x="1258888" y="2420938"/>
            <a:ext cx="576262" cy="376237"/>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20</a:t>
            </a:r>
          </a:p>
        </p:txBody>
      </p:sp>
      <p:sp>
        <p:nvSpPr>
          <p:cNvPr id="143404" name="Text Box 44"/>
          <p:cNvSpPr txBox="1">
            <a:spLocks noChangeArrowheads="1"/>
          </p:cNvSpPr>
          <p:nvPr/>
        </p:nvSpPr>
        <p:spPr bwMode="auto">
          <a:xfrm>
            <a:off x="1706563" y="2625725"/>
            <a:ext cx="184150" cy="366713"/>
          </a:xfrm>
          <a:prstGeom prst="rect">
            <a:avLst/>
          </a:prstGeom>
          <a:noFill/>
          <a:ln w="9525">
            <a:noFill/>
            <a:miter lim="800000"/>
            <a:headEnd/>
            <a:tailEnd/>
          </a:ln>
          <a:effectLst/>
        </p:spPr>
        <p:txBody>
          <a:bodyPr>
            <a:spAutoFit/>
          </a:bodyPr>
          <a:lstStyle/>
          <a:p>
            <a:pPr>
              <a:spcBef>
                <a:spcPct val="50000"/>
              </a:spcBef>
            </a:pPr>
            <a:endParaRPr lang="en-US">
              <a:latin typeface="Tahoma" pitchFamily="34" charset="0"/>
            </a:endParaRPr>
          </a:p>
        </p:txBody>
      </p:sp>
      <p:sp>
        <p:nvSpPr>
          <p:cNvPr id="143405" name="Text Box 45"/>
          <p:cNvSpPr txBox="1">
            <a:spLocks noChangeArrowheads="1"/>
          </p:cNvSpPr>
          <p:nvPr/>
        </p:nvSpPr>
        <p:spPr bwMode="auto">
          <a:xfrm>
            <a:off x="2627313" y="1700213"/>
            <a:ext cx="576262" cy="376237"/>
          </a:xfrm>
          <a:prstGeom prst="rect">
            <a:avLst/>
          </a:prstGeom>
          <a:noFill/>
          <a:ln w="9525">
            <a:solidFill>
              <a:srgbClr val="0066CC"/>
            </a:solidFill>
            <a:miter lim="800000"/>
            <a:headEnd/>
            <a:tailEnd/>
          </a:ln>
          <a:effectLst/>
        </p:spPr>
        <p:txBody>
          <a:bodyPr>
            <a:spAutoFit/>
          </a:bodyPr>
          <a:lstStyle/>
          <a:p>
            <a:pPr>
              <a:spcBef>
                <a:spcPct val="50000"/>
              </a:spcBef>
            </a:pPr>
            <a:r>
              <a:rPr lang="en-US">
                <a:solidFill>
                  <a:srgbClr val="0066CC"/>
                </a:solidFill>
                <a:latin typeface="Tahoma" pitchFamily="34" charset="0"/>
              </a:rPr>
              <a:t>5</a:t>
            </a:r>
          </a:p>
        </p:txBody>
      </p:sp>
      <p:sp>
        <p:nvSpPr>
          <p:cNvPr id="143406" name="Text Box 46"/>
          <p:cNvSpPr txBox="1">
            <a:spLocks noChangeArrowheads="1"/>
          </p:cNvSpPr>
          <p:nvPr/>
        </p:nvSpPr>
        <p:spPr bwMode="auto">
          <a:xfrm>
            <a:off x="4110038" y="620713"/>
            <a:ext cx="339725" cy="376237"/>
          </a:xfrm>
          <a:prstGeom prst="rect">
            <a:avLst/>
          </a:prstGeom>
          <a:noFill/>
          <a:ln w="9525">
            <a:solidFill>
              <a:srgbClr val="0066CC"/>
            </a:solidFill>
            <a:miter lim="800000"/>
            <a:headEnd/>
            <a:tailEnd/>
          </a:ln>
          <a:effectLst/>
        </p:spPr>
        <p:txBody>
          <a:bodyPr wrap="none">
            <a:spAutoFit/>
          </a:bodyPr>
          <a:lstStyle/>
          <a:p>
            <a:r>
              <a:rPr lang="en-US" b="1">
                <a:solidFill>
                  <a:srgbClr val="0066CC"/>
                </a:solidFill>
                <a:latin typeface="Tahoma" pitchFamily="34" charset="0"/>
              </a:rPr>
              <a:t>5</a:t>
            </a:r>
          </a:p>
        </p:txBody>
      </p:sp>
      <p:sp>
        <p:nvSpPr>
          <p:cNvPr id="143407" name="Text Box 47"/>
          <p:cNvSpPr txBox="1">
            <a:spLocks noChangeArrowheads="1"/>
          </p:cNvSpPr>
          <p:nvPr/>
        </p:nvSpPr>
        <p:spPr bwMode="auto">
          <a:xfrm>
            <a:off x="6443663" y="1412875"/>
            <a:ext cx="720725" cy="376238"/>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16</a:t>
            </a:r>
          </a:p>
        </p:txBody>
      </p:sp>
      <p:sp>
        <p:nvSpPr>
          <p:cNvPr id="143408" name="Text Box 48"/>
          <p:cNvSpPr txBox="1">
            <a:spLocks noChangeArrowheads="1"/>
          </p:cNvSpPr>
          <p:nvPr/>
        </p:nvSpPr>
        <p:spPr bwMode="auto">
          <a:xfrm>
            <a:off x="1331913" y="5949950"/>
            <a:ext cx="719137" cy="376238"/>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10</a:t>
            </a:r>
          </a:p>
        </p:txBody>
      </p:sp>
      <p:sp>
        <p:nvSpPr>
          <p:cNvPr id="143409" name="Text Box 49"/>
          <p:cNvSpPr txBox="1">
            <a:spLocks noChangeArrowheads="1"/>
          </p:cNvSpPr>
          <p:nvPr/>
        </p:nvSpPr>
        <p:spPr bwMode="auto">
          <a:xfrm>
            <a:off x="6588125" y="620713"/>
            <a:ext cx="2305050" cy="650875"/>
          </a:xfrm>
          <a:prstGeom prst="rect">
            <a:avLst/>
          </a:prstGeom>
          <a:solidFill>
            <a:srgbClr val="FFFF66"/>
          </a:solidFill>
          <a:ln w="9525">
            <a:solidFill>
              <a:srgbClr val="FFFF66"/>
            </a:solidFill>
            <a:miter lim="800000"/>
            <a:headEnd/>
            <a:tailEnd/>
          </a:ln>
          <a:effectLst/>
        </p:spPr>
        <p:txBody>
          <a:bodyPr>
            <a:spAutoFit/>
          </a:bodyPr>
          <a:lstStyle/>
          <a:p>
            <a:pPr>
              <a:spcBef>
                <a:spcPct val="50000"/>
              </a:spcBef>
            </a:pPr>
            <a:r>
              <a:rPr lang="en-US" b="1">
                <a:solidFill>
                  <a:srgbClr val="000000"/>
                </a:solidFill>
                <a:latin typeface="Tahoma" pitchFamily="34" charset="0"/>
              </a:rPr>
              <a:t>Ideal time= 65 seconds</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90000"/>
            </a:schemeClr>
          </a:solidFill>
        </p:spPr>
        <p:txBody>
          <a:bodyPr/>
          <a:lstStyle/>
          <a:p>
            <a:r>
              <a:rPr lang="ar-IQ" b="1" dirty="0" smtClean="0"/>
              <a:t>الوقت العاطل</a:t>
            </a:r>
            <a:endParaRPr lang="ar-IQ" b="1" dirty="0"/>
          </a:p>
        </p:txBody>
      </p:sp>
      <p:sp>
        <p:nvSpPr>
          <p:cNvPr id="3" name="Content Placeholder 2"/>
          <p:cNvSpPr>
            <a:spLocks noGrp="1"/>
          </p:cNvSpPr>
          <p:nvPr>
            <p:ph idx="1"/>
          </p:nvPr>
        </p:nvSpPr>
        <p:spPr>
          <a:solidFill>
            <a:schemeClr val="bg2">
              <a:lumMod val="90000"/>
            </a:schemeClr>
          </a:solidFill>
        </p:spPr>
        <p:txBody>
          <a:bodyPr/>
          <a:lstStyle/>
          <a:p>
            <a:endParaRPr lang="ar-IQ" dirty="0"/>
          </a:p>
        </p:txBody>
      </p:sp>
      <p:sp>
        <p:nvSpPr>
          <p:cNvPr id="4" name="Rectangle 3"/>
          <p:cNvSpPr/>
          <p:nvPr/>
        </p:nvSpPr>
        <p:spPr>
          <a:xfrm flipH="1">
            <a:off x="1142976" y="2071678"/>
            <a:ext cx="6215107" cy="3071834"/>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000" b="1" dirty="0" smtClean="0"/>
              <a:t>(عدد المحطات * وقت دورة التشغيل)  - مجموع اوقات العمليات على الخط الانتاجي</a:t>
            </a:r>
            <a:endParaRPr lang="ar-IQ" sz="40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90000"/>
            </a:schemeClr>
          </a:solidFill>
        </p:spPr>
        <p:txBody>
          <a:bodyPr/>
          <a:lstStyle/>
          <a:p>
            <a:r>
              <a:rPr lang="ar-IQ" b="1" dirty="0" smtClean="0"/>
              <a:t>كفاءة الخط الانتاجي</a:t>
            </a:r>
            <a:endParaRPr lang="ar-IQ" b="1" dirty="0"/>
          </a:p>
        </p:txBody>
      </p:sp>
      <p:sp>
        <p:nvSpPr>
          <p:cNvPr id="3" name="Content Placeholder 2"/>
          <p:cNvSpPr>
            <a:spLocks noGrp="1"/>
          </p:cNvSpPr>
          <p:nvPr>
            <p:ph idx="1"/>
          </p:nvPr>
        </p:nvSpPr>
        <p:spPr>
          <a:solidFill>
            <a:schemeClr val="bg2">
              <a:lumMod val="90000"/>
            </a:schemeClr>
          </a:solidFill>
        </p:spPr>
        <p:txBody>
          <a:bodyPr/>
          <a:lstStyle/>
          <a:p>
            <a:endParaRPr lang="ar-IQ" dirty="0"/>
          </a:p>
        </p:txBody>
      </p:sp>
      <p:sp>
        <p:nvSpPr>
          <p:cNvPr id="4" name="Rectangle 3"/>
          <p:cNvSpPr/>
          <p:nvPr/>
        </p:nvSpPr>
        <p:spPr>
          <a:xfrm flipH="1">
            <a:off x="571471" y="2071678"/>
            <a:ext cx="8001057" cy="3071834"/>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smtClean="0"/>
              <a:t>مجموع </a:t>
            </a:r>
            <a:r>
              <a:rPr lang="ar-IQ" sz="2800" b="1" dirty="0" smtClean="0"/>
              <a:t>اوقات </a:t>
            </a:r>
            <a:r>
              <a:rPr lang="ar-IQ" sz="2800" b="1" smtClean="0"/>
              <a:t>العمليات / (وقت دورة التشغيل*عدد المحطات) </a:t>
            </a:r>
            <a:r>
              <a:rPr lang="ar-IQ" sz="2800" b="1" dirty="0" smtClean="0"/>
              <a:t>*  </a:t>
            </a:r>
            <a:r>
              <a:rPr lang="en-US" sz="2800" b="1" dirty="0" smtClean="0"/>
              <a:t>           </a:t>
            </a:r>
            <a:r>
              <a:rPr lang="en-US" sz="3200" b="1" dirty="0" smtClean="0"/>
              <a:t> %100</a:t>
            </a:r>
            <a:r>
              <a:rPr lang="ar-IQ" sz="4000" b="1" dirty="0" smtClean="0"/>
              <a:t> </a:t>
            </a:r>
            <a:endParaRPr lang="ar-IQ" sz="4000"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a:solidFill>
            <a:schemeClr val="accent2">
              <a:lumMod val="20000"/>
              <a:lumOff val="80000"/>
            </a:schemeClr>
          </a:solidFill>
        </p:spPr>
        <p:txBody>
          <a:bodyPr>
            <a:normAutofit fontScale="90000"/>
          </a:bodyPr>
          <a:lstStyle/>
          <a:p>
            <a:r>
              <a:rPr lang="ar-IQ" b="1" dirty="0" smtClean="0"/>
              <a:t>مثال</a:t>
            </a:r>
            <a:endParaRPr lang="ar-IQ" b="1" dirty="0"/>
          </a:p>
        </p:txBody>
      </p:sp>
      <p:sp>
        <p:nvSpPr>
          <p:cNvPr id="3" name="Content Placeholder 2"/>
          <p:cNvSpPr>
            <a:spLocks noGrp="1"/>
          </p:cNvSpPr>
          <p:nvPr>
            <p:ph idx="1"/>
          </p:nvPr>
        </p:nvSpPr>
        <p:spPr>
          <a:xfrm>
            <a:off x="457200" y="928670"/>
            <a:ext cx="8229600" cy="5500726"/>
          </a:xfrm>
          <a:solidFill>
            <a:schemeClr val="accent6">
              <a:lumMod val="20000"/>
              <a:lumOff val="80000"/>
            </a:schemeClr>
          </a:solidFill>
        </p:spPr>
        <p:txBody>
          <a:bodyPr>
            <a:normAutofit fontScale="92500" lnSpcReduction="20000"/>
          </a:bodyPr>
          <a:lstStyle/>
          <a:p>
            <a:r>
              <a:rPr lang="ar-IQ" b="1" dirty="0" smtClean="0"/>
              <a:t>ترغب احدى الشركات في اعادة تنظيم خطها الانتاجي لزيادة كفاءته التشغيلية من خلال  تقليل الاوقات العاطلة و خزين تحت التشغيل  قدر الامكان...</a:t>
            </a:r>
          </a:p>
          <a:p>
            <a:r>
              <a:rPr lang="ar-IQ" b="1" dirty="0" smtClean="0"/>
              <a:t>هذا الخط يعمل بمعدل </a:t>
            </a:r>
            <a:r>
              <a:rPr lang="en-US" b="1" dirty="0" smtClean="0"/>
              <a:t> 40 </a:t>
            </a:r>
            <a:r>
              <a:rPr lang="ar-IQ" b="1" dirty="0" smtClean="0"/>
              <a:t>ساعة اسبوعيا...</a:t>
            </a:r>
          </a:p>
          <a:p>
            <a:r>
              <a:rPr lang="ar-IQ" b="1" dirty="0" smtClean="0"/>
              <a:t>معدل الطلب الاسبوعي على هذا الخط </a:t>
            </a:r>
            <a:r>
              <a:rPr lang="en-US" b="1" dirty="0" smtClean="0"/>
              <a:t>2400 </a:t>
            </a:r>
            <a:r>
              <a:rPr lang="ar-IQ" b="1" dirty="0" smtClean="0"/>
              <a:t>وحدة /اسبوع</a:t>
            </a:r>
          </a:p>
          <a:p>
            <a:r>
              <a:rPr lang="ar-IQ" b="1" dirty="0" smtClean="0"/>
              <a:t>ويوضح الجدول التالي تسلسل العمليات على هذا الخط و وقت كل عملية </a:t>
            </a:r>
          </a:p>
          <a:p>
            <a:pPr>
              <a:buNone/>
            </a:pPr>
            <a:r>
              <a:rPr lang="ar-IQ" b="1" dirty="0" smtClean="0"/>
              <a:t>م/ احسب:</a:t>
            </a:r>
          </a:p>
          <a:p>
            <a:pPr>
              <a:buFontTx/>
              <a:buChar char="-"/>
            </a:pPr>
            <a:r>
              <a:rPr lang="ar-IQ" b="1" dirty="0" smtClean="0"/>
              <a:t>زمن دورة التشغيل.</a:t>
            </a:r>
          </a:p>
          <a:p>
            <a:pPr>
              <a:buFontTx/>
              <a:buChar char="-"/>
            </a:pPr>
            <a:r>
              <a:rPr lang="ar-IQ" b="1" dirty="0" smtClean="0"/>
              <a:t>ادنى عدد النظري من محطات العمل.</a:t>
            </a:r>
          </a:p>
          <a:p>
            <a:pPr>
              <a:buFontTx/>
              <a:buChar char="-"/>
            </a:pPr>
            <a:r>
              <a:rPr lang="ar-IQ" b="1" dirty="0" smtClean="0"/>
              <a:t>كيف يمكن ترتيب العمليات ضمن محطات عمل.</a:t>
            </a:r>
          </a:p>
          <a:p>
            <a:pPr>
              <a:buFontTx/>
              <a:buChar char="-"/>
            </a:pPr>
            <a:r>
              <a:rPr lang="ar-IQ" b="1" dirty="0" smtClean="0"/>
              <a:t>الوقت العاطل ...و كفاءة الخط الانتاجي</a:t>
            </a:r>
            <a:endParaRPr lang="ar-IQ"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solidFill>
            <a:schemeClr val="accent1">
              <a:lumMod val="20000"/>
              <a:lumOff val="80000"/>
            </a:schemeClr>
          </a:solidFill>
        </p:spPr>
        <p:txBody>
          <a:bodyPr>
            <a:normAutofit fontScale="90000"/>
          </a:bodyPr>
          <a:lstStyle/>
          <a:p>
            <a:r>
              <a:rPr lang="ar-IQ" sz="4000" b="1" dirty="0"/>
              <a:t>ما هي التساؤلات التي يطرحها الترتيب  الداخلي لموقع العمل</a:t>
            </a:r>
            <a:endParaRPr lang="en-US" sz="4000" b="1" dirty="0"/>
          </a:p>
        </p:txBody>
      </p:sp>
      <p:sp>
        <p:nvSpPr>
          <p:cNvPr id="100355" name="Rectangle 3"/>
          <p:cNvSpPr>
            <a:spLocks noGrp="1" noChangeArrowheads="1"/>
          </p:cNvSpPr>
          <p:nvPr>
            <p:ph type="body" idx="1"/>
          </p:nvPr>
        </p:nvSpPr>
        <p:spPr>
          <a:solidFill>
            <a:schemeClr val="accent1">
              <a:lumMod val="40000"/>
              <a:lumOff val="60000"/>
            </a:schemeClr>
          </a:solidFill>
        </p:spPr>
        <p:txBody>
          <a:bodyPr/>
          <a:lstStyle/>
          <a:p>
            <a:r>
              <a:rPr lang="ar-IQ" b="1" dirty="0"/>
              <a:t>ما هي المراكز التي يتضمنها </a:t>
            </a:r>
            <a:r>
              <a:rPr lang="ar-IQ" b="1" dirty="0" smtClean="0"/>
              <a:t>التصميم  </a:t>
            </a:r>
            <a:r>
              <a:rPr lang="ar-IQ" b="1" dirty="0"/>
              <a:t>الداخلي</a:t>
            </a:r>
          </a:p>
          <a:p>
            <a:r>
              <a:rPr lang="ar-IQ" b="1" dirty="0" smtClean="0"/>
              <a:t>ماهو الموقع الملائم لكل مركز.. و ما هو حجم الطاقه </a:t>
            </a:r>
            <a:r>
              <a:rPr lang="ar-IQ" b="1" dirty="0"/>
              <a:t>التي يحتاجها كل مركز</a:t>
            </a:r>
          </a:p>
          <a:p>
            <a:r>
              <a:rPr lang="ar-IQ" b="1" dirty="0"/>
              <a:t>كيف يجب ان </a:t>
            </a:r>
            <a:r>
              <a:rPr lang="ar-IQ" b="1" dirty="0" smtClean="0"/>
              <a:t>ينظم </a:t>
            </a:r>
            <a:r>
              <a:rPr lang="ar-IQ" b="1" dirty="0"/>
              <a:t>مكان كل مركز</a:t>
            </a:r>
          </a:p>
          <a:p>
            <a:endParaRPr lang="ar-IQ" b="1" dirty="0"/>
          </a:p>
          <a:p>
            <a:pPr>
              <a:buFont typeface="Wingdings" pitchFamily="2" charset="2"/>
              <a:buNone/>
            </a:pPr>
            <a:endParaRPr lang="ar-IQ" b="1" dirty="0"/>
          </a:p>
          <a:p>
            <a:r>
              <a:rPr lang="ar-IQ" b="1" dirty="0"/>
              <a:t>اين يجب ان يوضع كل مركز</a:t>
            </a:r>
          </a:p>
          <a:p>
            <a:pPr>
              <a:buFont typeface="Wingdings" pitchFamily="2" charset="2"/>
              <a:buNone/>
            </a:pPr>
            <a:endParaRPr lang="en-US" b="1" dirty="0"/>
          </a:p>
        </p:txBody>
      </p:sp>
      <p:sp>
        <p:nvSpPr>
          <p:cNvPr id="100357" name="Text Box 5"/>
          <p:cNvSpPr txBox="1">
            <a:spLocks noChangeArrowheads="1"/>
          </p:cNvSpPr>
          <p:nvPr/>
        </p:nvSpPr>
        <p:spPr bwMode="auto">
          <a:xfrm>
            <a:off x="2268538" y="4076700"/>
            <a:ext cx="1366837" cy="954107"/>
          </a:xfrm>
          <a:prstGeom prst="rect">
            <a:avLst/>
          </a:prstGeom>
          <a:noFill/>
          <a:ln w="9525">
            <a:noFill/>
            <a:miter lim="800000"/>
            <a:headEnd/>
            <a:tailEnd/>
          </a:ln>
          <a:effectLst/>
        </p:spPr>
        <p:txBody>
          <a:bodyPr>
            <a:spAutoFit/>
          </a:bodyPr>
          <a:lstStyle/>
          <a:p>
            <a:pPr>
              <a:spcBef>
                <a:spcPct val="50000"/>
              </a:spcBef>
            </a:pPr>
            <a:r>
              <a:rPr lang="ar-IQ" sz="2800" b="1" dirty="0"/>
              <a:t>الموقع النسبي</a:t>
            </a:r>
            <a:endParaRPr lang="en-US" sz="2800" b="1" dirty="0"/>
          </a:p>
        </p:txBody>
      </p:sp>
      <p:sp>
        <p:nvSpPr>
          <p:cNvPr id="100358" name="Text Box 6"/>
          <p:cNvSpPr txBox="1">
            <a:spLocks noChangeArrowheads="1"/>
          </p:cNvSpPr>
          <p:nvPr/>
        </p:nvSpPr>
        <p:spPr bwMode="auto">
          <a:xfrm>
            <a:off x="1785918" y="5214950"/>
            <a:ext cx="1728788" cy="954107"/>
          </a:xfrm>
          <a:prstGeom prst="rect">
            <a:avLst/>
          </a:prstGeom>
          <a:noFill/>
          <a:ln w="9525">
            <a:noFill/>
            <a:miter lim="800000"/>
            <a:headEnd/>
            <a:tailEnd/>
          </a:ln>
          <a:effectLst/>
        </p:spPr>
        <p:txBody>
          <a:bodyPr>
            <a:spAutoFit/>
          </a:bodyPr>
          <a:lstStyle/>
          <a:p>
            <a:pPr>
              <a:spcBef>
                <a:spcPct val="50000"/>
              </a:spcBef>
            </a:pPr>
            <a:r>
              <a:rPr lang="ar-IQ" sz="2800" b="1" dirty="0"/>
              <a:t>الموقع المطلق</a:t>
            </a:r>
            <a:endParaRPr lang="en-US" sz="2800" b="1" dirty="0"/>
          </a:p>
        </p:txBody>
      </p:sp>
      <p:sp>
        <p:nvSpPr>
          <p:cNvPr id="100359" name="Line 7"/>
          <p:cNvSpPr>
            <a:spLocks noChangeShapeType="1"/>
          </p:cNvSpPr>
          <p:nvPr/>
        </p:nvSpPr>
        <p:spPr bwMode="auto">
          <a:xfrm flipH="1" flipV="1">
            <a:off x="3708400" y="4365625"/>
            <a:ext cx="576263" cy="215900"/>
          </a:xfrm>
          <a:prstGeom prst="line">
            <a:avLst/>
          </a:prstGeom>
          <a:noFill/>
          <a:ln w="76200">
            <a:solidFill>
              <a:schemeClr val="tx1"/>
            </a:solidFill>
            <a:round/>
            <a:headEnd/>
            <a:tailEnd type="triangle" w="med" len="med"/>
          </a:ln>
          <a:effectLst/>
        </p:spPr>
        <p:txBody>
          <a:bodyPr/>
          <a:lstStyle/>
          <a:p>
            <a:endParaRPr lang="ar-IQ"/>
          </a:p>
        </p:txBody>
      </p:sp>
      <p:sp>
        <p:nvSpPr>
          <p:cNvPr id="100360" name="Line 8"/>
          <p:cNvSpPr>
            <a:spLocks noChangeShapeType="1"/>
          </p:cNvSpPr>
          <p:nvPr/>
        </p:nvSpPr>
        <p:spPr bwMode="auto">
          <a:xfrm flipH="1">
            <a:off x="3779838" y="5229225"/>
            <a:ext cx="576262" cy="360363"/>
          </a:xfrm>
          <a:prstGeom prst="line">
            <a:avLst/>
          </a:prstGeom>
          <a:noFill/>
          <a:ln w="76200">
            <a:solidFill>
              <a:schemeClr val="tx1"/>
            </a:solidFill>
            <a:round/>
            <a:headEnd/>
            <a:tailEnd type="triangle" w="med" len="med"/>
          </a:ln>
          <a:effectLst/>
        </p:spPr>
        <p:txBody>
          <a:bodyPr/>
          <a:lstStyle/>
          <a:p>
            <a:endParaRPr lang="ar-IQ"/>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68280"/>
          </a:xfrm>
        </p:spPr>
        <p:txBody>
          <a:bodyPr>
            <a:normAutofit fontScale="90000"/>
          </a:bodyPr>
          <a:lstStyle/>
          <a:p>
            <a:r>
              <a:rPr lang="ar-IQ" dirty="0" smtClean="0"/>
              <a:t>مثال</a:t>
            </a:r>
            <a:endParaRPr lang="ar-IQ" dirty="0"/>
          </a:p>
        </p:txBody>
      </p:sp>
      <p:graphicFrame>
        <p:nvGraphicFramePr>
          <p:cNvPr id="4" name="Content Placeholder 3"/>
          <p:cNvGraphicFramePr>
            <a:graphicFrameLocks noGrp="1"/>
          </p:cNvGraphicFramePr>
          <p:nvPr>
            <p:ph idx="1"/>
          </p:nvPr>
        </p:nvGraphicFramePr>
        <p:xfrm>
          <a:off x="500034" y="782669"/>
          <a:ext cx="8229600" cy="5988390"/>
        </p:xfrm>
        <a:graphic>
          <a:graphicData uri="http://schemas.openxmlformats.org/drawingml/2006/table">
            <a:tbl>
              <a:tblPr rtl="1" firstRow="1" bandRow="1">
                <a:tableStyleId>{5C22544A-7EE6-4342-B048-85BDC9FD1C3A}</a:tableStyleId>
              </a:tblPr>
              <a:tblGrid>
                <a:gridCol w="2743200"/>
                <a:gridCol w="2743200"/>
                <a:gridCol w="2743200"/>
              </a:tblGrid>
              <a:tr h="506089">
                <a:tc>
                  <a:txBody>
                    <a:bodyPr/>
                    <a:lstStyle/>
                    <a:p>
                      <a:pPr rtl="1"/>
                      <a:r>
                        <a:rPr lang="ar-IQ" sz="2800" b="1" dirty="0" smtClean="0"/>
                        <a:t>عنصر</a:t>
                      </a:r>
                      <a:r>
                        <a:rPr lang="ar-IQ" sz="2800" b="1" baseline="0" dirty="0" smtClean="0"/>
                        <a:t> العمل (العملية)</a:t>
                      </a:r>
                      <a:endParaRPr lang="ar-IQ" sz="2800" b="1" dirty="0"/>
                    </a:p>
                  </a:txBody>
                  <a:tcPr/>
                </a:tc>
                <a:tc>
                  <a:txBody>
                    <a:bodyPr/>
                    <a:lstStyle/>
                    <a:p>
                      <a:pPr rtl="1"/>
                      <a:r>
                        <a:rPr lang="ar-IQ" sz="2800" b="1" dirty="0" smtClean="0"/>
                        <a:t>الزمن بالثواني</a:t>
                      </a:r>
                      <a:endParaRPr lang="ar-IQ" sz="2800" b="1" dirty="0"/>
                    </a:p>
                  </a:txBody>
                  <a:tcPr/>
                </a:tc>
                <a:tc>
                  <a:txBody>
                    <a:bodyPr/>
                    <a:lstStyle/>
                    <a:p>
                      <a:pPr rtl="1"/>
                      <a:r>
                        <a:rPr lang="ar-IQ" sz="2800" b="1" dirty="0" smtClean="0"/>
                        <a:t>العملية السابقة</a:t>
                      </a:r>
                      <a:endParaRPr lang="ar-IQ" sz="2800" b="1" dirty="0"/>
                    </a:p>
                  </a:txBody>
                  <a:tcPr/>
                </a:tc>
              </a:tr>
              <a:tr h="547023">
                <a:tc>
                  <a:txBody>
                    <a:bodyPr/>
                    <a:lstStyle/>
                    <a:p>
                      <a:pPr algn="ctr" rtl="1"/>
                      <a:r>
                        <a:rPr lang="en-US" sz="2800" b="1" dirty="0" smtClean="0"/>
                        <a:t>A</a:t>
                      </a:r>
                      <a:endParaRPr lang="ar-IQ" sz="2800" b="1" dirty="0"/>
                    </a:p>
                  </a:txBody>
                  <a:tcPr/>
                </a:tc>
                <a:tc>
                  <a:txBody>
                    <a:bodyPr/>
                    <a:lstStyle/>
                    <a:p>
                      <a:pPr algn="ctr" rtl="1"/>
                      <a:r>
                        <a:rPr lang="en-US" sz="2800" b="1" dirty="0" smtClean="0"/>
                        <a:t>40</a:t>
                      </a:r>
                      <a:endParaRPr lang="ar-IQ" sz="2800" b="1" dirty="0"/>
                    </a:p>
                  </a:txBody>
                  <a:tcPr/>
                </a:tc>
                <a:tc>
                  <a:txBody>
                    <a:bodyPr/>
                    <a:lstStyle/>
                    <a:p>
                      <a:pPr algn="ctr" rtl="1"/>
                      <a:r>
                        <a:rPr lang="en-US" sz="2800" b="1" dirty="0" smtClean="0"/>
                        <a:t>-</a:t>
                      </a:r>
                      <a:endParaRPr lang="ar-IQ" sz="2800" b="1" dirty="0"/>
                    </a:p>
                  </a:txBody>
                  <a:tcPr/>
                </a:tc>
              </a:tr>
              <a:tr h="547023">
                <a:tc>
                  <a:txBody>
                    <a:bodyPr/>
                    <a:lstStyle/>
                    <a:p>
                      <a:pPr algn="ctr" rtl="1"/>
                      <a:r>
                        <a:rPr lang="en-US" sz="2800" b="1" dirty="0" smtClean="0"/>
                        <a:t>B</a:t>
                      </a:r>
                      <a:endParaRPr lang="ar-IQ" sz="2800" b="1" dirty="0"/>
                    </a:p>
                  </a:txBody>
                  <a:tcPr/>
                </a:tc>
                <a:tc>
                  <a:txBody>
                    <a:bodyPr/>
                    <a:lstStyle/>
                    <a:p>
                      <a:pPr algn="ctr" rtl="1"/>
                      <a:r>
                        <a:rPr lang="en-US" sz="2800" b="1" dirty="0" smtClean="0"/>
                        <a:t>30</a:t>
                      </a:r>
                      <a:endParaRPr lang="ar-IQ" sz="2800" b="1" dirty="0"/>
                    </a:p>
                  </a:txBody>
                  <a:tcPr/>
                </a:tc>
                <a:tc>
                  <a:txBody>
                    <a:bodyPr/>
                    <a:lstStyle/>
                    <a:p>
                      <a:pPr algn="ctr" rtl="1"/>
                      <a:r>
                        <a:rPr lang="en-US" sz="2800" b="1" dirty="0" smtClean="0"/>
                        <a:t>A</a:t>
                      </a:r>
                      <a:endParaRPr lang="ar-IQ" sz="2800" b="1" dirty="0"/>
                    </a:p>
                  </a:txBody>
                  <a:tcPr/>
                </a:tc>
              </a:tr>
              <a:tr h="547023">
                <a:tc>
                  <a:txBody>
                    <a:bodyPr/>
                    <a:lstStyle/>
                    <a:p>
                      <a:pPr algn="ctr" rtl="1"/>
                      <a:r>
                        <a:rPr lang="en-US" sz="2800" b="1" dirty="0" smtClean="0"/>
                        <a:t>C</a:t>
                      </a:r>
                      <a:endParaRPr lang="ar-IQ" sz="2800" b="1" dirty="0"/>
                    </a:p>
                  </a:txBody>
                  <a:tcPr/>
                </a:tc>
                <a:tc>
                  <a:txBody>
                    <a:bodyPr/>
                    <a:lstStyle/>
                    <a:p>
                      <a:pPr algn="ctr" rtl="1"/>
                      <a:r>
                        <a:rPr lang="en-US" sz="2800" b="1" dirty="0" smtClean="0"/>
                        <a:t>50</a:t>
                      </a:r>
                      <a:endParaRPr lang="ar-IQ" sz="2800" b="1" dirty="0"/>
                    </a:p>
                  </a:txBody>
                  <a:tcPr/>
                </a:tc>
                <a:tc>
                  <a:txBody>
                    <a:bodyPr/>
                    <a:lstStyle/>
                    <a:p>
                      <a:pPr algn="ctr" rtl="1"/>
                      <a:r>
                        <a:rPr lang="en-US" sz="2800" b="1" dirty="0" smtClean="0"/>
                        <a:t>A</a:t>
                      </a:r>
                      <a:endParaRPr lang="ar-IQ" sz="2800" b="1" dirty="0"/>
                    </a:p>
                  </a:txBody>
                  <a:tcPr/>
                </a:tc>
              </a:tr>
              <a:tr h="547023">
                <a:tc>
                  <a:txBody>
                    <a:bodyPr/>
                    <a:lstStyle/>
                    <a:p>
                      <a:pPr algn="ctr" rtl="1"/>
                      <a:r>
                        <a:rPr lang="en-US" sz="2800" b="1" dirty="0" smtClean="0"/>
                        <a:t>D</a:t>
                      </a:r>
                      <a:endParaRPr lang="ar-IQ" sz="2800" b="1" dirty="0"/>
                    </a:p>
                  </a:txBody>
                  <a:tcPr/>
                </a:tc>
                <a:tc>
                  <a:txBody>
                    <a:bodyPr/>
                    <a:lstStyle/>
                    <a:p>
                      <a:pPr algn="ctr" rtl="1"/>
                      <a:r>
                        <a:rPr lang="en-US" sz="2800" b="1" dirty="0" smtClean="0"/>
                        <a:t>40</a:t>
                      </a:r>
                      <a:endParaRPr lang="ar-IQ" sz="2800" b="1" dirty="0"/>
                    </a:p>
                  </a:txBody>
                  <a:tcPr/>
                </a:tc>
                <a:tc>
                  <a:txBody>
                    <a:bodyPr/>
                    <a:lstStyle/>
                    <a:p>
                      <a:pPr algn="ctr" rtl="1"/>
                      <a:r>
                        <a:rPr lang="en-US" sz="2800" b="1" dirty="0" smtClean="0"/>
                        <a:t>B</a:t>
                      </a:r>
                      <a:endParaRPr lang="ar-IQ" sz="2800" b="1" dirty="0"/>
                    </a:p>
                  </a:txBody>
                  <a:tcPr/>
                </a:tc>
              </a:tr>
              <a:tr h="547023">
                <a:tc>
                  <a:txBody>
                    <a:bodyPr/>
                    <a:lstStyle/>
                    <a:p>
                      <a:pPr algn="ctr" rtl="1"/>
                      <a:r>
                        <a:rPr lang="en-US" sz="2800" b="1" dirty="0" smtClean="0"/>
                        <a:t>E</a:t>
                      </a:r>
                      <a:endParaRPr lang="ar-IQ" sz="2800" b="1" dirty="0"/>
                    </a:p>
                  </a:txBody>
                  <a:tcPr/>
                </a:tc>
                <a:tc>
                  <a:txBody>
                    <a:bodyPr/>
                    <a:lstStyle/>
                    <a:p>
                      <a:pPr algn="ctr" rtl="1"/>
                      <a:r>
                        <a:rPr lang="en-US" sz="2800" b="1" dirty="0" smtClean="0"/>
                        <a:t>6</a:t>
                      </a:r>
                      <a:endParaRPr lang="ar-IQ" sz="2800" b="1" dirty="0"/>
                    </a:p>
                  </a:txBody>
                  <a:tcPr/>
                </a:tc>
                <a:tc>
                  <a:txBody>
                    <a:bodyPr/>
                    <a:lstStyle/>
                    <a:p>
                      <a:pPr algn="ctr" rtl="1"/>
                      <a:r>
                        <a:rPr lang="en-US" sz="2800" b="1" dirty="0" smtClean="0"/>
                        <a:t>B</a:t>
                      </a:r>
                      <a:endParaRPr lang="ar-IQ" sz="2800" b="1" dirty="0"/>
                    </a:p>
                  </a:txBody>
                  <a:tcPr/>
                </a:tc>
              </a:tr>
              <a:tr h="547023">
                <a:tc>
                  <a:txBody>
                    <a:bodyPr/>
                    <a:lstStyle/>
                    <a:p>
                      <a:pPr algn="ctr" rtl="1"/>
                      <a:r>
                        <a:rPr lang="en-US" sz="2800" b="1" dirty="0" smtClean="0"/>
                        <a:t>F</a:t>
                      </a:r>
                      <a:endParaRPr lang="ar-IQ" sz="2800" b="1" dirty="0"/>
                    </a:p>
                  </a:txBody>
                  <a:tcPr/>
                </a:tc>
                <a:tc>
                  <a:txBody>
                    <a:bodyPr/>
                    <a:lstStyle/>
                    <a:p>
                      <a:pPr algn="ctr" rtl="1"/>
                      <a:r>
                        <a:rPr lang="en-US" sz="2800" b="1" dirty="0" smtClean="0"/>
                        <a:t>25</a:t>
                      </a:r>
                      <a:endParaRPr lang="ar-IQ" sz="2800" b="1" dirty="0"/>
                    </a:p>
                  </a:txBody>
                  <a:tcPr/>
                </a:tc>
                <a:tc>
                  <a:txBody>
                    <a:bodyPr/>
                    <a:lstStyle/>
                    <a:p>
                      <a:pPr algn="ctr" rtl="1"/>
                      <a:r>
                        <a:rPr lang="en-US" sz="2800" b="1" dirty="0" smtClean="0"/>
                        <a:t>C</a:t>
                      </a:r>
                      <a:endParaRPr lang="ar-IQ" sz="2800" b="1" dirty="0"/>
                    </a:p>
                  </a:txBody>
                  <a:tcPr/>
                </a:tc>
              </a:tr>
              <a:tr h="547023">
                <a:tc>
                  <a:txBody>
                    <a:bodyPr/>
                    <a:lstStyle/>
                    <a:p>
                      <a:pPr algn="ctr" rtl="1"/>
                      <a:r>
                        <a:rPr lang="en-US" sz="2800" b="1" dirty="0" smtClean="0"/>
                        <a:t>G</a:t>
                      </a:r>
                      <a:endParaRPr lang="ar-IQ" sz="2800" b="1" dirty="0"/>
                    </a:p>
                  </a:txBody>
                  <a:tcPr/>
                </a:tc>
                <a:tc>
                  <a:txBody>
                    <a:bodyPr/>
                    <a:lstStyle/>
                    <a:p>
                      <a:pPr algn="ctr" rtl="1"/>
                      <a:r>
                        <a:rPr lang="en-US" sz="2800" b="1" dirty="0" smtClean="0"/>
                        <a:t>15</a:t>
                      </a:r>
                      <a:endParaRPr lang="ar-IQ" sz="2800" b="1" dirty="0"/>
                    </a:p>
                  </a:txBody>
                  <a:tcPr/>
                </a:tc>
                <a:tc>
                  <a:txBody>
                    <a:bodyPr/>
                    <a:lstStyle/>
                    <a:p>
                      <a:pPr algn="ctr" rtl="1"/>
                      <a:r>
                        <a:rPr lang="en-US" sz="2800" b="1" dirty="0" smtClean="0"/>
                        <a:t>C</a:t>
                      </a:r>
                      <a:endParaRPr lang="ar-IQ" sz="2800" b="1" dirty="0"/>
                    </a:p>
                  </a:txBody>
                  <a:tcPr/>
                </a:tc>
              </a:tr>
              <a:tr h="547023">
                <a:tc>
                  <a:txBody>
                    <a:bodyPr/>
                    <a:lstStyle/>
                    <a:p>
                      <a:pPr algn="ctr" rtl="1"/>
                      <a:r>
                        <a:rPr lang="en-US" sz="2800" b="1" dirty="0" smtClean="0"/>
                        <a:t>H</a:t>
                      </a:r>
                      <a:endParaRPr lang="ar-IQ" sz="2800" b="1" dirty="0"/>
                    </a:p>
                  </a:txBody>
                  <a:tcPr/>
                </a:tc>
                <a:tc>
                  <a:txBody>
                    <a:bodyPr/>
                    <a:lstStyle/>
                    <a:p>
                      <a:pPr algn="ctr" rtl="1"/>
                      <a:r>
                        <a:rPr lang="en-US" sz="2800" b="1" dirty="0" smtClean="0"/>
                        <a:t>20</a:t>
                      </a:r>
                      <a:endParaRPr lang="ar-IQ" sz="2800" b="1" dirty="0"/>
                    </a:p>
                  </a:txBody>
                  <a:tcPr/>
                </a:tc>
                <a:tc>
                  <a:txBody>
                    <a:bodyPr/>
                    <a:lstStyle/>
                    <a:p>
                      <a:pPr algn="ctr" rtl="1"/>
                      <a:r>
                        <a:rPr lang="en-US" sz="2800" b="1" dirty="0" smtClean="0"/>
                        <a:t>D , E</a:t>
                      </a:r>
                      <a:endParaRPr lang="ar-IQ" sz="2800" b="1" dirty="0"/>
                    </a:p>
                  </a:txBody>
                  <a:tcPr/>
                </a:tc>
              </a:tr>
              <a:tr h="547023">
                <a:tc>
                  <a:txBody>
                    <a:bodyPr/>
                    <a:lstStyle/>
                    <a:p>
                      <a:pPr algn="ctr" rtl="1"/>
                      <a:r>
                        <a:rPr lang="en-US" sz="2800" b="1" dirty="0" smtClean="0"/>
                        <a:t>I</a:t>
                      </a:r>
                      <a:endParaRPr lang="ar-IQ" sz="2800" b="1" dirty="0"/>
                    </a:p>
                  </a:txBody>
                  <a:tcPr/>
                </a:tc>
                <a:tc>
                  <a:txBody>
                    <a:bodyPr/>
                    <a:lstStyle/>
                    <a:p>
                      <a:pPr algn="ctr" rtl="1"/>
                      <a:r>
                        <a:rPr lang="en-US" sz="2800" b="1" dirty="0" smtClean="0"/>
                        <a:t>18</a:t>
                      </a:r>
                      <a:endParaRPr lang="ar-IQ" sz="2800" b="1" dirty="0"/>
                    </a:p>
                  </a:txBody>
                  <a:tcPr/>
                </a:tc>
                <a:tc>
                  <a:txBody>
                    <a:bodyPr/>
                    <a:lstStyle/>
                    <a:p>
                      <a:pPr algn="ctr" rtl="1"/>
                      <a:r>
                        <a:rPr lang="en-US" sz="2800" b="1" dirty="0" smtClean="0"/>
                        <a:t>F ,  G</a:t>
                      </a:r>
                      <a:endParaRPr lang="ar-IQ" sz="2800" b="1" dirty="0"/>
                    </a:p>
                  </a:txBody>
                  <a:tcPr/>
                </a:tc>
              </a:tr>
              <a:tr h="547023">
                <a:tc>
                  <a:txBody>
                    <a:bodyPr/>
                    <a:lstStyle/>
                    <a:p>
                      <a:pPr algn="ctr" rtl="1"/>
                      <a:endParaRPr lang="ar-IQ" sz="2800" b="1" dirty="0"/>
                    </a:p>
                  </a:txBody>
                  <a:tcPr/>
                </a:tc>
                <a:tc>
                  <a:txBody>
                    <a:bodyPr/>
                    <a:lstStyle/>
                    <a:p>
                      <a:pPr algn="ctr" rtl="1"/>
                      <a:r>
                        <a:rPr lang="en-US" sz="2800" b="1" dirty="0" smtClean="0"/>
                        <a:t>244</a:t>
                      </a:r>
                      <a:endParaRPr lang="ar-IQ" sz="2800" b="1" dirty="0"/>
                    </a:p>
                  </a:txBody>
                  <a:tcPr/>
                </a:tc>
                <a:tc>
                  <a:txBody>
                    <a:bodyPr/>
                    <a:lstStyle/>
                    <a:p>
                      <a:pPr algn="ctr" rtl="1"/>
                      <a:endParaRPr lang="ar-IQ" sz="2800" b="1" dirty="0"/>
                    </a:p>
                  </a:txBody>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395288" y="-531813"/>
            <a:ext cx="8385175" cy="1431926"/>
          </a:xfrm>
        </p:spPr>
        <p:txBody>
          <a:bodyPr/>
          <a:lstStyle/>
          <a:p>
            <a:endParaRPr lang="en-US"/>
          </a:p>
        </p:txBody>
      </p:sp>
      <p:sp>
        <p:nvSpPr>
          <p:cNvPr id="131075" name="Rectangle 3"/>
          <p:cNvSpPr>
            <a:spLocks noGrp="1" noChangeArrowheads="1"/>
          </p:cNvSpPr>
          <p:nvPr>
            <p:ph type="body" idx="1"/>
          </p:nvPr>
        </p:nvSpPr>
        <p:spPr>
          <a:xfrm>
            <a:off x="0" y="765175"/>
            <a:ext cx="8929718" cy="5876925"/>
          </a:xfrm>
          <a:solidFill>
            <a:schemeClr val="accent2">
              <a:lumMod val="20000"/>
              <a:lumOff val="80000"/>
            </a:schemeClr>
          </a:solidFill>
        </p:spPr>
        <p:txBody>
          <a:bodyPr/>
          <a:lstStyle/>
          <a:p>
            <a:pPr>
              <a:buFont typeface="Wingdings" pitchFamily="2" charset="2"/>
              <a:buNone/>
            </a:pPr>
            <a:r>
              <a:rPr lang="en-US" dirty="0">
                <a:effectLst>
                  <a:outerShdw blurRad="38100" dist="38100" dir="2700000" algn="tl">
                    <a:srgbClr val="FFFFFF"/>
                  </a:outerShdw>
                </a:effectLst>
              </a:rPr>
              <a:t>-</a:t>
            </a:r>
          </a:p>
        </p:txBody>
      </p:sp>
      <p:sp>
        <p:nvSpPr>
          <p:cNvPr id="131076" name="Oval 4"/>
          <p:cNvSpPr>
            <a:spLocks noChangeArrowheads="1"/>
          </p:cNvSpPr>
          <p:nvPr/>
        </p:nvSpPr>
        <p:spPr bwMode="auto">
          <a:xfrm>
            <a:off x="179388" y="3357563"/>
            <a:ext cx="792162" cy="576262"/>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A</a:t>
            </a:r>
          </a:p>
        </p:txBody>
      </p:sp>
      <p:sp>
        <p:nvSpPr>
          <p:cNvPr id="131077" name="Line 5"/>
          <p:cNvSpPr>
            <a:spLocks noChangeShapeType="1"/>
          </p:cNvSpPr>
          <p:nvPr/>
        </p:nvSpPr>
        <p:spPr bwMode="auto">
          <a:xfrm flipV="1">
            <a:off x="827088" y="2997200"/>
            <a:ext cx="865187" cy="431800"/>
          </a:xfrm>
          <a:prstGeom prst="line">
            <a:avLst/>
          </a:prstGeom>
          <a:noFill/>
          <a:ln w="9525">
            <a:solidFill>
              <a:schemeClr val="tx1"/>
            </a:solidFill>
            <a:round/>
            <a:headEnd/>
            <a:tailEnd type="triangle" w="med" len="med"/>
          </a:ln>
          <a:effectLst/>
        </p:spPr>
        <p:txBody>
          <a:bodyPr/>
          <a:lstStyle/>
          <a:p>
            <a:endParaRPr lang="ar-IQ"/>
          </a:p>
        </p:txBody>
      </p:sp>
      <p:sp>
        <p:nvSpPr>
          <p:cNvPr id="131078" name="Line 6"/>
          <p:cNvSpPr>
            <a:spLocks noChangeShapeType="1"/>
          </p:cNvSpPr>
          <p:nvPr/>
        </p:nvSpPr>
        <p:spPr bwMode="auto">
          <a:xfrm>
            <a:off x="755650" y="3789363"/>
            <a:ext cx="936625" cy="431800"/>
          </a:xfrm>
          <a:prstGeom prst="line">
            <a:avLst/>
          </a:prstGeom>
          <a:noFill/>
          <a:ln w="9525">
            <a:solidFill>
              <a:schemeClr val="tx1"/>
            </a:solidFill>
            <a:round/>
            <a:headEnd/>
            <a:tailEnd type="triangle" w="med" len="med"/>
          </a:ln>
          <a:effectLst/>
        </p:spPr>
        <p:txBody>
          <a:bodyPr/>
          <a:lstStyle/>
          <a:p>
            <a:endParaRPr lang="ar-IQ"/>
          </a:p>
        </p:txBody>
      </p:sp>
      <p:sp>
        <p:nvSpPr>
          <p:cNvPr id="131079" name="Oval 7"/>
          <p:cNvSpPr>
            <a:spLocks noChangeArrowheads="1"/>
          </p:cNvSpPr>
          <p:nvPr/>
        </p:nvSpPr>
        <p:spPr bwMode="auto">
          <a:xfrm>
            <a:off x="1476375" y="2492375"/>
            <a:ext cx="792163" cy="577850"/>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B</a:t>
            </a:r>
          </a:p>
        </p:txBody>
      </p:sp>
      <p:sp>
        <p:nvSpPr>
          <p:cNvPr id="131080" name="Oval 8"/>
          <p:cNvSpPr>
            <a:spLocks noChangeArrowheads="1"/>
          </p:cNvSpPr>
          <p:nvPr/>
        </p:nvSpPr>
        <p:spPr bwMode="auto">
          <a:xfrm>
            <a:off x="1619250" y="3933825"/>
            <a:ext cx="792163" cy="647700"/>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C</a:t>
            </a:r>
          </a:p>
        </p:txBody>
      </p:sp>
      <p:sp>
        <p:nvSpPr>
          <p:cNvPr id="131081" name="Line 9"/>
          <p:cNvSpPr>
            <a:spLocks noChangeShapeType="1"/>
          </p:cNvSpPr>
          <p:nvPr/>
        </p:nvSpPr>
        <p:spPr bwMode="auto">
          <a:xfrm flipV="1">
            <a:off x="2339975" y="1773238"/>
            <a:ext cx="935038" cy="863600"/>
          </a:xfrm>
          <a:prstGeom prst="line">
            <a:avLst/>
          </a:prstGeom>
          <a:noFill/>
          <a:ln w="9525">
            <a:solidFill>
              <a:schemeClr val="tx1"/>
            </a:solidFill>
            <a:round/>
            <a:headEnd/>
            <a:tailEnd type="triangle" w="med" len="med"/>
          </a:ln>
          <a:effectLst/>
        </p:spPr>
        <p:txBody>
          <a:bodyPr/>
          <a:lstStyle/>
          <a:p>
            <a:endParaRPr lang="ar-IQ"/>
          </a:p>
        </p:txBody>
      </p:sp>
      <p:sp>
        <p:nvSpPr>
          <p:cNvPr id="131082" name="Oval 10"/>
          <p:cNvSpPr>
            <a:spLocks noChangeArrowheads="1"/>
          </p:cNvSpPr>
          <p:nvPr/>
        </p:nvSpPr>
        <p:spPr bwMode="auto">
          <a:xfrm>
            <a:off x="3276600" y="1341438"/>
            <a:ext cx="792163" cy="649287"/>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D</a:t>
            </a:r>
          </a:p>
        </p:txBody>
      </p:sp>
      <p:sp>
        <p:nvSpPr>
          <p:cNvPr id="131083" name="Line 11"/>
          <p:cNvSpPr>
            <a:spLocks noChangeShapeType="1"/>
          </p:cNvSpPr>
          <p:nvPr/>
        </p:nvSpPr>
        <p:spPr bwMode="auto">
          <a:xfrm>
            <a:off x="2339975" y="2708275"/>
            <a:ext cx="1079500" cy="433388"/>
          </a:xfrm>
          <a:prstGeom prst="line">
            <a:avLst/>
          </a:prstGeom>
          <a:noFill/>
          <a:ln w="9525">
            <a:solidFill>
              <a:schemeClr val="tx1"/>
            </a:solidFill>
            <a:round/>
            <a:headEnd/>
            <a:tailEnd type="triangle" w="med" len="med"/>
          </a:ln>
          <a:effectLst/>
        </p:spPr>
        <p:txBody>
          <a:bodyPr/>
          <a:lstStyle/>
          <a:p>
            <a:endParaRPr lang="ar-IQ"/>
          </a:p>
        </p:txBody>
      </p:sp>
      <p:sp>
        <p:nvSpPr>
          <p:cNvPr id="131084" name="Oval 12"/>
          <p:cNvSpPr>
            <a:spLocks noChangeArrowheads="1"/>
          </p:cNvSpPr>
          <p:nvPr/>
        </p:nvSpPr>
        <p:spPr bwMode="auto">
          <a:xfrm>
            <a:off x="3419475" y="2636838"/>
            <a:ext cx="792163" cy="719137"/>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E</a:t>
            </a:r>
          </a:p>
        </p:txBody>
      </p:sp>
      <p:sp>
        <p:nvSpPr>
          <p:cNvPr id="131085" name="Line 13"/>
          <p:cNvSpPr>
            <a:spLocks noChangeShapeType="1"/>
          </p:cNvSpPr>
          <p:nvPr/>
        </p:nvSpPr>
        <p:spPr bwMode="auto">
          <a:xfrm flipV="1">
            <a:off x="2484438" y="3933825"/>
            <a:ext cx="1008062" cy="358775"/>
          </a:xfrm>
          <a:prstGeom prst="line">
            <a:avLst/>
          </a:prstGeom>
          <a:noFill/>
          <a:ln w="9525">
            <a:solidFill>
              <a:schemeClr val="tx1"/>
            </a:solidFill>
            <a:round/>
            <a:headEnd/>
            <a:tailEnd type="triangle" w="med" len="med"/>
          </a:ln>
          <a:effectLst/>
        </p:spPr>
        <p:txBody>
          <a:bodyPr/>
          <a:lstStyle/>
          <a:p>
            <a:endParaRPr lang="ar-IQ"/>
          </a:p>
        </p:txBody>
      </p:sp>
      <p:sp>
        <p:nvSpPr>
          <p:cNvPr id="131086" name="Oval 14"/>
          <p:cNvSpPr>
            <a:spLocks noChangeArrowheads="1"/>
          </p:cNvSpPr>
          <p:nvPr/>
        </p:nvSpPr>
        <p:spPr bwMode="auto">
          <a:xfrm>
            <a:off x="3492500" y="3500438"/>
            <a:ext cx="792163" cy="792162"/>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F</a:t>
            </a:r>
          </a:p>
        </p:txBody>
      </p:sp>
      <p:sp>
        <p:nvSpPr>
          <p:cNvPr id="131087" name="Line 15"/>
          <p:cNvSpPr>
            <a:spLocks noChangeShapeType="1"/>
          </p:cNvSpPr>
          <p:nvPr/>
        </p:nvSpPr>
        <p:spPr bwMode="auto">
          <a:xfrm>
            <a:off x="2484438" y="4292600"/>
            <a:ext cx="1295400" cy="936625"/>
          </a:xfrm>
          <a:prstGeom prst="line">
            <a:avLst/>
          </a:prstGeom>
          <a:noFill/>
          <a:ln w="9525">
            <a:solidFill>
              <a:schemeClr val="tx1"/>
            </a:solidFill>
            <a:round/>
            <a:headEnd/>
            <a:tailEnd type="triangle" w="med" len="med"/>
          </a:ln>
          <a:effectLst/>
        </p:spPr>
        <p:txBody>
          <a:bodyPr/>
          <a:lstStyle/>
          <a:p>
            <a:endParaRPr lang="ar-IQ"/>
          </a:p>
        </p:txBody>
      </p:sp>
      <p:sp>
        <p:nvSpPr>
          <p:cNvPr id="131088" name="Oval 16"/>
          <p:cNvSpPr>
            <a:spLocks noChangeArrowheads="1"/>
          </p:cNvSpPr>
          <p:nvPr/>
        </p:nvSpPr>
        <p:spPr bwMode="auto">
          <a:xfrm>
            <a:off x="3635375" y="5084763"/>
            <a:ext cx="863600" cy="719137"/>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G</a:t>
            </a:r>
          </a:p>
        </p:txBody>
      </p:sp>
      <p:sp>
        <p:nvSpPr>
          <p:cNvPr id="131089" name="Line 17"/>
          <p:cNvSpPr>
            <a:spLocks noChangeShapeType="1"/>
          </p:cNvSpPr>
          <p:nvPr/>
        </p:nvSpPr>
        <p:spPr bwMode="auto">
          <a:xfrm>
            <a:off x="4067175" y="1557338"/>
            <a:ext cx="1873250" cy="576262"/>
          </a:xfrm>
          <a:prstGeom prst="line">
            <a:avLst/>
          </a:prstGeom>
          <a:noFill/>
          <a:ln w="9525">
            <a:solidFill>
              <a:schemeClr val="tx1"/>
            </a:solidFill>
            <a:round/>
            <a:headEnd/>
            <a:tailEnd type="triangle" w="med" len="med"/>
          </a:ln>
          <a:effectLst/>
        </p:spPr>
        <p:txBody>
          <a:bodyPr/>
          <a:lstStyle/>
          <a:p>
            <a:endParaRPr lang="ar-IQ"/>
          </a:p>
        </p:txBody>
      </p:sp>
      <p:sp>
        <p:nvSpPr>
          <p:cNvPr id="131090" name="Line 18"/>
          <p:cNvSpPr>
            <a:spLocks noChangeShapeType="1"/>
          </p:cNvSpPr>
          <p:nvPr/>
        </p:nvSpPr>
        <p:spPr bwMode="auto">
          <a:xfrm flipV="1">
            <a:off x="4284663" y="2205038"/>
            <a:ext cx="1655762" cy="863600"/>
          </a:xfrm>
          <a:prstGeom prst="line">
            <a:avLst/>
          </a:prstGeom>
          <a:noFill/>
          <a:ln w="9525">
            <a:solidFill>
              <a:schemeClr val="tx1"/>
            </a:solidFill>
            <a:round/>
            <a:headEnd/>
            <a:tailEnd type="triangle" w="med" len="med"/>
          </a:ln>
          <a:effectLst/>
        </p:spPr>
        <p:txBody>
          <a:bodyPr/>
          <a:lstStyle/>
          <a:p>
            <a:endParaRPr lang="ar-IQ"/>
          </a:p>
        </p:txBody>
      </p:sp>
      <p:sp>
        <p:nvSpPr>
          <p:cNvPr id="131091" name="Oval 19"/>
          <p:cNvSpPr>
            <a:spLocks noChangeArrowheads="1"/>
          </p:cNvSpPr>
          <p:nvPr/>
        </p:nvSpPr>
        <p:spPr bwMode="auto">
          <a:xfrm>
            <a:off x="6011863" y="1700213"/>
            <a:ext cx="865187" cy="936625"/>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H</a:t>
            </a:r>
          </a:p>
        </p:txBody>
      </p:sp>
      <p:sp>
        <p:nvSpPr>
          <p:cNvPr id="131092" name="Line 20"/>
          <p:cNvSpPr>
            <a:spLocks noChangeShapeType="1"/>
          </p:cNvSpPr>
          <p:nvPr/>
        </p:nvSpPr>
        <p:spPr bwMode="auto">
          <a:xfrm>
            <a:off x="4284663" y="3933825"/>
            <a:ext cx="2374900" cy="358775"/>
          </a:xfrm>
          <a:prstGeom prst="line">
            <a:avLst/>
          </a:prstGeom>
          <a:noFill/>
          <a:ln w="9525">
            <a:solidFill>
              <a:schemeClr val="tx1"/>
            </a:solidFill>
            <a:round/>
            <a:headEnd/>
            <a:tailEnd type="triangle" w="med" len="med"/>
          </a:ln>
          <a:effectLst/>
        </p:spPr>
        <p:txBody>
          <a:bodyPr/>
          <a:lstStyle/>
          <a:p>
            <a:endParaRPr lang="ar-IQ"/>
          </a:p>
        </p:txBody>
      </p:sp>
      <p:sp>
        <p:nvSpPr>
          <p:cNvPr id="131093" name="Line 21"/>
          <p:cNvSpPr>
            <a:spLocks noChangeShapeType="1"/>
          </p:cNvSpPr>
          <p:nvPr/>
        </p:nvSpPr>
        <p:spPr bwMode="auto">
          <a:xfrm flipV="1">
            <a:off x="4500563" y="4365625"/>
            <a:ext cx="2159000" cy="1150938"/>
          </a:xfrm>
          <a:prstGeom prst="line">
            <a:avLst/>
          </a:prstGeom>
          <a:noFill/>
          <a:ln w="9525">
            <a:solidFill>
              <a:schemeClr val="tx1"/>
            </a:solidFill>
            <a:round/>
            <a:headEnd/>
            <a:tailEnd type="triangle" w="med" len="med"/>
          </a:ln>
          <a:effectLst/>
        </p:spPr>
        <p:txBody>
          <a:bodyPr/>
          <a:lstStyle/>
          <a:p>
            <a:endParaRPr lang="ar-IQ"/>
          </a:p>
        </p:txBody>
      </p:sp>
      <p:sp>
        <p:nvSpPr>
          <p:cNvPr id="131094" name="Oval 22"/>
          <p:cNvSpPr>
            <a:spLocks noChangeArrowheads="1"/>
          </p:cNvSpPr>
          <p:nvPr/>
        </p:nvSpPr>
        <p:spPr bwMode="auto">
          <a:xfrm>
            <a:off x="6588125" y="3860800"/>
            <a:ext cx="1152525" cy="863600"/>
          </a:xfrm>
          <a:prstGeom prst="ellipse">
            <a:avLst/>
          </a:prstGeom>
          <a:solidFill>
            <a:schemeClr val="accent1"/>
          </a:solidFill>
          <a:ln w="9525">
            <a:solidFill>
              <a:schemeClr val="tx1"/>
            </a:solidFill>
            <a:round/>
            <a:headEnd/>
            <a:tailEnd/>
          </a:ln>
          <a:effectLst/>
        </p:spPr>
        <p:txBody>
          <a:bodyPr wrap="none" anchor="ctr"/>
          <a:lstStyle/>
          <a:p>
            <a:pPr algn="ctr"/>
            <a:r>
              <a:rPr lang="en-US">
                <a:solidFill>
                  <a:srgbClr val="000000"/>
                </a:solidFill>
                <a:latin typeface="Tahoma" pitchFamily="34" charset="0"/>
              </a:rPr>
              <a:t>I</a:t>
            </a:r>
          </a:p>
        </p:txBody>
      </p:sp>
      <p:sp>
        <p:nvSpPr>
          <p:cNvPr id="131095" name="Text Box 23"/>
          <p:cNvSpPr txBox="1">
            <a:spLocks noChangeArrowheads="1"/>
          </p:cNvSpPr>
          <p:nvPr/>
        </p:nvSpPr>
        <p:spPr bwMode="auto">
          <a:xfrm>
            <a:off x="0" y="2781300"/>
            <a:ext cx="755650" cy="366713"/>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40</a:t>
            </a:r>
          </a:p>
        </p:txBody>
      </p:sp>
      <p:sp>
        <p:nvSpPr>
          <p:cNvPr id="131096" name="Text Box 24"/>
          <p:cNvSpPr txBox="1">
            <a:spLocks noChangeArrowheads="1"/>
          </p:cNvSpPr>
          <p:nvPr/>
        </p:nvSpPr>
        <p:spPr bwMode="auto">
          <a:xfrm>
            <a:off x="1476375" y="2205038"/>
            <a:ext cx="574675" cy="366712"/>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30</a:t>
            </a:r>
          </a:p>
        </p:txBody>
      </p:sp>
      <p:sp>
        <p:nvSpPr>
          <p:cNvPr id="131097" name="Text Box 25"/>
          <p:cNvSpPr txBox="1">
            <a:spLocks noChangeArrowheads="1"/>
          </p:cNvSpPr>
          <p:nvPr/>
        </p:nvSpPr>
        <p:spPr bwMode="auto">
          <a:xfrm>
            <a:off x="1835150" y="3644900"/>
            <a:ext cx="576263" cy="366713"/>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50</a:t>
            </a:r>
          </a:p>
        </p:txBody>
      </p:sp>
      <p:sp>
        <p:nvSpPr>
          <p:cNvPr id="131098" name="Text Box 26"/>
          <p:cNvSpPr txBox="1">
            <a:spLocks noChangeArrowheads="1"/>
          </p:cNvSpPr>
          <p:nvPr/>
        </p:nvSpPr>
        <p:spPr bwMode="auto">
          <a:xfrm>
            <a:off x="2555875" y="1341438"/>
            <a:ext cx="719138" cy="366712"/>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40</a:t>
            </a:r>
          </a:p>
        </p:txBody>
      </p:sp>
      <p:sp>
        <p:nvSpPr>
          <p:cNvPr id="131099" name="Text Box 27"/>
          <p:cNvSpPr txBox="1">
            <a:spLocks noChangeArrowheads="1"/>
          </p:cNvSpPr>
          <p:nvPr/>
        </p:nvSpPr>
        <p:spPr bwMode="auto">
          <a:xfrm>
            <a:off x="3276600" y="2276475"/>
            <a:ext cx="719138" cy="366713"/>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6</a:t>
            </a:r>
          </a:p>
        </p:txBody>
      </p:sp>
      <p:sp>
        <p:nvSpPr>
          <p:cNvPr id="131100" name="Text Box 28"/>
          <p:cNvSpPr txBox="1">
            <a:spLocks noChangeArrowheads="1"/>
          </p:cNvSpPr>
          <p:nvPr/>
        </p:nvSpPr>
        <p:spPr bwMode="auto">
          <a:xfrm>
            <a:off x="3348038" y="4365625"/>
            <a:ext cx="503237" cy="376238"/>
          </a:xfrm>
          <a:prstGeom prst="rect">
            <a:avLst/>
          </a:prstGeom>
          <a:noFill/>
          <a:ln w="9525">
            <a:solidFill>
              <a:srgbClr val="000000"/>
            </a:solidFill>
            <a:miter lim="800000"/>
            <a:headEnd/>
            <a:tailEnd/>
          </a:ln>
          <a:effectLst/>
        </p:spPr>
        <p:txBody>
          <a:bodyPr>
            <a:spAutoFit/>
          </a:bodyPr>
          <a:lstStyle/>
          <a:p>
            <a:pPr algn="l" rtl="0">
              <a:spcBef>
                <a:spcPct val="50000"/>
              </a:spcBef>
            </a:pPr>
            <a:r>
              <a:rPr lang="en-US">
                <a:solidFill>
                  <a:srgbClr val="990000"/>
                </a:solidFill>
                <a:latin typeface="Tahoma" pitchFamily="34" charset="0"/>
              </a:rPr>
              <a:t>25</a:t>
            </a:r>
          </a:p>
        </p:txBody>
      </p:sp>
      <p:sp>
        <p:nvSpPr>
          <p:cNvPr id="131101" name="Text Box 29"/>
          <p:cNvSpPr txBox="1">
            <a:spLocks noChangeArrowheads="1"/>
          </p:cNvSpPr>
          <p:nvPr/>
        </p:nvSpPr>
        <p:spPr bwMode="auto">
          <a:xfrm>
            <a:off x="4356100" y="4724400"/>
            <a:ext cx="647700" cy="376238"/>
          </a:xfrm>
          <a:prstGeom prst="rect">
            <a:avLst/>
          </a:prstGeom>
          <a:noFill/>
          <a:ln w="9525">
            <a:solidFill>
              <a:srgbClr val="000000"/>
            </a:solidFill>
            <a:miter lim="800000"/>
            <a:headEnd/>
            <a:tailEnd/>
          </a:ln>
          <a:effectLst/>
        </p:spPr>
        <p:txBody>
          <a:bodyPr>
            <a:spAutoFit/>
          </a:bodyPr>
          <a:lstStyle/>
          <a:p>
            <a:pPr>
              <a:spcBef>
                <a:spcPct val="50000"/>
              </a:spcBef>
            </a:pPr>
            <a:r>
              <a:rPr lang="en-US">
                <a:solidFill>
                  <a:srgbClr val="990000"/>
                </a:solidFill>
                <a:latin typeface="Tahoma" pitchFamily="34" charset="0"/>
              </a:rPr>
              <a:t>15</a:t>
            </a:r>
          </a:p>
        </p:txBody>
      </p:sp>
      <p:sp>
        <p:nvSpPr>
          <p:cNvPr id="131102" name="Text Box 30"/>
          <p:cNvSpPr txBox="1">
            <a:spLocks noChangeArrowheads="1"/>
          </p:cNvSpPr>
          <p:nvPr/>
        </p:nvSpPr>
        <p:spPr bwMode="auto">
          <a:xfrm>
            <a:off x="6156325" y="1341438"/>
            <a:ext cx="576263" cy="366712"/>
          </a:xfrm>
          <a:prstGeom prst="rect">
            <a:avLst/>
          </a:prstGeom>
          <a:noFill/>
          <a:ln w="9525">
            <a:noFill/>
            <a:miter lim="800000"/>
            <a:headEnd/>
            <a:tailEnd/>
          </a:ln>
          <a:effectLst/>
        </p:spPr>
        <p:txBody>
          <a:bodyPr>
            <a:spAutoFit/>
          </a:bodyPr>
          <a:lstStyle/>
          <a:p>
            <a:pPr>
              <a:spcBef>
                <a:spcPct val="50000"/>
              </a:spcBef>
            </a:pPr>
            <a:r>
              <a:rPr lang="en-US" dirty="0">
                <a:solidFill>
                  <a:srgbClr val="990000"/>
                </a:solidFill>
                <a:latin typeface="Tahoma" pitchFamily="34" charset="0"/>
              </a:rPr>
              <a:t>20</a:t>
            </a:r>
          </a:p>
        </p:txBody>
      </p:sp>
      <p:sp>
        <p:nvSpPr>
          <p:cNvPr id="131103" name="Text Box 31"/>
          <p:cNvSpPr txBox="1">
            <a:spLocks noChangeArrowheads="1"/>
          </p:cNvSpPr>
          <p:nvPr/>
        </p:nvSpPr>
        <p:spPr bwMode="auto">
          <a:xfrm>
            <a:off x="6732588" y="3500438"/>
            <a:ext cx="719137" cy="366712"/>
          </a:xfrm>
          <a:prstGeom prst="rect">
            <a:avLst/>
          </a:prstGeom>
          <a:noFill/>
          <a:ln w="9525">
            <a:noFill/>
            <a:miter lim="800000"/>
            <a:headEnd/>
            <a:tailEnd/>
          </a:ln>
          <a:effectLst/>
        </p:spPr>
        <p:txBody>
          <a:bodyPr>
            <a:spAutoFit/>
          </a:bodyPr>
          <a:lstStyle/>
          <a:p>
            <a:pPr>
              <a:spcBef>
                <a:spcPct val="50000"/>
              </a:spcBef>
            </a:pPr>
            <a:r>
              <a:rPr lang="en-US">
                <a:solidFill>
                  <a:srgbClr val="990000"/>
                </a:solidFill>
                <a:latin typeface="Tahoma" pitchFamily="34" charset="0"/>
              </a:rPr>
              <a:t>18</a:t>
            </a:r>
          </a:p>
        </p:txBody>
      </p:sp>
      <p:sp>
        <p:nvSpPr>
          <p:cNvPr id="131104" name="Text Box 32"/>
          <p:cNvSpPr txBox="1">
            <a:spLocks noChangeArrowheads="1"/>
          </p:cNvSpPr>
          <p:nvPr/>
        </p:nvSpPr>
        <p:spPr bwMode="auto">
          <a:xfrm>
            <a:off x="539750" y="2420938"/>
            <a:ext cx="719138" cy="376237"/>
          </a:xfrm>
          <a:prstGeom prst="rect">
            <a:avLst/>
          </a:prstGeom>
          <a:noFill/>
          <a:ln w="9525">
            <a:solidFill>
              <a:srgbClr val="000000"/>
            </a:solidFill>
            <a:miter lim="800000"/>
            <a:headEnd/>
            <a:tailEnd/>
          </a:ln>
          <a:effectLst/>
        </p:spPr>
        <p:txBody>
          <a:bodyPr>
            <a:spAutoFit/>
          </a:bodyPr>
          <a:lstStyle/>
          <a:p>
            <a:pPr>
              <a:spcBef>
                <a:spcPct val="50000"/>
              </a:spcBef>
            </a:pPr>
            <a:r>
              <a:rPr lang="en-US">
                <a:latin typeface="Tahoma" pitchFamily="34" charset="0"/>
              </a:rPr>
              <a:t>10</a:t>
            </a:r>
          </a:p>
        </p:txBody>
      </p:sp>
      <p:sp>
        <p:nvSpPr>
          <p:cNvPr id="131105" name="Text Box 33"/>
          <p:cNvSpPr txBox="1">
            <a:spLocks noChangeArrowheads="1"/>
          </p:cNvSpPr>
          <p:nvPr/>
        </p:nvSpPr>
        <p:spPr bwMode="auto">
          <a:xfrm>
            <a:off x="2124075" y="1557338"/>
            <a:ext cx="595313" cy="366712"/>
          </a:xfrm>
          <a:prstGeom prst="rect">
            <a:avLst/>
          </a:prstGeom>
          <a:noFill/>
          <a:ln w="9525">
            <a:noFill/>
            <a:miter lim="800000"/>
            <a:headEnd/>
            <a:tailEnd/>
          </a:ln>
          <a:effectLst/>
        </p:spPr>
        <p:txBody>
          <a:bodyPr>
            <a:spAutoFit/>
          </a:bodyPr>
          <a:lstStyle/>
          <a:p>
            <a:endParaRPr lang="en-US">
              <a:latin typeface="Tahoma" pitchFamily="34" charset="0"/>
            </a:endParaRPr>
          </a:p>
        </p:txBody>
      </p:sp>
      <p:sp>
        <p:nvSpPr>
          <p:cNvPr id="131106" name="Text Box 34"/>
          <p:cNvSpPr txBox="1">
            <a:spLocks noChangeArrowheads="1"/>
          </p:cNvSpPr>
          <p:nvPr/>
        </p:nvSpPr>
        <p:spPr bwMode="auto">
          <a:xfrm>
            <a:off x="1979613" y="1773238"/>
            <a:ext cx="720725" cy="376237"/>
          </a:xfrm>
          <a:prstGeom prst="rect">
            <a:avLst/>
          </a:prstGeom>
          <a:noFill/>
          <a:ln w="9525">
            <a:solidFill>
              <a:srgbClr val="000000"/>
            </a:solidFill>
            <a:miter lim="800000"/>
            <a:headEnd/>
            <a:tailEnd/>
          </a:ln>
          <a:effectLst/>
        </p:spPr>
        <p:txBody>
          <a:bodyPr>
            <a:spAutoFit/>
          </a:bodyPr>
          <a:lstStyle/>
          <a:p>
            <a:pPr>
              <a:spcBef>
                <a:spcPct val="50000"/>
              </a:spcBef>
            </a:pPr>
            <a:r>
              <a:rPr lang="en-US">
                <a:latin typeface="Tahoma" pitchFamily="34" charset="0"/>
              </a:rPr>
              <a:t>10</a:t>
            </a:r>
          </a:p>
        </p:txBody>
      </p:sp>
      <p:sp>
        <p:nvSpPr>
          <p:cNvPr id="131107" name="Text Box 35"/>
          <p:cNvSpPr txBox="1">
            <a:spLocks noChangeArrowheads="1"/>
          </p:cNvSpPr>
          <p:nvPr/>
        </p:nvSpPr>
        <p:spPr bwMode="auto">
          <a:xfrm>
            <a:off x="4716463" y="1268413"/>
            <a:ext cx="863600" cy="376237"/>
          </a:xfrm>
          <a:prstGeom prst="rect">
            <a:avLst/>
          </a:prstGeom>
          <a:noFill/>
          <a:ln w="9525">
            <a:solidFill>
              <a:srgbClr val="FFFF66"/>
            </a:solidFill>
            <a:miter lim="800000"/>
            <a:headEnd/>
            <a:tailEnd/>
          </a:ln>
          <a:effectLst/>
        </p:spPr>
        <p:txBody>
          <a:bodyPr>
            <a:spAutoFit/>
          </a:bodyPr>
          <a:lstStyle/>
          <a:p>
            <a:pPr>
              <a:spcBef>
                <a:spcPct val="50000"/>
              </a:spcBef>
            </a:pPr>
            <a:r>
              <a:rPr lang="en-US">
                <a:latin typeface="Tahoma" pitchFamily="34" charset="0"/>
              </a:rPr>
              <a:t>20</a:t>
            </a:r>
          </a:p>
        </p:txBody>
      </p:sp>
      <p:sp>
        <p:nvSpPr>
          <p:cNvPr id="131108" name="Text Box 36"/>
          <p:cNvSpPr txBox="1">
            <a:spLocks noChangeArrowheads="1"/>
          </p:cNvSpPr>
          <p:nvPr/>
        </p:nvSpPr>
        <p:spPr bwMode="auto">
          <a:xfrm>
            <a:off x="2700338" y="2420938"/>
            <a:ext cx="647700" cy="376237"/>
          </a:xfrm>
          <a:prstGeom prst="rect">
            <a:avLst/>
          </a:prstGeom>
          <a:noFill/>
          <a:ln w="9525">
            <a:solidFill>
              <a:srgbClr val="000000"/>
            </a:solidFill>
            <a:miter lim="800000"/>
            <a:headEnd/>
            <a:tailEnd/>
          </a:ln>
          <a:effectLst/>
        </p:spPr>
        <p:txBody>
          <a:bodyPr>
            <a:spAutoFit/>
          </a:bodyPr>
          <a:lstStyle/>
          <a:p>
            <a:pPr>
              <a:spcBef>
                <a:spcPct val="50000"/>
              </a:spcBef>
            </a:pPr>
            <a:r>
              <a:rPr lang="en-US">
                <a:latin typeface="Tahoma" pitchFamily="34" charset="0"/>
              </a:rPr>
              <a:t>24</a:t>
            </a:r>
          </a:p>
        </p:txBody>
      </p:sp>
      <p:sp>
        <p:nvSpPr>
          <p:cNvPr id="131109" name="Text Box 37"/>
          <p:cNvSpPr txBox="1">
            <a:spLocks noChangeArrowheads="1"/>
          </p:cNvSpPr>
          <p:nvPr/>
        </p:nvSpPr>
        <p:spPr bwMode="auto">
          <a:xfrm>
            <a:off x="4211638" y="2349500"/>
            <a:ext cx="647700" cy="376238"/>
          </a:xfrm>
          <a:prstGeom prst="rect">
            <a:avLst/>
          </a:prstGeom>
          <a:noFill/>
          <a:ln w="9525">
            <a:solidFill>
              <a:srgbClr val="FFFF66"/>
            </a:solidFill>
            <a:miter lim="800000"/>
            <a:headEnd/>
            <a:tailEnd/>
          </a:ln>
          <a:effectLst/>
        </p:spPr>
        <p:txBody>
          <a:bodyPr>
            <a:spAutoFit/>
          </a:bodyPr>
          <a:lstStyle/>
          <a:p>
            <a:pPr>
              <a:spcBef>
                <a:spcPct val="50000"/>
              </a:spcBef>
            </a:pPr>
            <a:r>
              <a:rPr lang="en-US">
                <a:latin typeface="Tahoma" pitchFamily="34" charset="0"/>
              </a:rPr>
              <a:t>14</a:t>
            </a:r>
          </a:p>
        </p:txBody>
      </p:sp>
      <p:sp>
        <p:nvSpPr>
          <p:cNvPr id="131110" name="Text Box 38"/>
          <p:cNvSpPr txBox="1">
            <a:spLocks noChangeArrowheads="1"/>
          </p:cNvSpPr>
          <p:nvPr/>
        </p:nvSpPr>
        <p:spPr bwMode="auto">
          <a:xfrm>
            <a:off x="1187450" y="3500438"/>
            <a:ext cx="647700" cy="376237"/>
          </a:xfrm>
          <a:prstGeom prst="rect">
            <a:avLst/>
          </a:prstGeom>
          <a:noFill/>
          <a:ln w="9525">
            <a:solidFill>
              <a:srgbClr val="000000"/>
            </a:solidFill>
            <a:miter lim="800000"/>
            <a:headEnd/>
            <a:tailEnd/>
          </a:ln>
          <a:effectLst/>
        </p:spPr>
        <p:txBody>
          <a:bodyPr>
            <a:spAutoFit/>
          </a:bodyPr>
          <a:lstStyle/>
          <a:p>
            <a:pPr>
              <a:spcBef>
                <a:spcPct val="50000"/>
              </a:spcBef>
            </a:pPr>
            <a:r>
              <a:rPr lang="en-US">
                <a:latin typeface="Tahoma" pitchFamily="34" charset="0"/>
              </a:rPr>
              <a:t>10</a:t>
            </a:r>
          </a:p>
        </p:txBody>
      </p:sp>
      <p:sp>
        <p:nvSpPr>
          <p:cNvPr id="131111" name="Text Box 39"/>
          <p:cNvSpPr txBox="1">
            <a:spLocks noChangeArrowheads="1"/>
          </p:cNvSpPr>
          <p:nvPr/>
        </p:nvSpPr>
        <p:spPr bwMode="auto">
          <a:xfrm>
            <a:off x="4716463" y="3500438"/>
            <a:ext cx="503237" cy="376237"/>
          </a:xfrm>
          <a:prstGeom prst="rect">
            <a:avLst/>
          </a:prstGeom>
          <a:noFill/>
          <a:ln w="9525">
            <a:solidFill>
              <a:srgbClr val="FFFF66"/>
            </a:solidFill>
            <a:miter lim="800000"/>
            <a:headEnd/>
            <a:tailEnd/>
          </a:ln>
          <a:effectLst/>
        </p:spPr>
        <p:txBody>
          <a:bodyPr>
            <a:spAutoFit/>
          </a:bodyPr>
          <a:lstStyle/>
          <a:p>
            <a:pPr algn="l" rtl="0">
              <a:spcBef>
                <a:spcPct val="50000"/>
              </a:spcBef>
            </a:pPr>
            <a:r>
              <a:rPr lang="en-US">
                <a:latin typeface="Tahoma" pitchFamily="34" charset="0"/>
              </a:rPr>
              <a:t>7</a:t>
            </a:r>
          </a:p>
        </p:txBody>
      </p:sp>
      <p:sp>
        <p:nvSpPr>
          <p:cNvPr id="131112" name="Text Box 40"/>
          <p:cNvSpPr txBox="1">
            <a:spLocks noChangeArrowheads="1"/>
          </p:cNvSpPr>
          <p:nvPr/>
        </p:nvSpPr>
        <p:spPr bwMode="auto">
          <a:xfrm>
            <a:off x="2484438" y="4797425"/>
            <a:ext cx="574675" cy="376238"/>
          </a:xfrm>
          <a:prstGeom prst="rect">
            <a:avLst/>
          </a:prstGeom>
          <a:noFill/>
          <a:ln w="9525">
            <a:solidFill>
              <a:srgbClr val="FFFF66"/>
            </a:solidFill>
            <a:miter lim="800000"/>
            <a:headEnd/>
            <a:tailEnd/>
          </a:ln>
          <a:effectLst/>
        </p:spPr>
        <p:txBody>
          <a:bodyPr>
            <a:spAutoFit/>
          </a:bodyPr>
          <a:lstStyle/>
          <a:p>
            <a:pPr>
              <a:spcBef>
                <a:spcPct val="50000"/>
              </a:spcBef>
            </a:pPr>
            <a:r>
              <a:rPr lang="en-US">
                <a:latin typeface="Tahoma" pitchFamily="34" charset="0"/>
              </a:rPr>
              <a:t>35</a:t>
            </a:r>
          </a:p>
        </p:txBody>
      </p:sp>
      <p:sp>
        <p:nvSpPr>
          <p:cNvPr id="131113" name="Text Box 41"/>
          <p:cNvSpPr txBox="1">
            <a:spLocks noChangeArrowheads="1"/>
          </p:cNvSpPr>
          <p:nvPr/>
        </p:nvSpPr>
        <p:spPr bwMode="auto">
          <a:xfrm>
            <a:off x="2627313" y="3644900"/>
            <a:ext cx="576262" cy="376238"/>
          </a:xfrm>
          <a:prstGeom prst="rect">
            <a:avLst/>
          </a:prstGeom>
          <a:noFill/>
          <a:ln w="9525">
            <a:solidFill>
              <a:srgbClr val="000000"/>
            </a:solidFill>
            <a:miter lim="800000"/>
            <a:headEnd/>
            <a:tailEnd/>
          </a:ln>
          <a:effectLst/>
        </p:spPr>
        <p:txBody>
          <a:bodyPr>
            <a:spAutoFit/>
          </a:bodyPr>
          <a:lstStyle/>
          <a:p>
            <a:pPr>
              <a:spcBef>
                <a:spcPct val="50000"/>
              </a:spcBef>
            </a:pPr>
            <a:r>
              <a:rPr lang="en-US">
                <a:latin typeface="Tahoma" pitchFamily="34" charset="0"/>
              </a:rPr>
              <a:t>25</a:t>
            </a:r>
          </a:p>
        </p:txBody>
      </p:sp>
      <p:sp>
        <p:nvSpPr>
          <p:cNvPr id="131114" name="Text Box 42"/>
          <p:cNvSpPr txBox="1">
            <a:spLocks noChangeArrowheads="1"/>
          </p:cNvSpPr>
          <p:nvPr/>
        </p:nvSpPr>
        <p:spPr bwMode="auto">
          <a:xfrm>
            <a:off x="5292725" y="5157788"/>
            <a:ext cx="431800" cy="376237"/>
          </a:xfrm>
          <a:prstGeom prst="rect">
            <a:avLst/>
          </a:prstGeom>
          <a:noFill/>
          <a:ln w="9525">
            <a:solidFill>
              <a:srgbClr val="FFFF66"/>
            </a:solidFill>
            <a:miter lim="800000"/>
            <a:headEnd/>
            <a:tailEnd/>
          </a:ln>
          <a:effectLst/>
        </p:spPr>
        <p:txBody>
          <a:bodyPr>
            <a:spAutoFit/>
          </a:bodyPr>
          <a:lstStyle/>
          <a:p>
            <a:pPr>
              <a:spcBef>
                <a:spcPct val="50000"/>
              </a:spcBef>
            </a:pPr>
            <a:r>
              <a:rPr lang="en-US">
                <a:latin typeface="Tahoma" pitchFamily="34" charset="0"/>
              </a:rPr>
              <a:t>3</a:t>
            </a:r>
          </a:p>
        </p:txBody>
      </p:sp>
      <p:sp>
        <p:nvSpPr>
          <p:cNvPr id="131115" name="Text Box 43"/>
          <p:cNvSpPr txBox="1">
            <a:spLocks noChangeArrowheads="1"/>
          </p:cNvSpPr>
          <p:nvPr/>
        </p:nvSpPr>
        <p:spPr bwMode="auto">
          <a:xfrm>
            <a:off x="6659563" y="5661025"/>
            <a:ext cx="2233612" cy="369332"/>
          </a:xfrm>
          <a:prstGeom prst="rect">
            <a:avLst/>
          </a:prstGeom>
          <a:solidFill>
            <a:srgbClr val="FFFF66"/>
          </a:solidFill>
          <a:ln w="9525">
            <a:solidFill>
              <a:srgbClr val="000000"/>
            </a:solidFill>
            <a:miter lim="800000"/>
            <a:headEnd/>
            <a:tailEnd/>
          </a:ln>
          <a:effectLst/>
        </p:spPr>
        <p:txBody>
          <a:bodyPr>
            <a:spAutoFit/>
          </a:bodyPr>
          <a:lstStyle/>
          <a:p>
            <a:pPr>
              <a:spcBef>
                <a:spcPct val="50000"/>
              </a:spcBef>
            </a:pPr>
            <a:r>
              <a:rPr lang="ar-IQ" b="1" dirty="0" smtClean="0">
                <a:solidFill>
                  <a:srgbClr val="000000"/>
                </a:solidFill>
                <a:latin typeface="Tahoma" pitchFamily="34" charset="0"/>
              </a:rPr>
              <a:t>التأخير = </a:t>
            </a:r>
            <a:r>
              <a:rPr lang="en-US" b="1" dirty="0" smtClean="0">
                <a:solidFill>
                  <a:srgbClr val="000000"/>
                </a:solidFill>
                <a:latin typeface="Tahoma" pitchFamily="34" charset="0"/>
              </a:rPr>
              <a:t>158 </a:t>
            </a:r>
            <a:r>
              <a:rPr lang="ar-IQ" b="1" dirty="0" smtClean="0">
                <a:solidFill>
                  <a:srgbClr val="000000"/>
                </a:solidFill>
                <a:latin typeface="Tahoma" pitchFamily="34" charset="0"/>
              </a:rPr>
              <a:t>ثانية</a:t>
            </a:r>
            <a:endParaRPr lang="en-US" b="1" dirty="0">
              <a:solidFill>
                <a:srgbClr val="000000"/>
              </a:solidFill>
              <a:latin typeface="Tahoma"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a:t> </a:t>
            </a:r>
          </a:p>
        </p:txBody>
      </p:sp>
      <p:sp>
        <p:nvSpPr>
          <p:cNvPr id="143363" name="Rectangle 3"/>
          <p:cNvSpPr>
            <a:spLocks noGrp="1" noChangeArrowheads="1"/>
          </p:cNvSpPr>
          <p:nvPr>
            <p:ph type="body" idx="1"/>
          </p:nvPr>
        </p:nvSpPr>
        <p:spPr>
          <a:xfrm>
            <a:off x="914400" y="-315913"/>
            <a:ext cx="8229600" cy="7173913"/>
          </a:xfrm>
        </p:spPr>
        <p:txBody>
          <a:bodyPr/>
          <a:lstStyle/>
          <a:p>
            <a:r>
              <a:rPr lang="en-US" b="1">
                <a:solidFill>
                  <a:srgbClr val="0066CC"/>
                </a:solidFill>
                <a:effectLst/>
              </a:rPr>
              <a:t>5</a:t>
            </a:r>
          </a:p>
        </p:txBody>
      </p:sp>
      <p:sp>
        <p:nvSpPr>
          <p:cNvPr id="143364" name="Freeform 4"/>
          <p:cNvSpPr>
            <a:spLocks/>
          </p:cNvSpPr>
          <p:nvPr/>
        </p:nvSpPr>
        <p:spPr bwMode="auto">
          <a:xfrm>
            <a:off x="1336675" y="3397250"/>
            <a:ext cx="915988" cy="1054100"/>
          </a:xfrm>
          <a:custGeom>
            <a:avLst/>
            <a:gdLst/>
            <a:ahLst/>
            <a:cxnLst>
              <a:cxn ang="0">
                <a:pos x="448" y="18"/>
              </a:cxn>
              <a:cxn ang="0">
                <a:pos x="221" y="18"/>
              </a:cxn>
              <a:cxn ang="0">
                <a:pos x="172" y="50"/>
              </a:cxn>
              <a:cxn ang="0">
                <a:pos x="107" y="132"/>
              </a:cxn>
              <a:cxn ang="0">
                <a:pos x="91" y="180"/>
              </a:cxn>
              <a:cxn ang="0">
                <a:pos x="83" y="205"/>
              </a:cxn>
              <a:cxn ang="0">
                <a:pos x="75" y="229"/>
              </a:cxn>
              <a:cxn ang="0">
                <a:pos x="205" y="578"/>
              </a:cxn>
              <a:cxn ang="0">
                <a:pos x="245" y="594"/>
              </a:cxn>
              <a:cxn ang="0">
                <a:pos x="294" y="602"/>
              </a:cxn>
              <a:cxn ang="0">
                <a:pos x="318" y="618"/>
              </a:cxn>
              <a:cxn ang="0">
                <a:pos x="351" y="626"/>
              </a:cxn>
              <a:cxn ang="0">
                <a:pos x="440" y="635"/>
              </a:cxn>
              <a:cxn ang="0">
                <a:pos x="480" y="578"/>
              </a:cxn>
              <a:cxn ang="0">
                <a:pos x="529" y="505"/>
              </a:cxn>
              <a:cxn ang="0">
                <a:pos x="561" y="424"/>
              </a:cxn>
              <a:cxn ang="0">
                <a:pos x="561" y="188"/>
              </a:cxn>
              <a:cxn ang="0">
                <a:pos x="521" y="132"/>
              </a:cxn>
              <a:cxn ang="0">
                <a:pos x="448" y="18"/>
              </a:cxn>
            </a:cxnLst>
            <a:rect l="0" t="0" r="r" b="b"/>
            <a:pathLst>
              <a:path w="577" h="664">
                <a:moveTo>
                  <a:pt x="448" y="18"/>
                </a:moveTo>
                <a:cubicBezTo>
                  <a:pt x="366" y="10"/>
                  <a:pt x="308" y="0"/>
                  <a:pt x="221" y="18"/>
                </a:cubicBezTo>
                <a:cubicBezTo>
                  <a:pt x="202" y="22"/>
                  <a:pt x="172" y="50"/>
                  <a:pt x="172" y="50"/>
                </a:cubicBezTo>
                <a:cubicBezTo>
                  <a:pt x="147" y="88"/>
                  <a:pt x="135" y="102"/>
                  <a:pt x="107" y="132"/>
                </a:cubicBezTo>
                <a:cubicBezTo>
                  <a:pt x="102" y="148"/>
                  <a:pt x="96" y="164"/>
                  <a:pt x="91" y="180"/>
                </a:cubicBezTo>
                <a:cubicBezTo>
                  <a:pt x="88" y="188"/>
                  <a:pt x="86" y="197"/>
                  <a:pt x="83" y="205"/>
                </a:cubicBezTo>
                <a:cubicBezTo>
                  <a:pt x="80" y="213"/>
                  <a:pt x="75" y="229"/>
                  <a:pt x="75" y="229"/>
                </a:cubicBezTo>
                <a:cubicBezTo>
                  <a:pt x="82" y="500"/>
                  <a:pt x="0" y="549"/>
                  <a:pt x="205" y="578"/>
                </a:cubicBezTo>
                <a:cubicBezTo>
                  <a:pt x="218" y="583"/>
                  <a:pt x="231" y="590"/>
                  <a:pt x="245" y="594"/>
                </a:cubicBezTo>
                <a:cubicBezTo>
                  <a:pt x="261" y="598"/>
                  <a:pt x="278" y="597"/>
                  <a:pt x="294" y="602"/>
                </a:cubicBezTo>
                <a:cubicBezTo>
                  <a:pt x="303" y="605"/>
                  <a:pt x="309" y="614"/>
                  <a:pt x="318" y="618"/>
                </a:cubicBezTo>
                <a:cubicBezTo>
                  <a:pt x="328" y="622"/>
                  <a:pt x="340" y="623"/>
                  <a:pt x="351" y="626"/>
                </a:cubicBezTo>
                <a:cubicBezTo>
                  <a:pt x="380" y="647"/>
                  <a:pt x="393" y="664"/>
                  <a:pt x="440" y="635"/>
                </a:cubicBezTo>
                <a:cubicBezTo>
                  <a:pt x="460" y="623"/>
                  <a:pt x="480" y="578"/>
                  <a:pt x="480" y="578"/>
                </a:cubicBezTo>
                <a:cubicBezTo>
                  <a:pt x="490" y="545"/>
                  <a:pt x="505" y="529"/>
                  <a:pt x="529" y="505"/>
                </a:cubicBezTo>
                <a:cubicBezTo>
                  <a:pt x="549" y="445"/>
                  <a:pt x="537" y="471"/>
                  <a:pt x="561" y="424"/>
                </a:cubicBezTo>
                <a:cubicBezTo>
                  <a:pt x="574" y="319"/>
                  <a:pt x="577" y="326"/>
                  <a:pt x="561" y="188"/>
                </a:cubicBezTo>
                <a:cubicBezTo>
                  <a:pt x="555" y="136"/>
                  <a:pt x="555" y="143"/>
                  <a:pt x="521" y="132"/>
                </a:cubicBezTo>
                <a:cubicBezTo>
                  <a:pt x="506" y="86"/>
                  <a:pt x="469" y="61"/>
                  <a:pt x="448" y="18"/>
                </a:cubicBezTo>
                <a:close/>
              </a:path>
            </a:pathLst>
          </a:custGeom>
          <a:solidFill>
            <a:schemeClr val="accent1"/>
          </a:solidFill>
          <a:ln w="38100" cmpd="sng">
            <a:solidFill>
              <a:schemeClr val="tx1"/>
            </a:solidFill>
            <a:round/>
            <a:headEnd/>
            <a:tailEnd/>
          </a:ln>
          <a:effectLst/>
        </p:spPr>
        <p:txBody>
          <a:bodyPr/>
          <a:lstStyle/>
          <a:p>
            <a:endParaRPr lang="ar-IQ"/>
          </a:p>
        </p:txBody>
      </p:sp>
      <p:sp>
        <p:nvSpPr>
          <p:cNvPr id="143365" name="Oval 5"/>
          <p:cNvSpPr>
            <a:spLocks noChangeArrowheads="1"/>
          </p:cNvSpPr>
          <p:nvPr/>
        </p:nvSpPr>
        <p:spPr bwMode="auto">
          <a:xfrm>
            <a:off x="1619250" y="3573463"/>
            <a:ext cx="431800" cy="576262"/>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A</a:t>
            </a:r>
          </a:p>
        </p:txBody>
      </p:sp>
      <p:sp>
        <p:nvSpPr>
          <p:cNvPr id="143366" name="Oval 6"/>
          <p:cNvSpPr>
            <a:spLocks noChangeArrowheads="1"/>
          </p:cNvSpPr>
          <p:nvPr/>
        </p:nvSpPr>
        <p:spPr bwMode="auto">
          <a:xfrm>
            <a:off x="3132138" y="2924175"/>
            <a:ext cx="360362"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B</a:t>
            </a:r>
          </a:p>
        </p:txBody>
      </p:sp>
      <p:sp>
        <p:nvSpPr>
          <p:cNvPr id="143367" name="Oval 7"/>
          <p:cNvSpPr>
            <a:spLocks noChangeArrowheads="1"/>
          </p:cNvSpPr>
          <p:nvPr/>
        </p:nvSpPr>
        <p:spPr bwMode="auto">
          <a:xfrm>
            <a:off x="5364163" y="3141663"/>
            <a:ext cx="360362"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H</a:t>
            </a:r>
          </a:p>
        </p:txBody>
      </p:sp>
      <p:sp>
        <p:nvSpPr>
          <p:cNvPr id="143368" name="Oval 8"/>
          <p:cNvSpPr>
            <a:spLocks noChangeArrowheads="1"/>
          </p:cNvSpPr>
          <p:nvPr/>
        </p:nvSpPr>
        <p:spPr bwMode="auto">
          <a:xfrm>
            <a:off x="3924300" y="2133600"/>
            <a:ext cx="647700" cy="574675"/>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D</a:t>
            </a:r>
          </a:p>
        </p:txBody>
      </p:sp>
      <p:sp>
        <p:nvSpPr>
          <p:cNvPr id="143369" name="Oval 9"/>
          <p:cNvSpPr>
            <a:spLocks noChangeArrowheads="1"/>
          </p:cNvSpPr>
          <p:nvPr/>
        </p:nvSpPr>
        <p:spPr bwMode="auto">
          <a:xfrm>
            <a:off x="4356100" y="5805488"/>
            <a:ext cx="576263" cy="576262"/>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G</a:t>
            </a:r>
          </a:p>
        </p:txBody>
      </p:sp>
      <p:sp>
        <p:nvSpPr>
          <p:cNvPr id="143370" name="Oval 10"/>
          <p:cNvSpPr>
            <a:spLocks noChangeArrowheads="1"/>
          </p:cNvSpPr>
          <p:nvPr/>
        </p:nvSpPr>
        <p:spPr bwMode="auto">
          <a:xfrm>
            <a:off x="5148263" y="4149725"/>
            <a:ext cx="504825"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F</a:t>
            </a:r>
          </a:p>
        </p:txBody>
      </p:sp>
      <p:sp>
        <p:nvSpPr>
          <p:cNvPr id="143371" name="Line 11"/>
          <p:cNvSpPr>
            <a:spLocks noChangeShapeType="1"/>
          </p:cNvSpPr>
          <p:nvPr/>
        </p:nvSpPr>
        <p:spPr bwMode="auto">
          <a:xfrm flipV="1">
            <a:off x="2124075" y="3141663"/>
            <a:ext cx="1079500" cy="431800"/>
          </a:xfrm>
          <a:prstGeom prst="line">
            <a:avLst/>
          </a:prstGeom>
          <a:noFill/>
          <a:ln w="9525">
            <a:solidFill>
              <a:schemeClr val="tx1"/>
            </a:solidFill>
            <a:round/>
            <a:headEnd/>
            <a:tailEnd type="triangle" w="med" len="med"/>
          </a:ln>
          <a:effectLst/>
        </p:spPr>
        <p:txBody>
          <a:bodyPr/>
          <a:lstStyle/>
          <a:p>
            <a:endParaRPr lang="ar-IQ"/>
          </a:p>
        </p:txBody>
      </p:sp>
      <p:sp>
        <p:nvSpPr>
          <p:cNvPr id="143372" name="Line 12"/>
          <p:cNvSpPr>
            <a:spLocks noChangeShapeType="1"/>
          </p:cNvSpPr>
          <p:nvPr/>
        </p:nvSpPr>
        <p:spPr bwMode="auto">
          <a:xfrm>
            <a:off x="2195513" y="4221163"/>
            <a:ext cx="288925" cy="792162"/>
          </a:xfrm>
          <a:prstGeom prst="line">
            <a:avLst/>
          </a:prstGeom>
          <a:noFill/>
          <a:ln w="9525">
            <a:solidFill>
              <a:schemeClr val="tx1"/>
            </a:solidFill>
            <a:round/>
            <a:headEnd/>
            <a:tailEnd type="triangle" w="med" len="med"/>
          </a:ln>
          <a:effectLst/>
        </p:spPr>
        <p:txBody>
          <a:bodyPr/>
          <a:lstStyle/>
          <a:p>
            <a:endParaRPr lang="ar-IQ"/>
          </a:p>
        </p:txBody>
      </p:sp>
      <p:sp>
        <p:nvSpPr>
          <p:cNvPr id="143373" name="Line 13"/>
          <p:cNvSpPr>
            <a:spLocks noChangeShapeType="1"/>
          </p:cNvSpPr>
          <p:nvPr/>
        </p:nvSpPr>
        <p:spPr bwMode="auto">
          <a:xfrm flipV="1">
            <a:off x="2555875" y="4437063"/>
            <a:ext cx="2663825" cy="576262"/>
          </a:xfrm>
          <a:prstGeom prst="line">
            <a:avLst/>
          </a:prstGeom>
          <a:noFill/>
          <a:ln w="9525">
            <a:solidFill>
              <a:schemeClr val="tx1"/>
            </a:solidFill>
            <a:round/>
            <a:headEnd/>
            <a:tailEnd type="triangle" w="med" len="med"/>
          </a:ln>
          <a:effectLst/>
        </p:spPr>
        <p:txBody>
          <a:bodyPr/>
          <a:lstStyle/>
          <a:p>
            <a:endParaRPr lang="ar-IQ"/>
          </a:p>
        </p:txBody>
      </p:sp>
      <p:sp>
        <p:nvSpPr>
          <p:cNvPr id="143374" name="Line 14"/>
          <p:cNvSpPr>
            <a:spLocks noChangeShapeType="1"/>
          </p:cNvSpPr>
          <p:nvPr/>
        </p:nvSpPr>
        <p:spPr bwMode="auto">
          <a:xfrm>
            <a:off x="2555875" y="5229225"/>
            <a:ext cx="1871663" cy="1008063"/>
          </a:xfrm>
          <a:prstGeom prst="line">
            <a:avLst/>
          </a:prstGeom>
          <a:noFill/>
          <a:ln w="9525">
            <a:solidFill>
              <a:schemeClr val="tx1"/>
            </a:solidFill>
            <a:round/>
            <a:headEnd/>
            <a:tailEnd type="triangle" w="med" len="med"/>
          </a:ln>
          <a:effectLst/>
        </p:spPr>
        <p:txBody>
          <a:bodyPr/>
          <a:lstStyle/>
          <a:p>
            <a:endParaRPr lang="ar-IQ"/>
          </a:p>
        </p:txBody>
      </p:sp>
      <p:sp>
        <p:nvSpPr>
          <p:cNvPr id="143375" name="Line 15"/>
          <p:cNvSpPr>
            <a:spLocks noChangeShapeType="1"/>
          </p:cNvSpPr>
          <p:nvPr/>
        </p:nvSpPr>
        <p:spPr bwMode="auto">
          <a:xfrm flipH="1" flipV="1">
            <a:off x="5435600" y="4581525"/>
            <a:ext cx="504825" cy="503238"/>
          </a:xfrm>
          <a:prstGeom prst="line">
            <a:avLst/>
          </a:prstGeom>
          <a:noFill/>
          <a:ln w="9525">
            <a:solidFill>
              <a:schemeClr val="tx1"/>
            </a:solidFill>
            <a:round/>
            <a:headEnd/>
            <a:tailEnd type="triangle" w="med" len="med"/>
          </a:ln>
          <a:effectLst/>
        </p:spPr>
        <p:txBody>
          <a:bodyPr/>
          <a:lstStyle/>
          <a:p>
            <a:endParaRPr lang="ar-IQ"/>
          </a:p>
        </p:txBody>
      </p:sp>
      <p:sp>
        <p:nvSpPr>
          <p:cNvPr id="143376" name="Line 16"/>
          <p:cNvSpPr>
            <a:spLocks noChangeShapeType="1"/>
          </p:cNvSpPr>
          <p:nvPr/>
        </p:nvSpPr>
        <p:spPr bwMode="auto">
          <a:xfrm flipV="1">
            <a:off x="3419475" y="2565400"/>
            <a:ext cx="576263" cy="431800"/>
          </a:xfrm>
          <a:prstGeom prst="line">
            <a:avLst/>
          </a:prstGeom>
          <a:noFill/>
          <a:ln w="9525">
            <a:solidFill>
              <a:schemeClr val="tx1"/>
            </a:solidFill>
            <a:round/>
            <a:headEnd/>
            <a:tailEnd type="triangle" w="med" len="med"/>
          </a:ln>
          <a:effectLst/>
        </p:spPr>
        <p:txBody>
          <a:bodyPr/>
          <a:lstStyle/>
          <a:p>
            <a:endParaRPr lang="ar-IQ"/>
          </a:p>
        </p:txBody>
      </p:sp>
      <p:sp>
        <p:nvSpPr>
          <p:cNvPr id="143377" name="Line 17"/>
          <p:cNvSpPr>
            <a:spLocks noChangeShapeType="1"/>
          </p:cNvSpPr>
          <p:nvPr/>
        </p:nvSpPr>
        <p:spPr bwMode="auto">
          <a:xfrm>
            <a:off x="4643438" y="2492375"/>
            <a:ext cx="935037" cy="720725"/>
          </a:xfrm>
          <a:prstGeom prst="line">
            <a:avLst/>
          </a:prstGeom>
          <a:noFill/>
          <a:ln w="9525">
            <a:solidFill>
              <a:schemeClr val="tx1"/>
            </a:solidFill>
            <a:round/>
            <a:headEnd/>
            <a:tailEnd type="triangle" w="med" len="med"/>
          </a:ln>
          <a:effectLst/>
        </p:spPr>
        <p:txBody>
          <a:bodyPr/>
          <a:lstStyle/>
          <a:p>
            <a:endParaRPr lang="ar-IQ"/>
          </a:p>
        </p:txBody>
      </p:sp>
      <p:sp>
        <p:nvSpPr>
          <p:cNvPr id="143378" name="Line 18"/>
          <p:cNvSpPr>
            <a:spLocks noChangeShapeType="1"/>
          </p:cNvSpPr>
          <p:nvPr/>
        </p:nvSpPr>
        <p:spPr bwMode="auto">
          <a:xfrm flipH="1">
            <a:off x="4427538" y="3500438"/>
            <a:ext cx="1008062" cy="288925"/>
          </a:xfrm>
          <a:prstGeom prst="line">
            <a:avLst/>
          </a:prstGeom>
          <a:noFill/>
          <a:ln w="9525">
            <a:solidFill>
              <a:schemeClr val="tx1"/>
            </a:solidFill>
            <a:round/>
            <a:headEnd/>
            <a:tailEnd type="triangle" w="med" len="med"/>
          </a:ln>
          <a:effectLst/>
        </p:spPr>
        <p:txBody>
          <a:bodyPr/>
          <a:lstStyle/>
          <a:p>
            <a:endParaRPr lang="ar-IQ"/>
          </a:p>
        </p:txBody>
      </p:sp>
      <p:sp>
        <p:nvSpPr>
          <p:cNvPr id="143379" name="Text Box 19"/>
          <p:cNvSpPr txBox="1">
            <a:spLocks noChangeArrowheads="1"/>
          </p:cNvSpPr>
          <p:nvPr/>
        </p:nvSpPr>
        <p:spPr bwMode="auto">
          <a:xfrm>
            <a:off x="1116013" y="2924175"/>
            <a:ext cx="865187" cy="366713"/>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1/40</a:t>
            </a:r>
          </a:p>
        </p:txBody>
      </p:sp>
      <p:sp>
        <p:nvSpPr>
          <p:cNvPr id="143380" name="Text Box 20"/>
          <p:cNvSpPr txBox="1">
            <a:spLocks noChangeArrowheads="1"/>
          </p:cNvSpPr>
          <p:nvPr/>
        </p:nvSpPr>
        <p:spPr bwMode="auto">
          <a:xfrm>
            <a:off x="1258888" y="5300663"/>
            <a:ext cx="793750"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2/50</a:t>
            </a:r>
          </a:p>
        </p:txBody>
      </p:sp>
      <p:sp>
        <p:nvSpPr>
          <p:cNvPr id="143381" name="Text Box 21"/>
          <p:cNvSpPr txBox="1">
            <a:spLocks noChangeArrowheads="1"/>
          </p:cNvSpPr>
          <p:nvPr/>
        </p:nvSpPr>
        <p:spPr bwMode="auto">
          <a:xfrm>
            <a:off x="2339975" y="2205038"/>
            <a:ext cx="936625"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3/55</a:t>
            </a:r>
          </a:p>
        </p:txBody>
      </p:sp>
      <p:sp>
        <p:nvSpPr>
          <p:cNvPr id="143382" name="Oval 22"/>
          <p:cNvSpPr>
            <a:spLocks noChangeArrowheads="1"/>
          </p:cNvSpPr>
          <p:nvPr/>
        </p:nvSpPr>
        <p:spPr bwMode="auto">
          <a:xfrm>
            <a:off x="3995738" y="2133600"/>
            <a:ext cx="431800"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D</a:t>
            </a:r>
          </a:p>
        </p:txBody>
      </p:sp>
      <p:sp>
        <p:nvSpPr>
          <p:cNvPr id="143383" name="Oval 23"/>
          <p:cNvSpPr>
            <a:spLocks noChangeArrowheads="1"/>
          </p:cNvSpPr>
          <p:nvPr/>
        </p:nvSpPr>
        <p:spPr bwMode="auto">
          <a:xfrm>
            <a:off x="3924300" y="3644900"/>
            <a:ext cx="431800"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f</a:t>
            </a:r>
          </a:p>
        </p:txBody>
      </p:sp>
      <p:sp>
        <p:nvSpPr>
          <p:cNvPr id="143384" name="Oval 24"/>
          <p:cNvSpPr>
            <a:spLocks noChangeArrowheads="1"/>
          </p:cNvSpPr>
          <p:nvPr/>
        </p:nvSpPr>
        <p:spPr bwMode="auto">
          <a:xfrm>
            <a:off x="3563938" y="5876925"/>
            <a:ext cx="71437" cy="73025"/>
          </a:xfrm>
          <a:prstGeom prst="ellipse">
            <a:avLst/>
          </a:prstGeom>
          <a:solidFill>
            <a:schemeClr val="accent1"/>
          </a:solidFill>
          <a:ln w="9525">
            <a:solidFill>
              <a:schemeClr val="tx1"/>
            </a:solidFill>
            <a:round/>
            <a:headEnd/>
            <a:tailEnd/>
          </a:ln>
          <a:effectLst/>
        </p:spPr>
        <p:txBody>
          <a:bodyPr wrap="none" anchor="ctr"/>
          <a:lstStyle/>
          <a:p>
            <a:endParaRPr lang="ar-IQ"/>
          </a:p>
        </p:txBody>
      </p:sp>
      <p:sp>
        <p:nvSpPr>
          <p:cNvPr id="143385" name="Line 25"/>
          <p:cNvSpPr>
            <a:spLocks noChangeShapeType="1"/>
          </p:cNvSpPr>
          <p:nvPr/>
        </p:nvSpPr>
        <p:spPr bwMode="auto">
          <a:xfrm>
            <a:off x="3419475" y="3284538"/>
            <a:ext cx="431800" cy="431800"/>
          </a:xfrm>
          <a:prstGeom prst="line">
            <a:avLst/>
          </a:prstGeom>
          <a:noFill/>
          <a:ln w="9525">
            <a:solidFill>
              <a:schemeClr val="tx1"/>
            </a:solidFill>
            <a:round/>
            <a:headEnd/>
            <a:tailEnd type="triangle" w="med" len="med"/>
          </a:ln>
          <a:effectLst/>
        </p:spPr>
        <p:txBody>
          <a:bodyPr/>
          <a:lstStyle/>
          <a:p>
            <a:endParaRPr lang="ar-IQ"/>
          </a:p>
        </p:txBody>
      </p:sp>
      <p:sp>
        <p:nvSpPr>
          <p:cNvPr id="143386" name="Text Box 26"/>
          <p:cNvSpPr txBox="1">
            <a:spLocks noChangeArrowheads="1"/>
          </p:cNvSpPr>
          <p:nvPr/>
        </p:nvSpPr>
        <p:spPr bwMode="auto">
          <a:xfrm>
            <a:off x="3924300" y="1700213"/>
            <a:ext cx="719138"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56</a:t>
            </a:r>
          </a:p>
        </p:txBody>
      </p:sp>
      <p:sp>
        <p:nvSpPr>
          <p:cNvPr id="143387" name="Text Box 27"/>
          <p:cNvSpPr txBox="1">
            <a:spLocks noChangeArrowheads="1"/>
          </p:cNvSpPr>
          <p:nvPr/>
        </p:nvSpPr>
        <p:spPr bwMode="auto">
          <a:xfrm>
            <a:off x="6804025" y="4868863"/>
            <a:ext cx="576263"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53</a:t>
            </a:r>
          </a:p>
        </p:txBody>
      </p:sp>
      <p:sp>
        <p:nvSpPr>
          <p:cNvPr id="143388" name="Freeform 28"/>
          <p:cNvSpPr>
            <a:spLocks/>
          </p:cNvSpPr>
          <p:nvPr/>
        </p:nvSpPr>
        <p:spPr bwMode="auto">
          <a:xfrm>
            <a:off x="2125663" y="4894263"/>
            <a:ext cx="650875" cy="919162"/>
          </a:xfrm>
          <a:custGeom>
            <a:avLst/>
            <a:gdLst/>
            <a:ahLst/>
            <a:cxnLst>
              <a:cxn ang="0">
                <a:pos x="2" y="357"/>
              </a:cxn>
              <a:cxn ang="0">
                <a:pos x="52" y="291"/>
              </a:cxn>
              <a:cxn ang="0">
                <a:pos x="93" y="225"/>
              </a:cxn>
              <a:cxn ang="0">
                <a:pos x="192" y="52"/>
              </a:cxn>
              <a:cxn ang="0">
                <a:pos x="274" y="11"/>
              </a:cxn>
              <a:cxn ang="0">
                <a:pos x="323" y="52"/>
              </a:cxn>
              <a:cxn ang="0">
                <a:pos x="381" y="110"/>
              </a:cxn>
              <a:cxn ang="0">
                <a:pos x="389" y="134"/>
              </a:cxn>
              <a:cxn ang="0">
                <a:pos x="405" y="151"/>
              </a:cxn>
              <a:cxn ang="0">
                <a:pos x="381" y="241"/>
              </a:cxn>
              <a:cxn ang="0">
                <a:pos x="356" y="291"/>
              </a:cxn>
              <a:cxn ang="0">
                <a:pos x="348" y="357"/>
              </a:cxn>
              <a:cxn ang="0">
                <a:pos x="340" y="381"/>
              </a:cxn>
              <a:cxn ang="0">
                <a:pos x="249" y="579"/>
              </a:cxn>
              <a:cxn ang="0">
                <a:pos x="134" y="521"/>
              </a:cxn>
              <a:cxn ang="0">
                <a:pos x="93" y="422"/>
              </a:cxn>
              <a:cxn ang="0">
                <a:pos x="85" y="398"/>
              </a:cxn>
              <a:cxn ang="0">
                <a:pos x="10" y="365"/>
              </a:cxn>
              <a:cxn ang="0">
                <a:pos x="2" y="357"/>
              </a:cxn>
            </a:cxnLst>
            <a:rect l="0" t="0" r="r" b="b"/>
            <a:pathLst>
              <a:path w="410" h="579">
                <a:moveTo>
                  <a:pt x="2" y="357"/>
                </a:moveTo>
                <a:cubicBezTo>
                  <a:pt x="17" y="334"/>
                  <a:pt x="39" y="315"/>
                  <a:pt x="52" y="291"/>
                </a:cubicBezTo>
                <a:cubicBezTo>
                  <a:pt x="88" y="226"/>
                  <a:pt x="59" y="257"/>
                  <a:pt x="93" y="225"/>
                </a:cubicBezTo>
                <a:cubicBezTo>
                  <a:pt x="114" y="162"/>
                  <a:pt x="135" y="91"/>
                  <a:pt x="192" y="52"/>
                </a:cubicBezTo>
                <a:cubicBezTo>
                  <a:pt x="222" y="5"/>
                  <a:pt x="216" y="0"/>
                  <a:pt x="274" y="11"/>
                </a:cubicBezTo>
                <a:cubicBezTo>
                  <a:pt x="328" y="67"/>
                  <a:pt x="268" y="9"/>
                  <a:pt x="323" y="52"/>
                </a:cubicBezTo>
                <a:cubicBezTo>
                  <a:pt x="346" y="70"/>
                  <a:pt x="355" y="93"/>
                  <a:pt x="381" y="110"/>
                </a:cubicBezTo>
                <a:cubicBezTo>
                  <a:pt x="384" y="118"/>
                  <a:pt x="385" y="127"/>
                  <a:pt x="389" y="134"/>
                </a:cubicBezTo>
                <a:cubicBezTo>
                  <a:pt x="393" y="141"/>
                  <a:pt x="404" y="143"/>
                  <a:pt x="405" y="151"/>
                </a:cubicBezTo>
                <a:cubicBezTo>
                  <a:pt x="410" y="205"/>
                  <a:pt x="403" y="208"/>
                  <a:pt x="381" y="241"/>
                </a:cubicBezTo>
                <a:cubicBezTo>
                  <a:pt x="375" y="259"/>
                  <a:pt x="361" y="273"/>
                  <a:pt x="356" y="291"/>
                </a:cubicBezTo>
                <a:cubicBezTo>
                  <a:pt x="350" y="312"/>
                  <a:pt x="352" y="335"/>
                  <a:pt x="348" y="357"/>
                </a:cubicBezTo>
                <a:cubicBezTo>
                  <a:pt x="347" y="365"/>
                  <a:pt x="343" y="373"/>
                  <a:pt x="340" y="381"/>
                </a:cubicBezTo>
                <a:cubicBezTo>
                  <a:pt x="331" y="450"/>
                  <a:pt x="326" y="551"/>
                  <a:pt x="249" y="579"/>
                </a:cubicBezTo>
                <a:cubicBezTo>
                  <a:pt x="191" y="570"/>
                  <a:pt x="172" y="562"/>
                  <a:pt x="134" y="521"/>
                </a:cubicBezTo>
                <a:cubicBezTo>
                  <a:pt x="123" y="486"/>
                  <a:pt x="109" y="455"/>
                  <a:pt x="93" y="422"/>
                </a:cubicBezTo>
                <a:cubicBezTo>
                  <a:pt x="89" y="414"/>
                  <a:pt x="91" y="404"/>
                  <a:pt x="85" y="398"/>
                </a:cubicBezTo>
                <a:cubicBezTo>
                  <a:pt x="78" y="391"/>
                  <a:pt x="24" y="374"/>
                  <a:pt x="10" y="365"/>
                </a:cubicBezTo>
                <a:cubicBezTo>
                  <a:pt x="0" y="335"/>
                  <a:pt x="2" y="331"/>
                  <a:pt x="2" y="357"/>
                </a:cubicBezTo>
                <a:close/>
              </a:path>
            </a:pathLst>
          </a:custGeom>
          <a:solidFill>
            <a:schemeClr val="accent1"/>
          </a:solidFill>
          <a:ln w="9525">
            <a:solidFill>
              <a:schemeClr val="tx1"/>
            </a:solidFill>
            <a:round/>
            <a:headEnd/>
            <a:tailEnd/>
          </a:ln>
          <a:effectLst/>
        </p:spPr>
        <p:txBody>
          <a:bodyPr/>
          <a:lstStyle/>
          <a:p>
            <a:endParaRPr lang="ar-IQ"/>
          </a:p>
        </p:txBody>
      </p:sp>
      <p:sp>
        <p:nvSpPr>
          <p:cNvPr id="143389" name="Oval 29"/>
          <p:cNvSpPr>
            <a:spLocks noChangeArrowheads="1"/>
          </p:cNvSpPr>
          <p:nvPr/>
        </p:nvSpPr>
        <p:spPr bwMode="auto">
          <a:xfrm>
            <a:off x="2268538" y="5013325"/>
            <a:ext cx="503237" cy="576263"/>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C</a:t>
            </a:r>
          </a:p>
        </p:txBody>
      </p:sp>
      <p:sp>
        <p:nvSpPr>
          <p:cNvPr id="143390" name="Freeform 30"/>
          <p:cNvSpPr>
            <a:spLocks/>
          </p:cNvSpPr>
          <p:nvPr/>
        </p:nvSpPr>
        <p:spPr bwMode="auto">
          <a:xfrm>
            <a:off x="2873375" y="2586038"/>
            <a:ext cx="1636713" cy="1738312"/>
          </a:xfrm>
          <a:custGeom>
            <a:avLst/>
            <a:gdLst/>
            <a:ahLst/>
            <a:cxnLst>
              <a:cxn ang="0">
                <a:pos x="955" y="749"/>
              </a:cxn>
              <a:cxn ang="0">
                <a:pos x="905" y="667"/>
              </a:cxn>
              <a:cxn ang="0">
                <a:pos x="856" y="584"/>
              </a:cxn>
              <a:cxn ang="0">
                <a:pos x="790" y="510"/>
              </a:cxn>
              <a:cxn ang="0">
                <a:pos x="733" y="420"/>
              </a:cxn>
              <a:cxn ang="0">
                <a:pos x="675" y="346"/>
              </a:cxn>
              <a:cxn ang="0">
                <a:pos x="617" y="288"/>
              </a:cxn>
              <a:cxn ang="0">
                <a:pos x="519" y="190"/>
              </a:cxn>
              <a:cxn ang="0">
                <a:pos x="403" y="99"/>
              </a:cxn>
              <a:cxn ang="0">
                <a:pos x="140" y="0"/>
              </a:cxn>
              <a:cxn ang="0">
                <a:pos x="41" y="91"/>
              </a:cxn>
              <a:cxn ang="0">
                <a:pos x="58" y="288"/>
              </a:cxn>
              <a:cxn ang="0">
                <a:pos x="140" y="412"/>
              </a:cxn>
              <a:cxn ang="0">
                <a:pos x="420" y="815"/>
              </a:cxn>
              <a:cxn ang="0">
                <a:pos x="478" y="881"/>
              </a:cxn>
              <a:cxn ang="0">
                <a:pos x="659" y="1029"/>
              </a:cxn>
              <a:cxn ang="0">
                <a:pos x="700" y="1037"/>
              </a:cxn>
              <a:cxn ang="0">
                <a:pos x="757" y="1062"/>
              </a:cxn>
              <a:cxn ang="0">
                <a:pos x="864" y="1078"/>
              </a:cxn>
              <a:cxn ang="0">
                <a:pos x="1012" y="1054"/>
              </a:cxn>
              <a:cxn ang="0">
                <a:pos x="979" y="815"/>
              </a:cxn>
              <a:cxn ang="0">
                <a:pos x="905" y="700"/>
              </a:cxn>
            </a:cxnLst>
            <a:rect l="0" t="0" r="r" b="b"/>
            <a:pathLst>
              <a:path w="1031" h="1095">
                <a:moveTo>
                  <a:pt x="955" y="749"/>
                </a:moveTo>
                <a:cubicBezTo>
                  <a:pt x="945" y="708"/>
                  <a:pt x="929" y="702"/>
                  <a:pt x="905" y="667"/>
                </a:cubicBezTo>
                <a:cubicBezTo>
                  <a:pt x="887" y="641"/>
                  <a:pt x="875" y="610"/>
                  <a:pt x="856" y="584"/>
                </a:cubicBezTo>
                <a:cubicBezTo>
                  <a:pt x="836" y="557"/>
                  <a:pt x="809" y="539"/>
                  <a:pt x="790" y="510"/>
                </a:cubicBezTo>
                <a:cubicBezTo>
                  <a:pt x="767" y="476"/>
                  <a:pt x="759" y="451"/>
                  <a:pt x="733" y="420"/>
                </a:cubicBezTo>
                <a:cubicBezTo>
                  <a:pt x="713" y="396"/>
                  <a:pt x="697" y="368"/>
                  <a:pt x="675" y="346"/>
                </a:cubicBezTo>
                <a:cubicBezTo>
                  <a:pt x="656" y="327"/>
                  <a:pt x="617" y="288"/>
                  <a:pt x="617" y="288"/>
                </a:cubicBezTo>
                <a:cubicBezTo>
                  <a:pt x="593" y="238"/>
                  <a:pt x="566" y="224"/>
                  <a:pt x="519" y="190"/>
                </a:cubicBezTo>
                <a:cubicBezTo>
                  <a:pt x="480" y="162"/>
                  <a:pt x="448" y="119"/>
                  <a:pt x="403" y="99"/>
                </a:cubicBezTo>
                <a:cubicBezTo>
                  <a:pt x="317" y="60"/>
                  <a:pt x="229" y="29"/>
                  <a:pt x="140" y="0"/>
                </a:cubicBezTo>
                <a:cubicBezTo>
                  <a:pt x="94" y="15"/>
                  <a:pt x="69" y="54"/>
                  <a:pt x="41" y="91"/>
                </a:cubicBezTo>
                <a:cubicBezTo>
                  <a:pt x="28" y="159"/>
                  <a:pt x="0" y="233"/>
                  <a:pt x="58" y="288"/>
                </a:cubicBezTo>
                <a:cubicBezTo>
                  <a:pt x="72" y="333"/>
                  <a:pt x="108" y="378"/>
                  <a:pt x="140" y="412"/>
                </a:cubicBezTo>
                <a:cubicBezTo>
                  <a:pt x="186" y="549"/>
                  <a:pt x="312" y="722"/>
                  <a:pt x="420" y="815"/>
                </a:cubicBezTo>
                <a:cubicBezTo>
                  <a:pt x="468" y="856"/>
                  <a:pt x="422" y="825"/>
                  <a:pt x="478" y="881"/>
                </a:cubicBezTo>
                <a:cubicBezTo>
                  <a:pt x="532" y="935"/>
                  <a:pt x="595" y="987"/>
                  <a:pt x="659" y="1029"/>
                </a:cubicBezTo>
                <a:cubicBezTo>
                  <a:pt x="671" y="1037"/>
                  <a:pt x="686" y="1034"/>
                  <a:pt x="700" y="1037"/>
                </a:cubicBezTo>
                <a:cubicBezTo>
                  <a:pt x="741" y="1047"/>
                  <a:pt x="709" y="1044"/>
                  <a:pt x="757" y="1062"/>
                </a:cubicBezTo>
                <a:cubicBezTo>
                  <a:pt x="785" y="1073"/>
                  <a:pt x="842" y="1076"/>
                  <a:pt x="864" y="1078"/>
                </a:cubicBezTo>
                <a:cubicBezTo>
                  <a:pt x="919" y="1095"/>
                  <a:pt x="971" y="1095"/>
                  <a:pt x="1012" y="1054"/>
                </a:cubicBezTo>
                <a:cubicBezTo>
                  <a:pt x="1007" y="939"/>
                  <a:pt x="1031" y="891"/>
                  <a:pt x="979" y="815"/>
                </a:cubicBezTo>
                <a:cubicBezTo>
                  <a:pt x="965" y="772"/>
                  <a:pt x="927" y="740"/>
                  <a:pt x="905" y="700"/>
                </a:cubicBezTo>
              </a:path>
            </a:pathLst>
          </a:custGeom>
          <a:solidFill>
            <a:schemeClr val="accent1"/>
          </a:solidFill>
          <a:ln w="9525">
            <a:solidFill>
              <a:schemeClr val="tx1"/>
            </a:solidFill>
            <a:round/>
            <a:headEnd/>
            <a:tailEnd/>
          </a:ln>
          <a:effectLst/>
        </p:spPr>
        <p:txBody>
          <a:bodyPr/>
          <a:lstStyle/>
          <a:p>
            <a:endParaRPr lang="ar-IQ"/>
          </a:p>
        </p:txBody>
      </p:sp>
      <p:sp>
        <p:nvSpPr>
          <p:cNvPr id="143391" name="Oval 31"/>
          <p:cNvSpPr>
            <a:spLocks noChangeArrowheads="1"/>
          </p:cNvSpPr>
          <p:nvPr/>
        </p:nvSpPr>
        <p:spPr bwMode="auto">
          <a:xfrm>
            <a:off x="2987675" y="2781300"/>
            <a:ext cx="504825"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B</a:t>
            </a:r>
          </a:p>
        </p:txBody>
      </p:sp>
      <p:sp>
        <p:nvSpPr>
          <p:cNvPr id="143392" name="Oval 32"/>
          <p:cNvSpPr>
            <a:spLocks noChangeArrowheads="1"/>
          </p:cNvSpPr>
          <p:nvPr/>
        </p:nvSpPr>
        <p:spPr bwMode="auto">
          <a:xfrm>
            <a:off x="3635375" y="3644900"/>
            <a:ext cx="576263"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F</a:t>
            </a:r>
          </a:p>
        </p:txBody>
      </p:sp>
      <p:sp>
        <p:nvSpPr>
          <p:cNvPr id="143393" name="Line 33"/>
          <p:cNvSpPr>
            <a:spLocks noChangeShapeType="1"/>
          </p:cNvSpPr>
          <p:nvPr/>
        </p:nvSpPr>
        <p:spPr bwMode="auto">
          <a:xfrm flipV="1">
            <a:off x="4932363" y="5589588"/>
            <a:ext cx="863600" cy="503237"/>
          </a:xfrm>
          <a:prstGeom prst="line">
            <a:avLst/>
          </a:prstGeom>
          <a:noFill/>
          <a:ln w="9525">
            <a:solidFill>
              <a:schemeClr val="tx1"/>
            </a:solidFill>
            <a:round/>
            <a:headEnd/>
            <a:tailEnd type="triangle" w="med" len="med"/>
          </a:ln>
          <a:effectLst/>
        </p:spPr>
        <p:txBody>
          <a:bodyPr/>
          <a:lstStyle/>
          <a:p>
            <a:endParaRPr lang="ar-IQ"/>
          </a:p>
        </p:txBody>
      </p:sp>
      <p:sp>
        <p:nvSpPr>
          <p:cNvPr id="143394" name="Freeform 34"/>
          <p:cNvSpPr>
            <a:spLocks/>
          </p:cNvSpPr>
          <p:nvPr/>
        </p:nvSpPr>
        <p:spPr bwMode="auto">
          <a:xfrm>
            <a:off x="3787775" y="1593850"/>
            <a:ext cx="1301750" cy="5224463"/>
          </a:xfrm>
          <a:custGeom>
            <a:avLst/>
            <a:gdLst/>
            <a:ahLst/>
            <a:cxnLst>
              <a:cxn ang="0">
                <a:pos x="667" y="576"/>
              </a:cxn>
              <a:cxn ang="0">
                <a:pos x="560" y="49"/>
              </a:cxn>
              <a:cxn ang="0">
                <a:pos x="510" y="25"/>
              </a:cxn>
              <a:cxn ang="0">
                <a:pos x="445" y="0"/>
              </a:cxn>
              <a:cxn ang="0">
                <a:pos x="173" y="90"/>
              </a:cxn>
              <a:cxn ang="0">
                <a:pos x="140" y="164"/>
              </a:cxn>
              <a:cxn ang="0">
                <a:pos x="107" y="329"/>
              </a:cxn>
              <a:cxn ang="0">
                <a:pos x="83" y="477"/>
              </a:cxn>
              <a:cxn ang="0">
                <a:pos x="74" y="559"/>
              </a:cxn>
              <a:cxn ang="0">
                <a:pos x="41" y="576"/>
              </a:cxn>
              <a:cxn ang="0">
                <a:pos x="0" y="625"/>
              </a:cxn>
              <a:cxn ang="0">
                <a:pos x="17" y="757"/>
              </a:cxn>
              <a:cxn ang="0">
                <a:pos x="157" y="880"/>
              </a:cxn>
              <a:cxn ang="0">
                <a:pos x="231" y="954"/>
              </a:cxn>
              <a:cxn ang="0">
                <a:pos x="264" y="1004"/>
              </a:cxn>
              <a:cxn ang="0">
                <a:pos x="280" y="1070"/>
              </a:cxn>
              <a:cxn ang="0">
                <a:pos x="329" y="1103"/>
              </a:cxn>
              <a:cxn ang="0">
                <a:pos x="412" y="1144"/>
              </a:cxn>
              <a:cxn ang="0">
                <a:pos x="519" y="1251"/>
              </a:cxn>
              <a:cxn ang="0">
                <a:pos x="601" y="1366"/>
              </a:cxn>
              <a:cxn ang="0">
                <a:pos x="650" y="1596"/>
              </a:cxn>
              <a:cxn ang="0">
                <a:pos x="650" y="1983"/>
              </a:cxn>
              <a:cxn ang="0">
                <a:pos x="576" y="2032"/>
              </a:cxn>
              <a:cxn ang="0">
                <a:pos x="428" y="2403"/>
              </a:cxn>
              <a:cxn ang="0">
                <a:pos x="338" y="2641"/>
              </a:cxn>
              <a:cxn ang="0">
                <a:pos x="288" y="2781"/>
              </a:cxn>
              <a:cxn ang="0">
                <a:pos x="280" y="2822"/>
              </a:cxn>
              <a:cxn ang="0">
                <a:pos x="288" y="2765"/>
              </a:cxn>
              <a:cxn ang="0">
                <a:pos x="280" y="2806"/>
              </a:cxn>
              <a:cxn ang="0">
                <a:pos x="264" y="2839"/>
              </a:cxn>
              <a:cxn ang="0">
                <a:pos x="222" y="3044"/>
              </a:cxn>
              <a:cxn ang="0">
                <a:pos x="272" y="3176"/>
              </a:cxn>
              <a:cxn ang="0">
                <a:pos x="379" y="3250"/>
              </a:cxn>
              <a:cxn ang="0">
                <a:pos x="403" y="3267"/>
              </a:cxn>
              <a:cxn ang="0">
                <a:pos x="469" y="3283"/>
              </a:cxn>
              <a:cxn ang="0">
                <a:pos x="502" y="3291"/>
              </a:cxn>
              <a:cxn ang="0">
                <a:pos x="667" y="3258"/>
              </a:cxn>
              <a:cxn ang="0">
                <a:pos x="741" y="3127"/>
              </a:cxn>
              <a:cxn ang="0">
                <a:pos x="774" y="2740"/>
              </a:cxn>
              <a:cxn ang="0">
                <a:pos x="766" y="2419"/>
              </a:cxn>
              <a:cxn ang="0">
                <a:pos x="749" y="2403"/>
              </a:cxn>
              <a:cxn ang="0">
                <a:pos x="741" y="2378"/>
              </a:cxn>
              <a:cxn ang="0">
                <a:pos x="774" y="2016"/>
              </a:cxn>
              <a:cxn ang="0">
                <a:pos x="807" y="1909"/>
              </a:cxn>
              <a:cxn ang="0">
                <a:pos x="782" y="1802"/>
              </a:cxn>
              <a:cxn ang="0">
                <a:pos x="757" y="1563"/>
              </a:cxn>
              <a:cxn ang="0">
                <a:pos x="716" y="1415"/>
              </a:cxn>
              <a:cxn ang="0">
                <a:pos x="733" y="1004"/>
              </a:cxn>
              <a:cxn ang="0">
                <a:pos x="724" y="823"/>
              </a:cxn>
              <a:cxn ang="0">
                <a:pos x="691" y="732"/>
              </a:cxn>
              <a:cxn ang="0">
                <a:pos x="667" y="527"/>
              </a:cxn>
            </a:cxnLst>
            <a:rect l="0" t="0" r="r" b="b"/>
            <a:pathLst>
              <a:path w="820" h="3291">
                <a:moveTo>
                  <a:pt x="667" y="576"/>
                </a:moveTo>
                <a:cubicBezTo>
                  <a:pt x="666" y="543"/>
                  <a:pt x="733" y="104"/>
                  <a:pt x="560" y="49"/>
                </a:cubicBezTo>
                <a:cubicBezTo>
                  <a:pt x="530" y="21"/>
                  <a:pt x="557" y="41"/>
                  <a:pt x="510" y="25"/>
                </a:cubicBezTo>
                <a:cubicBezTo>
                  <a:pt x="488" y="18"/>
                  <a:pt x="445" y="0"/>
                  <a:pt x="445" y="0"/>
                </a:cubicBezTo>
                <a:cubicBezTo>
                  <a:pt x="330" y="8"/>
                  <a:pt x="257" y="11"/>
                  <a:pt x="173" y="90"/>
                </a:cubicBezTo>
                <a:cubicBezTo>
                  <a:pt x="154" y="149"/>
                  <a:pt x="167" y="126"/>
                  <a:pt x="140" y="164"/>
                </a:cubicBezTo>
                <a:cubicBezTo>
                  <a:pt x="127" y="219"/>
                  <a:pt x="124" y="276"/>
                  <a:pt x="107" y="329"/>
                </a:cubicBezTo>
                <a:cubicBezTo>
                  <a:pt x="101" y="379"/>
                  <a:pt x="95" y="428"/>
                  <a:pt x="83" y="477"/>
                </a:cubicBezTo>
                <a:cubicBezTo>
                  <a:pt x="80" y="504"/>
                  <a:pt x="85" y="534"/>
                  <a:pt x="74" y="559"/>
                </a:cubicBezTo>
                <a:cubicBezTo>
                  <a:pt x="69" y="570"/>
                  <a:pt x="50" y="568"/>
                  <a:pt x="41" y="576"/>
                </a:cubicBezTo>
                <a:cubicBezTo>
                  <a:pt x="25" y="590"/>
                  <a:pt x="15" y="610"/>
                  <a:pt x="0" y="625"/>
                </a:cubicBezTo>
                <a:cubicBezTo>
                  <a:pt x="1" y="634"/>
                  <a:pt x="4" y="726"/>
                  <a:pt x="17" y="757"/>
                </a:cubicBezTo>
                <a:cubicBezTo>
                  <a:pt x="41" y="814"/>
                  <a:pt x="112" y="843"/>
                  <a:pt x="157" y="880"/>
                </a:cubicBezTo>
                <a:cubicBezTo>
                  <a:pt x="185" y="903"/>
                  <a:pt x="211" y="924"/>
                  <a:pt x="231" y="954"/>
                </a:cubicBezTo>
                <a:cubicBezTo>
                  <a:pt x="242" y="971"/>
                  <a:pt x="264" y="1004"/>
                  <a:pt x="264" y="1004"/>
                </a:cubicBezTo>
                <a:cubicBezTo>
                  <a:pt x="269" y="1026"/>
                  <a:pt x="275" y="1048"/>
                  <a:pt x="280" y="1070"/>
                </a:cubicBezTo>
                <a:cubicBezTo>
                  <a:pt x="287" y="1101"/>
                  <a:pt x="306" y="1094"/>
                  <a:pt x="329" y="1103"/>
                </a:cubicBezTo>
                <a:cubicBezTo>
                  <a:pt x="364" y="1116"/>
                  <a:pt x="376" y="1134"/>
                  <a:pt x="412" y="1144"/>
                </a:cubicBezTo>
                <a:cubicBezTo>
                  <a:pt x="440" y="1186"/>
                  <a:pt x="488" y="1209"/>
                  <a:pt x="519" y="1251"/>
                </a:cubicBezTo>
                <a:cubicBezTo>
                  <a:pt x="544" y="1284"/>
                  <a:pt x="572" y="1335"/>
                  <a:pt x="601" y="1366"/>
                </a:cubicBezTo>
                <a:cubicBezTo>
                  <a:pt x="620" y="1443"/>
                  <a:pt x="635" y="1519"/>
                  <a:pt x="650" y="1596"/>
                </a:cubicBezTo>
                <a:cubicBezTo>
                  <a:pt x="658" y="1713"/>
                  <a:pt x="673" y="1874"/>
                  <a:pt x="650" y="1983"/>
                </a:cubicBezTo>
                <a:cubicBezTo>
                  <a:pt x="644" y="2012"/>
                  <a:pt x="576" y="2032"/>
                  <a:pt x="576" y="2032"/>
                </a:cubicBezTo>
                <a:cubicBezTo>
                  <a:pt x="519" y="2150"/>
                  <a:pt x="465" y="2278"/>
                  <a:pt x="428" y="2403"/>
                </a:cubicBezTo>
                <a:cubicBezTo>
                  <a:pt x="405" y="2481"/>
                  <a:pt x="384" y="2573"/>
                  <a:pt x="338" y="2641"/>
                </a:cubicBezTo>
                <a:cubicBezTo>
                  <a:pt x="328" y="2689"/>
                  <a:pt x="315" y="2741"/>
                  <a:pt x="288" y="2781"/>
                </a:cubicBezTo>
                <a:cubicBezTo>
                  <a:pt x="285" y="2795"/>
                  <a:pt x="285" y="2809"/>
                  <a:pt x="280" y="2822"/>
                </a:cubicBezTo>
                <a:cubicBezTo>
                  <a:pt x="255" y="2883"/>
                  <a:pt x="273" y="2765"/>
                  <a:pt x="288" y="2765"/>
                </a:cubicBezTo>
                <a:cubicBezTo>
                  <a:pt x="302" y="2765"/>
                  <a:pt x="284" y="2793"/>
                  <a:pt x="280" y="2806"/>
                </a:cubicBezTo>
                <a:cubicBezTo>
                  <a:pt x="276" y="2818"/>
                  <a:pt x="269" y="2828"/>
                  <a:pt x="264" y="2839"/>
                </a:cubicBezTo>
                <a:cubicBezTo>
                  <a:pt x="249" y="2905"/>
                  <a:pt x="245" y="2982"/>
                  <a:pt x="222" y="3044"/>
                </a:cubicBezTo>
                <a:cubicBezTo>
                  <a:pt x="230" y="3136"/>
                  <a:pt x="212" y="3138"/>
                  <a:pt x="272" y="3176"/>
                </a:cubicBezTo>
                <a:cubicBezTo>
                  <a:pt x="299" y="3219"/>
                  <a:pt x="331" y="3226"/>
                  <a:pt x="379" y="3250"/>
                </a:cubicBezTo>
                <a:cubicBezTo>
                  <a:pt x="388" y="3254"/>
                  <a:pt x="394" y="3264"/>
                  <a:pt x="403" y="3267"/>
                </a:cubicBezTo>
                <a:cubicBezTo>
                  <a:pt x="424" y="3275"/>
                  <a:pt x="447" y="3278"/>
                  <a:pt x="469" y="3283"/>
                </a:cubicBezTo>
                <a:cubicBezTo>
                  <a:pt x="480" y="3286"/>
                  <a:pt x="502" y="3291"/>
                  <a:pt x="502" y="3291"/>
                </a:cubicBezTo>
                <a:cubicBezTo>
                  <a:pt x="591" y="3284"/>
                  <a:pt x="599" y="3282"/>
                  <a:pt x="667" y="3258"/>
                </a:cubicBezTo>
                <a:cubicBezTo>
                  <a:pt x="707" y="3218"/>
                  <a:pt x="723" y="3180"/>
                  <a:pt x="741" y="3127"/>
                </a:cubicBezTo>
                <a:cubicBezTo>
                  <a:pt x="757" y="2998"/>
                  <a:pt x="756" y="2868"/>
                  <a:pt x="774" y="2740"/>
                </a:cubicBezTo>
                <a:cubicBezTo>
                  <a:pt x="771" y="2633"/>
                  <a:pt x="774" y="2526"/>
                  <a:pt x="766" y="2419"/>
                </a:cubicBezTo>
                <a:cubicBezTo>
                  <a:pt x="765" y="2411"/>
                  <a:pt x="753" y="2410"/>
                  <a:pt x="749" y="2403"/>
                </a:cubicBezTo>
                <a:cubicBezTo>
                  <a:pt x="744" y="2396"/>
                  <a:pt x="744" y="2386"/>
                  <a:pt x="741" y="2378"/>
                </a:cubicBezTo>
                <a:cubicBezTo>
                  <a:pt x="751" y="2257"/>
                  <a:pt x="763" y="2137"/>
                  <a:pt x="774" y="2016"/>
                </a:cubicBezTo>
                <a:cubicBezTo>
                  <a:pt x="778" y="1971"/>
                  <a:pt x="775" y="1939"/>
                  <a:pt x="807" y="1909"/>
                </a:cubicBezTo>
                <a:cubicBezTo>
                  <a:pt x="820" y="1868"/>
                  <a:pt x="804" y="1837"/>
                  <a:pt x="782" y="1802"/>
                </a:cubicBezTo>
                <a:cubicBezTo>
                  <a:pt x="777" y="1723"/>
                  <a:pt x="778" y="1640"/>
                  <a:pt x="757" y="1563"/>
                </a:cubicBezTo>
                <a:cubicBezTo>
                  <a:pt x="750" y="1508"/>
                  <a:pt x="747" y="1461"/>
                  <a:pt x="716" y="1415"/>
                </a:cubicBezTo>
                <a:cubicBezTo>
                  <a:pt x="695" y="1285"/>
                  <a:pt x="715" y="1135"/>
                  <a:pt x="733" y="1004"/>
                </a:cubicBezTo>
                <a:cubicBezTo>
                  <a:pt x="730" y="944"/>
                  <a:pt x="729" y="883"/>
                  <a:pt x="724" y="823"/>
                </a:cubicBezTo>
                <a:cubicBezTo>
                  <a:pt x="721" y="790"/>
                  <a:pt x="700" y="763"/>
                  <a:pt x="691" y="732"/>
                </a:cubicBezTo>
                <a:cubicBezTo>
                  <a:pt x="671" y="664"/>
                  <a:pt x="667" y="598"/>
                  <a:pt x="667" y="527"/>
                </a:cubicBezTo>
              </a:path>
            </a:pathLst>
          </a:custGeom>
          <a:solidFill>
            <a:schemeClr val="accent1"/>
          </a:solidFill>
          <a:ln w="9525">
            <a:solidFill>
              <a:schemeClr val="tx1"/>
            </a:solidFill>
            <a:round/>
            <a:headEnd/>
            <a:tailEnd/>
          </a:ln>
          <a:effectLst/>
        </p:spPr>
        <p:txBody>
          <a:bodyPr/>
          <a:lstStyle/>
          <a:p>
            <a:endParaRPr lang="ar-IQ"/>
          </a:p>
        </p:txBody>
      </p:sp>
      <p:sp>
        <p:nvSpPr>
          <p:cNvPr id="143395" name="Oval 35"/>
          <p:cNvSpPr>
            <a:spLocks noChangeArrowheads="1"/>
          </p:cNvSpPr>
          <p:nvPr/>
        </p:nvSpPr>
        <p:spPr bwMode="auto">
          <a:xfrm>
            <a:off x="4067175" y="2420938"/>
            <a:ext cx="649288" cy="503237"/>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D</a:t>
            </a:r>
          </a:p>
        </p:txBody>
      </p:sp>
      <p:sp>
        <p:nvSpPr>
          <p:cNvPr id="143396" name="Oval 36"/>
          <p:cNvSpPr>
            <a:spLocks noChangeArrowheads="1"/>
          </p:cNvSpPr>
          <p:nvPr/>
        </p:nvSpPr>
        <p:spPr bwMode="auto">
          <a:xfrm>
            <a:off x="4356100" y="5949950"/>
            <a:ext cx="503238" cy="574675"/>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G</a:t>
            </a:r>
          </a:p>
        </p:txBody>
      </p:sp>
      <p:sp>
        <p:nvSpPr>
          <p:cNvPr id="143397" name="Freeform 37"/>
          <p:cNvSpPr>
            <a:spLocks/>
          </p:cNvSpPr>
          <p:nvPr/>
        </p:nvSpPr>
        <p:spPr bwMode="auto">
          <a:xfrm>
            <a:off x="5076825" y="2133600"/>
            <a:ext cx="3382963" cy="3751263"/>
          </a:xfrm>
          <a:custGeom>
            <a:avLst/>
            <a:gdLst/>
            <a:ahLst/>
            <a:cxnLst>
              <a:cxn ang="0">
                <a:pos x="559" y="329"/>
              </a:cxn>
              <a:cxn ang="0">
                <a:pos x="715" y="551"/>
              </a:cxn>
              <a:cxn ang="0">
                <a:pos x="847" y="806"/>
              </a:cxn>
              <a:cxn ang="0">
                <a:pos x="880" y="889"/>
              </a:cxn>
              <a:cxn ang="0">
                <a:pos x="1069" y="1177"/>
              </a:cxn>
              <a:cxn ang="0">
                <a:pos x="1160" y="1399"/>
              </a:cxn>
              <a:cxn ang="0">
                <a:pos x="1275" y="1736"/>
              </a:cxn>
              <a:cxn ang="0">
                <a:pos x="1267" y="1901"/>
              </a:cxn>
              <a:cxn ang="0">
                <a:pos x="1127" y="2008"/>
              </a:cxn>
              <a:cxn ang="0">
                <a:pos x="822" y="1983"/>
              </a:cxn>
              <a:cxn ang="0">
                <a:pos x="534" y="1884"/>
              </a:cxn>
              <a:cxn ang="0">
                <a:pos x="411" y="1835"/>
              </a:cxn>
              <a:cxn ang="0">
                <a:pos x="279" y="1802"/>
              </a:cxn>
              <a:cxn ang="0">
                <a:pos x="230" y="1786"/>
              </a:cxn>
              <a:cxn ang="0">
                <a:pos x="189" y="1703"/>
              </a:cxn>
              <a:cxn ang="0">
                <a:pos x="164" y="1448"/>
              </a:cxn>
              <a:cxn ang="0">
                <a:pos x="98" y="1333"/>
              </a:cxn>
              <a:cxn ang="0">
                <a:pos x="41" y="1218"/>
              </a:cxn>
              <a:cxn ang="0">
                <a:pos x="24" y="1169"/>
              </a:cxn>
              <a:cxn ang="0">
                <a:pos x="0" y="996"/>
              </a:cxn>
              <a:cxn ang="0">
                <a:pos x="57" y="922"/>
              </a:cxn>
              <a:cxn ang="0">
                <a:pos x="41" y="584"/>
              </a:cxn>
              <a:cxn ang="0">
                <a:pos x="123" y="156"/>
              </a:cxn>
              <a:cxn ang="0">
                <a:pos x="139" y="99"/>
              </a:cxn>
              <a:cxn ang="0">
                <a:pos x="288" y="0"/>
              </a:cxn>
              <a:cxn ang="0">
                <a:pos x="411" y="58"/>
              </a:cxn>
              <a:cxn ang="0">
                <a:pos x="444" y="99"/>
              </a:cxn>
              <a:cxn ang="0">
                <a:pos x="460" y="132"/>
              </a:cxn>
              <a:cxn ang="0">
                <a:pos x="485" y="140"/>
              </a:cxn>
              <a:cxn ang="0">
                <a:pos x="551" y="230"/>
              </a:cxn>
              <a:cxn ang="0">
                <a:pos x="584" y="370"/>
              </a:cxn>
            </a:cxnLst>
            <a:rect l="0" t="0" r="r" b="b"/>
            <a:pathLst>
              <a:path w="1312" h="2012">
                <a:moveTo>
                  <a:pt x="559" y="329"/>
                </a:moveTo>
                <a:cubicBezTo>
                  <a:pt x="605" y="392"/>
                  <a:pt x="683" y="477"/>
                  <a:pt x="715" y="551"/>
                </a:cubicBezTo>
                <a:cubicBezTo>
                  <a:pt x="753" y="640"/>
                  <a:pt x="804" y="720"/>
                  <a:pt x="847" y="806"/>
                </a:cubicBezTo>
                <a:cubicBezTo>
                  <a:pt x="860" y="833"/>
                  <a:pt x="866" y="863"/>
                  <a:pt x="880" y="889"/>
                </a:cubicBezTo>
                <a:cubicBezTo>
                  <a:pt x="932" y="987"/>
                  <a:pt x="1003" y="1086"/>
                  <a:pt x="1069" y="1177"/>
                </a:cubicBezTo>
                <a:cubicBezTo>
                  <a:pt x="1094" y="1252"/>
                  <a:pt x="1130" y="1326"/>
                  <a:pt x="1160" y="1399"/>
                </a:cubicBezTo>
                <a:cubicBezTo>
                  <a:pt x="1178" y="1509"/>
                  <a:pt x="1226" y="1636"/>
                  <a:pt x="1275" y="1736"/>
                </a:cubicBezTo>
                <a:cubicBezTo>
                  <a:pt x="1286" y="1791"/>
                  <a:pt x="1312" y="1854"/>
                  <a:pt x="1267" y="1901"/>
                </a:cubicBezTo>
                <a:cubicBezTo>
                  <a:pt x="1240" y="1985"/>
                  <a:pt x="1212" y="1998"/>
                  <a:pt x="1127" y="2008"/>
                </a:cubicBezTo>
                <a:cubicBezTo>
                  <a:pt x="844" y="1990"/>
                  <a:pt x="943" y="2012"/>
                  <a:pt x="822" y="1983"/>
                </a:cubicBezTo>
                <a:cubicBezTo>
                  <a:pt x="730" y="1936"/>
                  <a:pt x="625" y="1929"/>
                  <a:pt x="534" y="1884"/>
                </a:cubicBezTo>
                <a:cubicBezTo>
                  <a:pt x="486" y="1861"/>
                  <a:pt x="467" y="1849"/>
                  <a:pt x="411" y="1835"/>
                </a:cubicBezTo>
                <a:cubicBezTo>
                  <a:pt x="367" y="1824"/>
                  <a:pt x="322" y="1815"/>
                  <a:pt x="279" y="1802"/>
                </a:cubicBezTo>
                <a:cubicBezTo>
                  <a:pt x="263" y="1797"/>
                  <a:pt x="230" y="1786"/>
                  <a:pt x="230" y="1786"/>
                </a:cubicBezTo>
                <a:cubicBezTo>
                  <a:pt x="212" y="1759"/>
                  <a:pt x="199" y="1734"/>
                  <a:pt x="189" y="1703"/>
                </a:cubicBezTo>
                <a:cubicBezTo>
                  <a:pt x="180" y="1619"/>
                  <a:pt x="187" y="1529"/>
                  <a:pt x="164" y="1448"/>
                </a:cubicBezTo>
                <a:cubicBezTo>
                  <a:pt x="152" y="1407"/>
                  <a:pt x="116" y="1372"/>
                  <a:pt x="98" y="1333"/>
                </a:cubicBezTo>
                <a:cubicBezTo>
                  <a:pt x="80" y="1294"/>
                  <a:pt x="59" y="1257"/>
                  <a:pt x="41" y="1218"/>
                </a:cubicBezTo>
                <a:cubicBezTo>
                  <a:pt x="34" y="1202"/>
                  <a:pt x="24" y="1169"/>
                  <a:pt x="24" y="1169"/>
                </a:cubicBezTo>
                <a:cubicBezTo>
                  <a:pt x="19" y="1106"/>
                  <a:pt x="14" y="1055"/>
                  <a:pt x="0" y="996"/>
                </a:cubicBezTo>
                <a:cubicBezTo>
                  <a:pt x="9" y="941"/>
                  <a:pt x="8" y="938"/>
                  <a:pt x="57" y="922"/>
                </a:cubicBezTo>
                <a:cubicBezTo>
                  <a:pt x="121" y="827"/>
                  <a:pt x="89" y="683"/>
                  <a:pt x="41" y="584"/>
                </a:cubicBezTo>
                <a:cubicBezTo>
                  <a:pt x="47" y="413"/>
                  <a:pt x="50" y="302"/>
                  <a:pt x="123" y="156"/>
                </a:cubicBezTo>
                <a:cubicBezTo>
                  <a:pt x="132" y="138"/>
                  <a:pt x="128" y="115"/>
                  <a:pt x="139" y="99"/>
                </a:cubicBezTo>
                <a:cubicBezTo>
                  <a:pt x="176" y="47"/>
                  <a:pt x="230" y="19"/>
                  <a:pt x="288" y="0"/>
                </a:cubicBezTo>
                <a:cubicBezTo>
                  <a:pt x="338" y="15"/>
                  <a:pt x="366" y="35"/>
                  <a:pt x="411" y="58"/>
                </a:cubicBezTo>
                <a:cubicBezTo>
                  <a:pt x="421" y="73"/>
                  <a:pt x="434" y="84"/>
                  <a:pt x="444" y="99"/>
                </a:cubicBezTo>
                <a:cubicBezTo>
                  <a:pt x="451" y="109"/>
                  <a:pt x="451" y="123"/>
                  <a:pt x="460" y="132"/>
                </a:cubicBezTo>
                <a:cubicBezTo>
                  <a:pt x="466" y="138"/>
                  <a:pt x="477" y="137"/>
                  <a:pt x="485" y="140"/>
                </a:cubicBezTo>
                <a:cubicBezTo>
                  <a:pt x="507" y="172"/>
                  <a:pt x="529" y="199"/>
                  <a:pt x="551" y="230"/>
                </a:cubicBezTo>
                <a:cubicBezTo>
                  <a:pt x="566" y="275"/>
                  <a:pt x="563" y="328"/>
                  <a:pt x="584" y="370"/>
                </a:cubicBezTo>
              </a:path>
            </a:pathLst>
          </a:custGeom>
          <a:solidFill>
            <a:schemeClr val="accent1"/>
          </a:solidFill>
          <a:ln w="9525">
            <a:solidFill>
              <a:schemeClr val="tx1"/>
            </a:solidFill>
            <a:round/>
            <a:headEnd/>
            <a:tailEnd/>
          </a:ln>
          <a:effectLst/>
        </p:spPr>
        <p:txBody>
          <a:bodyPr/>
          <a:lstStyle/>
          <a:p>
            <a:endParaRPr lang="ar-IQ"/>
          </a:p>
        </p:txBody>
      </p:sp>
      <p:sp>
        <p:nvSpPr>
          <p:cNvPr id="143398" name="Oval 38"/>
          <p:cNvSpPr>
            <a:spLocks noChangeArrowheads="1"/>
          </p:cNvSpPr>
          <p:nvPr/>
        </p:nvSpPr>
        <p:spPr bwMode="auto">
          <a:xfrm>
            <a:off x="6084888" y="2781300"/>
            <a:ext cx="360362"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H</a:t>
            </a:r>
          </a:p>
        </p:txBody>
      </p:sp>
      <p:sp>
        <p:nvSpPr>
          <p:cNvPr id="143399" name="Oval 39"/>
          <p:cNvSpPr>
            <a:spLocks noChangeArrowheads="1"/>
          </p:cNvSpPr>
          <p:nvPr/>
        </p:nvSpPr>
        <p:spPr bwMode="auto">
          <a:xfrm>
            <a:off x="5364163" y="3573463"/>
            <a:ext cx="647700"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E</a:t>
            </a:r>
          </a:p>
        </p:txBody>
      </p:sp>
      <p:sp>
        <p:nvSpPr>
          <p:cNvPr id="143400" name="Oval 40"/>
          <p:cNvSpPr>
            <a:spLocks noChangeArrowheads="1"/>
          </p:cNvSpPr>
          <p:nvPr/>
        </p:nvSpPr>
        <p:spPr bwMode="auto">
          <a:xfrm>
            <a:off x="5940425" y="4724400"/>
            <a:ext cx="719138" cy="649288"/>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I</a:t>
            </a:r>
          </a:p>
        </p:txBody>
      </p:sp>
      <p:sp>
        <p:nvSpPr>
          <p:cNvPr id="143401" name="Text Box 41"/>
          <p:cNvSpPr txBox="1">
            <a:spLocks noChangeArrowheads="1"/>
          </p:cNvSpPr>
          <p:nvPr/>
        </p:nvSpPr>
        <p:spPr bwMode="auto">
          <a:xfrm>
            <a:off x="3635375" y="1125538"/>
            <a:ext cx="1152525"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4/55</a:t>
            </a:r>
          </a:p>
        </p:txBody>
      </p:sp>
      <p:sp>
        <p:nvSpPr>
          <p:cNvPr id="143402" name="Text Box 42"/>
          <p:cNvSpPr txBox="1">
            <a:spLocks noChangeArrowheads="1"/>
          </p:cNvSpPr>
          <p:nvPr/>
        </p:nvSpPr>
        <p:spPr bwMode="auto">
          <a:xfrm>
            <a:off x="6300788" y="1916113"/>
            <a:ext cx="863600"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5/44</a:t>
            </a:r>
          </a:p>
        </p:txBody>
      </p:sp>
      <p:sp>
        <p:nvSpPr>
          <p:cNvPr id="143403" name="Text Box 43"/>
          <p:cNvSpPr txBox="1">
            <a:spLocks noChangeArrowheads="1"/>
          </p:cNvSpPr>
          <p:nvPr/>
        </p:nvSpPr>
        <p:spPr bwMode="auto">
          <a:xfrm>
            <a:off x="1258888" y="2420938"/>
            <a:ext cx="576262" cy="376237"/>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20</a:t>
            </a:r>
          </a:p>
        </p:txBody>
      </p:sp>
      <p:sp>
        <p:nvSpPr>
          <p:cNvPr id="143404" name="Text Box 44"/>
          <p:cNvSpPr txBox="1">
            <a:spLocks noChangeArrowheads="1"/>
          </p:cNvSpPr>
          <p:nvPr/>
        </p:nvSpPr>
        <p:spPr bwMode="auto">
          <a:xfrm>
            <a:off x="1706563" y="2625725"/>
            <a:ext cx="184150" cy="366713"/>
          </a:xfrm>
          <a:prstGeom prst="rect">
            <a:avLst/>
          </a:prstGeom>
          <a:noFill/>
          <a:ln w="9525">
            <a:noFill/>
            <a:miter lim="800000"/>
            <a:headEnd/>
            <a:tailEnd/>
          </a:ln>
          <a:effectLst/>
        </p:spPr>
        <p:txBody>
          <a:bodyPr>
            <a:spAutoFit/>
          </a:bodyPr>
          <a:lstStyle/>
          <a:p>
            <a:pPr>
              <a:spcBef>
                <a:spcPct val="50000"/>
              </a:spcBef>
            </a:pPr>
            <a:endParaRPr lang="en-US">
              <a:latin typeface="Tahoma" pitchFamily="34" charset="0"/>
            </a:endParaRPr>
          </a:p>
        </p:txBody>
      </p:sp>
      <p:sp>
        <p:nvSpPr>
          <p:cNvPr id="143405" name="Text Box 45"/>
          <p:cNvSpPr txBox="1">
            <a:spLocks noChangeArrowheads="1"/>
          </p:cNvSpPr>
          <p:nvPr/>
        </p:nvSpPr>
        <p:spPr bwMode="auto">
          <a:xfrm>
            <a:off x="2627313" y="1700213"/>
            <a:ext cx="576262" cy="376237"/>
          </a:xfrm>
          <a:prstGeom prst="rect">
            <a:avLst/>
          </a:prstGeom>
          <a:noFill/>
          <a:ln w="9525">
            <a:solidFill>
              <a:srgbClr val="0066CC"/>
            </a:solidFill>
            <a:miter lim="800000"/>
            <a:headEnd/>
            <a:tailEnd/>
          </a:ln>
          <a:effectLst/>
        </p:spPr>
        <p:txBody>
          <a:bodyPr>
            <a:spAutoFit/>
          </a:bodyPr>
          <a:lstStyle/>
          <a:p>
            <a:pPr>
              <a:spcBef>
                <a:spcPct val="50000"/>
              </a:spcBef>
            </a:pPr>
            <a:r>
              <a:rPr lang="en-US">
                <a:solidFill>
                  <a:srgbClr val="0066CC"/>
                </a:solidFill>
                <a:latin typeface="Tahoma" pitchFamily="34" charset="0"/>
              </a:rPr>
              <a:t>5</a:t>
            </a:r>
          </a:p>
        </p:txBody>
      </p:sp>
      <p:sp>
        <p:nvSpPr>
          <p:cNvPr id="143406" name="Text Box 46"/>
          <p:cNvSpPr txBox="1">
            <a:spLocks noChangeArrowheads="1"/>
          </p:cNvSpPr>
          <p:nvPr/>
        </p:nvSpPr>
        <p:spPr bwMode="auto">
          <a:xfrm>
            <a:off x="4110038" y="620713"/>
            <a:ext cx="339725" cy="376237"/>
          </a:xfrm>
          <a:prstGeom prst="rect">
            <a:avLst/>
          </a:prstGeom>
          <a:noFill/>
          <a:ln w="9525">
            <a:solidFill>
              <a:srgbClr val="0066CC"/>
            </a:solidFill>
            <a:miter lim="800000"/>
            <a:headEnd/>
            <a:tailEnd/>
          </a:ln>
          <a:effectLst/>
        </p:spPr>
        <p:txBody>
          <a:bodyPr wrap="none">
            <a:spAutoFit/>
          </a:bodyPr>
          <a:lstStyle/>
          <a:p>
            <a:r>
              <a:rPr lang="en-US" b="1">
                <a:solidFill>
                  <a:srgbClr val="0066CC"/>
                </a:solidFill>
                <a:latin typeface="Tahoma" pitchFamily="34" charset="0"/>
              </a:rPr>
              <a:t>5</a:t>
            </a:r>
          </a:p>
        </p:txBody>
      </p:sp>
      <p:sp>
        <p:nvSpPr>
          <p:cNvPr id="143407" name="Text Box 47"/>
          <p:cNvSpPr txBox="1">
            <a:spLocks noChangeArrowheads="1"/>
          </p:cNvSpPr>
          <p:nvPr/>
        </p:nvSpPr>
        <p:spPr bwMode="auto">
          <a:xfrm>
            <a:off x="6443663" y="1412875"/>
            <a:ext cx="720725" cy="376238"/>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16</a:t>
            </a:r>
          </a:p>
        </p:txBody>
      </p:sp>
      <p:sp>
        <p:nvSpPr>
          <p:cNvPr id="143408" name="Text Box 48"/>
          <p:cNvSpPr txBox="1">
            <a:spLocks noChangeArrowheads="1"/>
          </p:cNvSpPr>
          <p:nvPr/>
        </p:nvSpPr>
        <p:spPr bwMode="auto">
          <a:xfrm>
            <a:off x="1331913" y="5949950"/>
            <a:ext cx="719137" cy="376238"/>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10</a:t>
            </a:r>
          </a:p>
        </p:txBody>
      </p:sp>
      <p:sp>
        <p:nvSpPr>
          <p:cNvPr id="143409" name="Text Box 49"/>
          <p:cNvSpPr txBox="1">
            <a:spLocks noChangeArrowheads="1"/>
          </p:cNvSpPr>
          <p:nvPr/>
        </p:nvSpPr>
        <p:spPr bwMode="auto">
          <a:xfrm>
            <a:off x="6588125" y="620713"/>
            <a:ext cx="2305050" cy="650875"/>
          </a:xfrm>
          <a:prstGeom prst="rect">
            <a:avLst/>
          </a:prstGeom>
          <a:solidFill>
            <a:srgbClr val="FFFF66"/>
          </a:solidFill>
          <a:ln w="9525">
            <a:solidFill>
              <a:srgbClr val="FFFF66"/>
            </a:solidFill>
            <a:miter lim="800000"/>
            <a:headEnd/>
            <a:tailEnd/>
          </a:ln>
          <a:effectLst/>
        </p:spPr>
        <p:txBody>
          <a:bodyPr>
            <a:spAutoFit/>
          </a:bodyPr>
          <a:lstStyle/>
          <a:p>
            <a:pPr>
              <a:spcBef>
                <a:spcPct val="50000"/>
              </a:spcBef>
            </a:pPr>
            <a:r>
              <a:rPr lang="en-US" b="1" dirty="0">
                <a:solidFill>
                  <a:srgbClr val="000000"/>
                </a:solidFill>
                <a:latin typeface="Tahoma" pitchFamily="34" charset="0"/>
              </a:rPr>
              <a:t>Ideal time= </a:t>
            </a:r>
            <a:r>
              <a:rPr lang="en-US" b="1" dirty="0" smtClean="0">
                <a:solidFill>
                  <a:srgbClr val="000000"/>
                </a:solidFill>
                <a:latin typeface="Tahoma" pitchFamily="34" charset="0"/>
              </a:rPr>
              <a:t>56 </a:t>
            </a:r>
            <a:r>
              <a:rPr lang="en-US" b="1" dirty="0">
                <a:solidFill>
                  <a:srgbClr val="000000"/>
                </a:solidFill>
                <a:latin typeface="Tahoma" pitchFamily="34" charset="0"/>
              </a:rPr>
              <a:t>seconds</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graphicFrame>
        <p:nvGraphicFramePr>
          <p:cNvPr id="4" name="Content Placeholder 3"/>
          <p:cNvGraphicFramePr>
            <a:graphicFrameLocks noGrp="1"/>
          </p:cNvGraphicFramePr>
          <p:nvPr>
            <p:ph idx="1"/>
          </p:nvPr>
        </p:nvGraphicFramePr>
        <p:xfrm>
          <a:off x="500034" y="857232"/>
          <a:ext cx="8229600" cy="5027610"/>
        </p:xfrm>
        <a:graphic>
          <a:graphicData uri="http://schemas.openxmlformats.org/drawingml/2006/table">
            <a:tbl>
              <a:tblPr rtl="1" firstRow="1" bandRow="1">
                <a:tableStyleId>{5C22544A-7EE6-4342-B048-85BDC9FD1C3A}</a:tableStyleId>
              </a:tblPr>
              <a:tblGrid>
                <a:gridCol w="2743200"/>
                <a:gridCol w="2743200"/>
                <a:gridCol w="2743200"/>
              </a:tblGrid>
              <a:tr h="680455">
                <a:tc>
                  <a:txBody>
                    <a:bodyPr/>
                    <a:lstStyle/>
                    <a:p>
                      <a:pPr rtl="1"/>
                      <a:r>
                        <a:rPr lang="ar-IQ" sz="2800" b="1" dirty="0" smtClean="0"/>
                        <a:t>المحطات</a:t>
                      </a:r>
                      <a:endParaRPr lang="ar-IQ" sz="2800" b="1" dirty="0"/>
                    </a:p>
                  </a:txBody>
                  <a:tcPr/>
                </a:tc>
                <a:tc>
                  <a:txBody>
                    <a:bodyPr/>
                    <a:lstStyle/>
                    <a:p>
                      <a:pPr rtl="1"/>
                      <a:r>
                        <a:rPr lang="ar-IQ" sz="2800" b="1" dirty="0" smtClean="0"/>
                        <a:t>زمن كل محطة بالثانية</a:t>
                      </a:r>
                      <a:endParaRPr lang="ar-IQ" sz="2800" b="1" dirty="0"/>
                    </a:p>
                  </a:txBody>
                  <a:tcPr/>
                </a:tc>
                <a:tc>
                  <a:txBody>
                    <a:bodyPr/>
                    <a:lstStyle/>
                    <a:p>
                      <a:pPr rtl="1"/>
                      <a:r>
                        <a:rPr lang="ar-IQ" sz="2800" b="1" dirty="0" smtClean="0"/>
                        <a:t>الوقت الضائع بالثانية</a:t>
                      </a:r>
                      <a:endParaRPr lang="ar-IQ" sz="2800" b="1" dirty="0"/>
                    </a:p>
                  </a:txBody>
                  <a:tcPr/>
                </a:tc>
              </a:tr>
              <a:tr h="680455">
                <a:tc>
                  <a:txBody>
                    <a:bodyPr/>
                    <a:lstStyle/>
                    <a:p>
                      <a:pPr rtl="1"/>
                      <a:r>
                        <a:rPr lang="en-US" sz="2800" b="1" dirty="0" smtClean="0"/>
                        <a:t>1</a:t>
                      </a:r>
                      <a:r>
                        <a:rPr lang="ar-IQ" sz="2800" b="1" dirty="0" smtClean="0"/>
                        <a:t>  </a:t>
                      </a:r>
                      <a:r>
                        <a:rPr lang="en-US" sz="2800" b="1" dirty="0" smtClean="0"/>
                        <a:t>(A)</a:t>
                      </a:r>
                      <a:endParaRPr lang="ar-IQ" sz="2800" b="1" dirty="0"/>
                    </a:p>
                  </a:txBody>
                  <a:tcPr/>
                </a:tc>
                <a:tc>
                  <a:txBody>
                    <a:bodyPr/>
                    <a:lstStyle/>
                    <a:p>
                      <a:pPr rtl="1"/>
                      <a:r>
                        <a:rPr lang="en-US" sz="2800" b="1" dirty="0" smtClean="0"/>
                        <a:t>40</a:t>
                      </a:r>
                      <a:endParaRPr lang="ar-IQ" sz="2800" b="1" dirty="0"/>
                    </a:p>
                  </a:txBody>
                  <a:tcPr/>
                </a:tc>
                <a:tc>
                  <a:txBody>
                    <a:bodyPr/>
                    <a:lstStyle/>
                    <a:p>
                      <a:pPr rtl="1"/>
                      <a:r>
                        <a:rPr lang="en-US" sz="2800" b="1" dirty="0" smtClean="0"/>
                        <a:t>20</a:t>
                      </a:r>
                      <a:endParaRPr lang="ar-IQ" sz="2800" b="1" dirty="0"/>
                    </a:p>
                  </a:txBody>
                  <a:tcPr/>
                </a:tc>
              </a:tr>
              <a:tr h="680455">
                <a:tc>
                  <a:txBody>
                    <a:bodyPr/>
                    <a:lstStyle/>
                    <a:p>
                      <a:pPr rtl="1"/>
                      <a:r>
                        <a:rPr lang="en-US" sz="2800" b="1" dirty="0" smtClean="0"/>
                        <a:t>2 </a:t>
                      </a:r>
                      <a:r>
                        <a:rPr lang="ar-IQ" sz="2800" b="1" dirty="0" smtClean="0"/>
                        <a:t>  </a:t>
                      </a:r>
                      <a:r>
                        <a:rPr lang="en-US" sz="2800" b="1" dirty="0" smtClean="0"/>
                        <a:t>(C)</a:t>
                      </a:r>
                      <a:endParaRPr lang="ar-IQ" sz="2800" b="1" dirty="0"/>
                    </a:p>
                  </a:txBody>
                  <a:tcPr/>
                </a:tc>
                <a:tc>
                  <a:txBody>
                    <a:bodyPr/>
                    <a:lstStyle/>
                    <a:p>
                      <a:pPr rtl="1"/>
                      <a:r>
                        <a:rPr lang="en-US" sz="2800" b="1" dirty="0" smtClean="0"/>
                        <a:t>50</a:t>
                      </a:r>
                      <a:endParaRPr lang="ar-IQ" sz="2800" b="1" dirty="0"/>
                    </a:p>
                  </a:txBody>
                  <a:tcPr/>
                </a:tc>
                <a:tc>
                  <a:txBody>
                    <a:bodyPr/>
                    <a:lstStyle/>
                    <a:p>
                      <a:pPr rtl="1"/>
                      <a:r>
                        <a:rPr lang="en-US" sz="2800" b="1" dirty="0" smtClean="0"/>
                        <a:t>10</a:t>
                      </a:r>
                      <a:endParaRPr lang="ar-IQ" sz="2800" b="1" dirty="0"/>
                    </a:p>
                  </a:txBody>
                  <a:tcPr/>
                </a:tc>
              </a:tr>
              <a:tr h="680455">
                <a:tc>
                  <a:txBody>
                    <a:bodyPr/>
                    <a:lstStyle/>
                    <a:p>
                      <a:pPr rtl="1"/>
                      <a:r>
                        <a:rPr lang="en-US" sz="2800" b="1" dirty="0" smtClean="0"/>
                        <a:t>3</a:t>
                      </a:r>
                      <a:r>
                        <a:rPr lang="ar-IQ" sz="2800" b="1" dirty="0" smtClean="0"/>
                        <a:t>   </a:t>
                      </a:r>
                      <a:r>
                        <a:rPr lang="en-US" sz="2800" b="1" dirty="0" smtClean="0"/>
                        <a:t>(B,F)</a:t>
                      </a:r>
                      <a:endParaRPr lang="ar-IQ" sz="2800" b="1" dirty="0"/>
                    </a:p>
                  </a:txBody>
                  <a:tcPr/>
                </a:tc>
                <a:tc>
                  <a:txBody>
                    <a:bodyPr/>
                    <a:lstStyle/>
                    <a:p>
                      <a:pPr rtl="1"/>
                      <a:r>
                        <a:rPr lang="en-US" sz="2800" b="1" dirty="0" smtClean="0"/>
                        <a:t>55</a:t>
                      </a:r>
                      <a:endParaRPr lang="ar-IQ" sz="2800" b="1" dirty="0"/>
                    </a:p>
                  </a:txBody>
                  <a:tcPr/>
                </a:tc>
                <a:tc>
                  <a:txBody>
                    <a:bodyPr/>
                    <a:lstStyle/>
                    <a:p>
                      <a:pPr rtl="1"/>
                      <a:r>
                        <a:rPr lang="en-US" sz="2800" b="1" dirty="0" smtClean="0"/>
                        <a:t>5</a:t>
                      </a:r>
                      <a:endParaRPr lang="ar-IQ" sz="2800" b="1" dirty="0"/>
                    </a:p>
                  </a:txBody>
                  <a:tcPr/>
                </a:tc>
              </a:tr>
              <a:tr h="680455">
                <a:tc>
                  <a:txBody>
                    <a:bodyPr/>
                    <a:lstStyle/>
                    <a:p>
                      <a:pPr rtl="1"/>
                      <a:r>
                        <a:rPr lang="en-US" sz="2800" b="1" dirty="0" smtClean="0"/>
                        <a:t>4</a:t>
                      </a:r>
                      <a:r>
                        <a:rPr lang="ar-IQ" sz="2800" b="1" dirty="0" smtClean="0"/>
                        <a:t>  </a:t>
                      </a:r>
                      <a:r>
                        <a:rPr lang="en-US" sz="2800" b="1" dirty="0" smtClean="0"/>
                        <a:t>(D , G )</a:t>
                      </a:r>
                      <a:endParaRPr lang="ar-IQ" sz="2800" b="1" dirty="0"/>
                    </a:p>
                  </a:txBody>
                  <a:tcPr/>
                </a:tc>
                <a:tc>
                  <a:txBody>
                    <a:bodyPr/>
                    <a:lstStyle/>
                    <a:p>
                      <a:pPr rtl="1"/>
                      <a:r>
                        <a:rPr lang="en-US" sz="2800" b="1" dirty="0" smtClean="0"/>
                        <a:t>55</a:t>
                      </a:r>
                      <a:endParaRPr lang="ar-IQ" sz="2800" b="1" dirty="0"/>
                    </a:p>
                  </a:txBody>
                  <a:tcPr/>
                </a:tc>
                <a:tc>
                  <a:txBody>
                    <a:bodyPr/>
                    <a:lstStyle/>
                    <a:p>
                      <a:pPr rtl="1"/>
                      <a:r>
                        <a:rPr lang="en-US" sz="2800" b="1" dirty="0" smtClean="0"/>
                        <a:t>5</a:t>
                      </a:r>
                      <a:endParaRPr lang="ar-IQ" sz="2800" b="1" dirty="0"/>
                    </a:p>
                  </a:txBody>
                  <a:tcPr/>
                </a:tc>
              </a:tr>
              <a:tr h="680455">
                <a:tc>
                  <a:txBody>
                    <a:bodyPr/>
                    <a:lstStyle/>
                    <a:p>
                      <a:pPr rtl="1"/>
                      <a:r>
                        <a:rPr lang="en-US" sz="2800" b="1" dirty="0" smtClean="0"/>
                        <a:t>5</a:t>
                      </a:r>
                      <a:r>
                        <a:rPr lang="ar-IQ" sz="2800" b="1" dirty="0" smtClean="0"/>
                        <a:t>     </a:t>
                      </a:r>
                      <a:r>
                        <a:rPr lang="en-US" sz="2800" b="1" dirty="0" smtClean="0"/>
                        <a:t>(E,H,I)</a:t>
                      </a:r>
                      <a:endParaRPr lang="ar-IQ" sz="2800" b="1" dirty="0"/>
                    </a:p>
                  </a:txBody>
                  <a:tcPr/>
                </a:tc>
                <a:tc>
                  <a:txBody>
                    <a:bodyPr/>
                    <a:lstStyle/>
                    <a:p>
                      <a:pPr rtl="1"/>
                      <a:r>
                        <a:rPr lang="en-US" sz="2800" b="1" dirty="0" smtClean="0"/>
                        <a:t>44</a:t>
                      </a:r>
                      <a:endParaRPr lang="ar-IQ" sz="2800" b="1" dirty="0"/>
                    </a:p>
                  </a:txBody>
                  <a:tcPr/>
                </a:tc>
                <a:tc>
                  <a:txBody>
                    <a:bodyPr/>
                    <a:lstStyle/>
                    <a:p>
                      <a:pPr rtl="1"/>
                      <a:r>
                        <a:rPr lang="en-US" sz="2800" b="1" dirty="0" smtClean="0"/>
                        <a:t>16</a:t>
                      </a:r>
                      <a:endParaRPr lang="ar-IQ" sz="2800" b="1" dirty="0"/>
                    </a:p>
                  </a:txBody>
                  <a:tcPr/>
                </a:tc>
              </a:tr>
              <a:tr h="889340">
                <a:tc>
                  <a:txBody>
                    <a:bodyPr/>
                    <a:lstStyle/>
                    <a:p>
                      <a:pPr rtl="1"/>
                      <a:r>
                        <a:rPr lang="ar-IQ" sz="2800" b="1" dirty="0" smtClean="0"/>
                        <a:t>مجموع</a:t>
                      </a:r>
                      <a:r>
                        <a:rPr lang="ar-IQ" sz="2800" b="1" baseline="0" dirty="0" smtClean="0"/>
                        <a:t> الاوقات الضائعة</a:t>
                      </a:r>
                      <a:endParaRPr lang="ar-IQ" sz="2800" b="1" dirty="0"/>
                    </a:p>
                  </a:txBody>
                  <a:tcPr/>
                </a:tc>
                <a:tc>
                  <a:txBody>
                    <a:bodyPr/>
                    <a:lstStyle/>
                    <a:p>
                      <a:pPr rtl="1"/>
                      <a:endParaRPr lang="ar-IQ" sz="2800" b="1" dirty="0"/>
                    </a:p>
                  </a:txBody>
                  <a:tcPr/>
                </a:tc>
                <a:tc>
                  <a:txBody>
                    <a:bodyPr/>
                    <a:lstStyle/>
                    <a:p>
                      <a:pPr rtl="1"/>
                      <a:r>
                        <a:rPr lang="en-US" sz="2800" b="1" dirty="0" smtClean="0"/>
                        <a:t>56</a:t>
                      </a:r>
                      <a:endParaRPr lang="ar-IQ" sz="2800" b="1" dirty="0"/>
                    </a:p>
                  </a:txBody>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endParaRPr lang="en-US"/>
          </a:p>
        </p:txBody>
      </p:sp>
      <p:sp>
        <p:nvSpPr>
          <p:cNvPr id="144387" name="Rectangle 3"/>
          <p:cNvSpPr>
            <a:spLocks noGrp="1" noChangeArrowheads="1"/>
          </p:cNvSpPr>
          <p:nvPr>
            <p:ph type="body" idx="1"/>
          </p:nvPr>
        </p:nvSpPr>
        <p:spPr/>
        <p:txBody>
          <a:bodyPr/>
          <a:lstStyle/>
          <a:p>
            <a:pPr algn="l" rtl="0">
              <a:lnSpc>
                <a:spcPct val="90000"/>
              </a:lnSpc>
              <a:buFont typeface="Wingdings" pitchFamily="2" charset="2"/>
              <a:buNone/>
            </a:pPr>
            <a:r>
              <a:rPr lang="en-US"/>
              <a:t>        </a:t>
            </a:r>
            <a:r>
              <a:rPr lang="en-US" b="1">
                <a:solidFill>
                  <a:srgbClr val="000000"/>
                </a:solidFill>
                <a:effectLst>
                  <a:outerShdw blurRad="38100" dist="38100" dir="2700000" algn="tl">
                    <a:srgbClr val="FFFFFF"/>
                  </a:outerShdw>
                </a:effectLst>
              </a:rPr>
              <a:t>station           cumulative        Ideal</a:t>
            </a:r>
            <a:r>
              <a:rPr lang="en-US"/>
              <a:t> </a:t>
            </a:r>
          </a:p>
          <a:p>
            <a:pPr algn="l" rtl="0">
              <a:lnSpc>
                <a:spcPct val="90000"/>
              </a:lnSpc>
              <a:buFont typeface="Wingdings" pitchFamily="2" charset="2"/>
              <a:buNone/>
            </a:pPr>
            <a:r>
              <a:rPr lang="en-US"/>
              <a:t>                              </a:t>
            </a:r>
            <a:r>
              <a:rPr lang="en-US" b="1" u="sng">
                <a:solidFill>
                  <a:srgbClr val="000000"/>
                </a:solidFill>
                <a:effectLst>
                  <a:outerShdw blurRad="38100" dist="38100" dir="2700000" algn="tl">
                    <a:srgbClr val="FFFFFF"/>
                  </a:outerShdw>
                </a:effectLst>
              </a:rPr>
              <a:t>time (second</a:t>
            </a:r>
            <a:r>
              <a:rPr lang="en-US" b="1">
                <a:solidFill>
                  <a:srgbClr val="000000"/>
                </a:solidFill>
                <a:effectLst>
                  <a:outerShdw blurRad="38100" dist="38100" dir="2700000" algn="tl">
                    <a:srgbClr val="FFFFFF"/>
                  </a:outerShdw>
                </a:effectLst>
              </a:rPr>
              <a:t>)</a:t>
            </a:r>
            <a:r>
              <a:rPr lang="ar-IQ" b="1">
                <a:solidFill>
                  <a:srgbClr val="000000"/>
                </a:solidFill>
                <a:effectLst>
                  <a:outerShdw blurRad="38100" dist="38100" dir="2700000" algn="tl">
                    <a:srgbClr val="FFFFFF"/>
                  </a:outerShdw>
                </a:effectLst>
              </a:rPr>
              <a:t>      </a:t>
            </a:r>
            <a:r>
              <a:rPr lang="en-US" b="1" u="sng">
                <a:solidFill>
                  <a:srgbClr val="000000"/>
                </a:solidFill>
                <a:effectLst>
                  <a:outerShdw blurRad="38100" dist="38100" dir="2700000" algn="tl">
                    <a:srgbClr val="FFFFFF"/>
                  </a:outerShdw>
                </a:effectLst>
              </a:rPr>
              <a:t> time</a:t>
            </a:r>
          </a:p>
          <a:p>
            <a:pPr algn="l" rtl="0">
              <a:lnSpc>
                <a:spcPct val="90000"/>
              </a:lnSpc>
              <a:buFont typeface="Wingdings" pitchFamily="2" charset="2"/>
              <a:buNone/>
            </a:pPr>
            <a:endParaRPr lang="en-US" b="1">
              <a:solidFill>
                <a:srgbClr val="000000"/>
              </a:solidFill>
              <a:effectLst>
                <a:outerShdw blurRad="38100" dist="38100" dir="2700000" algn="tl">
                  <a:srgbClr val="FFFFFF"/>
                </a:outerShdw>
              </a:effectLst>
            </a:endParaRPr>
          </a:p>
          <a:p>
            <a:pPr algn="l" rtl="0">
              <a:lnSpc>
                <a:spcPct val="90000"/>
              </a:lnSpc>
              <a:buFont typeface="Wingdings" pitchFamily="2" charset="2"/>
              <a:buNone/>
            </a:pPr>
            <a:r>
              <a:rPr lang="en-US">
                <a:solidFill>
                  <a:srgbClr val="000000"/>
                </a:solidFill>
                <a:effectLst>
                  <a:outerShdw blurRad="38100" dist="38100" dir="2700000" algn="tl">
                    <a:srgbClr val="FFFFFF"/>
                  </a:outerShdw>
                </a:effectLst>
              </a:rPr>
              <a:t>            1                    40                      20</a:t>
            </a:r>
          </a:p>
          <a:p>
            <a:pPr algn="l" rtl="0">
              <a:lnSpc>
                <a:spcPct val="90000"/>
              </a:lnSpc>
              <a:buFont typeface="Wingdings" pitchFamily="2" charset="2"/>
              <a:buNone/>
            </a:pPr>
            <a:r>
              <a:rPr lang="en-US">
                <a:solidFill>
                  <a:srgbClr val="000000"/>
                </a:solidFill>
                <a:effectLst>
                  <a:outerShdw blurRad="38100" dist="38100" dir="2700000" algn="tl">
                    <a:srgbClr val="FFFFFF"/>
                  </a:outerShdw>
                </a:effectLst>
              </a:rPr>
              <a:t>            2                    50                      10</a:t>
            </a:r>
          </a:p>
          <a:p>
            <a:pPr algn="l" rtl="0">
              <a:lnSpc>
                <a:spcPct val="90000"/>
              </a:lnSpc>
              <a:buFont typeface="Wingdings" pitchFamily="2" charset="2"/>
              <a:buNone/>
            </a:pPr>
            <a:r>
              <a:rPr lang="en-US">
                <a:solidFill>
                  <a:srgbClr val="000000"/>
                </a:solidFill>
                <a:effectLst>
                  <a:outerShdw blurRad="38100" dist="38100" dir="2700000" algn="tl">
                    <a:srgbClr val="FFFFFF"/>
                  </a:outerShdw>
                </a:effectLst>
              </a:rPr>
              <a:t>            3                    55                        5</a:t>
            </a:r>
          </a:p>
          <a:p>
            <a:pPr algn="l" rtl="0">
              <a:lnSpc>
                <a:spcPct val="90000"/>
              </a:lnSpc>
              <a:buFont typeface="Wingdings" pitchFamily="2" charset="2"/>
              <a:buNone/>
            </a:pPr>
            <a:r>
              <a:rPr lang="en-US">
                <a:solidFill>
                  <a:srgbClr val="000000"/>
                </a:solidFill>
                <a:effectLst>
                  <a:outerShdw blurRad="38100" dist="38100" dir="2700000" algn="tl">
                    <a:srgbClr val="FFFFFF"/>
                  </a:outerShdw>
                </a:effectLst>
              </a:rPr>
              <a:t>            4                    55                       </a:t>
            </a:r>
            <a:r>
              <a:rPr lang="en-US" u="sng">
                <a:solidFill>
                  <a:srgbClr val="000000"/>
                </a:solidFill>
                <a:effectLst>
                  <a:outerShdw blurRad="38100" dist="38100" dir="2700000" algn="tl">
                    <a:srgbClr val="FFFFFF"/>
                  </a:outerShdw>
                </a:effectLst>
              </a:rPr>
              <a:t>16</a:t>
            </a:r>
          </a:p>
          <a:p>
            <a:pPr algn="l" rtl="0">
              <a:lnSpc>
                <a:spcPct val="90000"/>
              </a:lnSpc>
              <a:buFont typeface="Wingdings" pitchFamily="2" charset="2"/>
              <a:buNone/>
            </a:pPr>
            <a:r>
              <a:rPr lang="en-US" u="sng">
                <a:solidFill>
                  <a:srgbClr val="000000"/>
                </a:solidFill>
                <a:effectLst>
                  <a:outerShdw blurRad="38100" dist="38100" dir="2700000" algn="tl">
                    <a:srgbClr val="FFFFFF"/>
                  </a:outerShdw>
                </a:effectLst>
              </a:rPr>
              <a:t>                                                             </a:t>
            </a:r>
            <a:r>
              <a:rPr lang="en-US" sz="4000" u="sng">
                <a:solidFill>
                  <a:srgbClr val="000000"/>
                </a:solidFill>
                <a:effectLst>
                  <a:outerShdw blurRad="38100" dist="38100" dir="2700000" algn="tl">
                    <a:srgbClr val="FFFFFF"/>
                  </a:outerShdw>
                </a:effectLst>
              </a:rPr>
              <a:t>56</a:t>
            </a:r>
            <a:endParaRPr lang="ar-IQ" sz="4000" u="sng">
              <a:solidFill>
                <a:srgbClr val="000000"/>
              </a:solidFill>
              <a:effectLst>
                <a:outerShdw blurRad="38100" dist="38100" dir="2700000" algn="tl">
                  <a:srgbClr val="FFFFFF"/>
                </a:outerShdw>
              </a:effectLst>
            </a:endParaRPr>
          </a:p>
          <a:p>
            <a:pPr algn="l" rtl="0">
              <a:lnSpc>
                <a:spcPct val="90000"/>
              </a:lnSpc>
              <a:buFont typeface="Wingdings" pitchFamily="2" charset="2"/>
              <a:buNone/>
            </a:pPr>
            <a:endParaRPr lang="en-US">
              <a:solidFill>
                <a:srgbClr val="000000"/>
              </a:solidFill>
              <a:effectLst>
                <a:outerShdw blurRad="38100" dist="38100" dir="2700000" algn="tl">
                  <a:srgbClr val="FFFFFF"/>
                </a:outerShdw>
              </a:effectLst>
            </a:endParaRPr>
          </a:p>
        </p:txBody>
      </p:sp>
      <p:sp>
        <p:nvSpPr>
          <p:cNvPr id="144391" name="Line 7"/>
          <p:cNvSpPr>
            <a:spLocks noChangeShapeType="1"/>
          </p:cNvSpPr>
          <p:nvPr/>
        </p:nvSpPr>
        <p:spPr bwMode="auto">
          <a:xfrm flipH="1">
            <a:off x="1258888" y="2781300"/>
            <a:ext cx="1296987" cy="0"/>
          </a:xfrm>
          <a:prstGeom prst="line">
            <a:avLst/>
          </a:prstGeom>
          <a:noFill/>
          <a:ln w="9525">
            <a:solidFill>
              <a:srgbClr val="000000"/>
            </a:solidFill>
            <a:round/>
            <a:headEnd/>
            <a:tailEnd/>
          </a:ln>
          <a:effectLst/>
        </p:spPr>
        <p:txBody>
          <a:bodyPr/>
          <a:lstStyle/>
          <a:p>
            <a:endParaRPr lang="ar-IQ"/>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a:t> </a:t>
            </a:r>
          </a:p>
        </p:txBody>
      </p:sp>
      <p:sp>
        <p:nvSpPr>
          <p:cNvPr id="143363" name="Rectangle 3"/>
          <p:cNvSpPr>
            <a:spLocks noGrp="1" noChangeArrowheads="1"/>
          </p:cNvSpPr>
          <p:nvPr>
            <p:ph type="body" idx="1"/>
          </p:nvPr>
        </p:nvSpPr>
        <p:spPr>
          <a:xfrm>
            <a:off x="914400" y="-315913"/>
            <a:ext cx="8229600" cy="7173913"/>
          </a:xfrm>
        </p:spPr>
        <p:txBody>
          <a:bodyPr/>
          <a:lstStyle/>
          <a:p>
            <a:r>
              <a:rPr lang="en-US" b="1">
                <a:solidFill>
                  <a:srgbClr val="0066CC"/>
                </a:solidFill>
                <a:effectLst/>
              </a:rPr>
              <a:t>5</a:t>
            </a:r>
          </a:p>
        </p:txBody>
      </p:sp>
      <p:sp>
        <p:nvSpPr>
          <p:cNvPr id="143364" name="Freeform 4"/>
          <p:cNvSpPr>
            <a:spLocks/>
          </p:cNvSpPr>
          <p:nvPr/>
        </p:nvSpPr>
        <p:spPr bwMode="auto">
          <a:xfrm>
            <a:off x="1336675" y="3397250"/>
            <a:ext cx="915988" cy="1054100"/>
          </a:xfrm>
          <a:custGeom>
            <a:avLst/>
            <a:gdLst/>
            <a:ahLst/>
            <a:cxnLst>
              <a:cxn ang="0">
                <a:pos x="448" y="18"/>
              </a:cxn>
              <a:cxn ang="0">
                <a:pos x="221" y="18"/>
              </a:cxn>
              <a:cxn ang="0">
                <a:pos x="172" y="50"/>
              </a:cxn>
              <a:cxn ang="0">
                <a:pos x="107" y="132"/>
              </a:cxn>
              <a:cxn ang="0">
                <a:pos x="91" y="180"/>
              </a:cxn>
              <a:cxn ang="0">
                <a:pos x="83" y="205"/>
              </a:cxn>
              <a:cxn ang="0">
                <a:pos x="75" y="229"/>
              </a:cxn>
              <a:cxn ang="0">
                <a:pos x="205" y="578"/>
              </a:cxn>
              <a:cxn ang="0">
                <a:pos x="245" y="594"/>
              </a:cxn>
              <a:cxn ang="0">
                <a:pos x="294" y="602"/>
              </a:cxn>
              <a:cxn ang="0">
                <a:pos x="318" y="618"/>
              </a:cxn>
              <a:cxn ang="0">
                <a:pos x="351" y="626"/>
              </a:cxn>
              <a:cxn ang="0">
                <a:pos x="440" y="635"/>
              </a:cxn>
              <a:cxn ang="0">
                <a:pos x="480" y="578"/>
              </a:cxn>
              <a:cxn ang="0">
                <a:pos x="529" y="505"/>
              </a:cxn>
              <a:cxn ang="0">
                <a:pos x="561" y="424"/>
              </a:cxn>
              <a:cxn ang="0">
                <a:pos x="561" y="188"/>
              </a:cxn>
              <a:cxn ang="0">
                <a:pos x="521" y="132"/>
              </a:cxn>
              <a:cxn ang="0">
                <a:pos x="448" y="18"/>
              </a:cxn>
            </a:cxnLst>
            <a:rect l="0" t="0" r="r" b="b"/>
            <a:pathLst>
              <a:path w="577" h="664">
                <a:moveTo>
                  <a:pt x="448" y="18"/>
                </a:moveTo>
                <a:cubicBezTo>
                  <a:pt x="366" y="10"/>
                  <a:pt x="308" y="0"/>
                  <a:pt x="221" y="18"/>
                </a:cubicBezTo>
                <a:cubicBezTo>
                  <a:pt x="202" y="22"/>
                  <a:pt x="172" y="50"/>
                  <a:pt x="172" y="50"/>
                </a:cubicBezTo>
                <a:cubicBezTo>
                  <a:pt x="147" y="88"/>
                  <a:pt x="135" y="102"/>
                  <a:pt x="107" y="132"/>
                </a:cubicBezTo>
                <a:cubicBezTo>
                  <a:pt x="102" y="148"/>
                  <a:pt x="96" y="164"/>
                  <a:pt x="91" y="180"/>
                </a:cubicBezTo>
                <a:cubicBezTo>
                  <a:pt x="88" y="188"/>
                  <a:pt x="86" y="197"/>
                  <a:pt x="83" y="205"/>
                </a:cubicBezTo>
                <a:cubicBezTo>
                  <a:pt x="80" y="213"/>
                  <a:pt x="75" y="229"/>
                  <a:pt x="75" y="229"/>
                </a:cubicBezTo>
                <a:cubicBezTo>
                  <a:pt x="82" y="500"/>
                  <a:pt x="0" y="549"/>
                  <a:pt x="205" y="578"/>
                </a:cubicBezTo>
                <a:cubicBezTo>
                  <a:pt x="218" y="583"/>
                  <a:pt x="231" y="590"/>
                  <a:pt x="245" y="594"/>
                </a:cubicBezTo>
                <a:cubicBezTo>
                  <a:pt x="261" y="598"/>
                  <a:pt x="278" y="597"/>
                  <a:pt x="294" y="602"/>
                </a:cubicBezTo>
                <a:cubicBezTo>
                  <a:pt x="303" y="605"/>
                  <a:pt x="309" y="614"/>
                  <a:pt x="318" y="618"/>
                </a:cubicBezTo>
                <a:cubicBezTo>
                  <a:pt x="328" y="622"/>
                  <a:pt x="340" y="623"/>
                  <a:pt x="351" y="626"/>
                </a:cubicBezTo>
                <a:cubicBezTo>
                  <a:pt x="380" y="647"/>
                  <a:pt x="393" y="664"/>
                  <a:pt x="440" y="635"/>
                </a:cubicBezTo>
                <a:cubicBezTo>
                  <a:pt x="460" y="623"/>
                  <a:pt x="480" y="578"/>
                  <a:pt x="480" y="578"/>
                </a:cubicBezTo>
                <a:cubicBezTo>
                  <a:pt x="490" y="545"/>
                  <a:pt x="505" y="529"/>
                  <a:pt x="529" y="505"/>
                </a:cubicBezTo>
                <a:cubicBezTo>
                  <a:pt x="549" y="445"/>
                  <a:pt x="537" y="471"/>
                  <a:pt x="561" y="424"/>
                </a:cubicBezTo>
                <a:cubicBezTo>
                  <a:pt x="574" y="319"/>
                  <a:pt x="577" y="326"/>
                  <a:pt x="561" y="188"/>
                </a:cubicBezTo>
                <a:cubicBezTo>
                  <a:pt x="555" y="136"/>
                  <a:pt x="555" y="143"/>
                  <a:pt x="521" y="132"/>
                </a:cubicBezTo>
                <a:cubicBezTo>
                  <a:pt x="506" y="86"/>
                  <a:pt x="469" y="61"/>
                  <a:pt x="448" y="18"/>
                </a:cubicBezTo>
                <a:close/>
              </a:path>
            </a:pathLst>
          </a:custGeom>
          <a:solidFill>
            <a:schemeClr val="accent1"/>
          </a:solidFill>
          <a:ln w="38100" cmpd="sng">
            <a:solidFill>
              <a:schemeClr val="tx1"/>
            </a:solidFill>
            <a:round/>
            <a:headEnd/>
            <a:tailEnd/>
          </a:ln>
          <a:effectLst/>
        </p:spPr>
        <p:txBody>
          <a:bodyPr/>
          <a:lstStyle/>
          <a:p>
            <a:endParaRPr lang="ar-IQ"/>
          </a:p>
        </p:txBody>
      </p:sp>
      <p:sp>
        <p:nvSpPr>
          <p:cNvPr id="143365" name="Oval 5"/>
          <p:cNvSpPr>
            <a:spLocks noChangeArrowheads="1"/>
          </p:cNvSpPr>
          <p:nvPr/>
        </p:nvSpPr>
        <p:spPr bwMode="auto">
          <a:xfrm>
            <a:off x="1619250" y="3573463"/>
            <a:ext cx="431800" cy="576262"/>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A</a:t>
            </a:r>
          </a:p>
        </p:txBody>
      </p:sp>
      <p:sp>
        <p:nvSpPr>
          <p:cNvPr id="143366" name="Oval 6"/>
          <p:cNvSpPr>
            <a:spLocks noChangeArrowheads="1"/>
          </p:cNvSpPr>
          <p:nvPr/>
        </p:nvSpPr>
        <p:spPr bwMode="auto">
          <a:xfrm>
            <a:off x="3132138" y="2924175"/>
            <a:ext cx="360362"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B</a:t>
            </a:r>
          </a:p>
        </p:txBody>
      </p:sp>
      <p:sp>
        <p:nvSpPr>
          <p:cNvPr id="143367" name="Oval 7"/>
          <p:cNvSpPr>
            <a:spLocks noChangeArrowheads="1"/>
          </p:cNvSpPr>
          <p:nvPr/>
        </p:nvSpPr>
        <p:spPr bwMode="auto">
          <a:xfrm>
            <a:off x="5364163" y="3141663"/>
            <a:ext cx="360362"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H</a:t>
            </a:r>
          </a:p>
        </p:txBody>
      </p:sp>
      <p:sp>
        <p:nvSpPr>
          <p:cNvPr id="143368" name="Oval 8"/>
          <p:cNvSpPr>
            <a:spLocks noChangeArrowheads="1"/>
          </p:cNvSpPr>
          <p:nvPr/>
        </p:nvSpPr>
        <p:spPr bwMode="auto">
          <a:xfrm>
            <a:off x="3924300" y="2133600"/>
            <a:ext cx="647700" cy="574675"/>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D</a:t>
            </a:r>
          </a:p>
        </p:txBody>
      </p:sp>
      <p:sp>
        <p:nvSpPr>
          <p:cNvPr id="143369" name="Oval 9"/>
          <p:cNvSpPr>
            <a:spLocks noChangeArrowheads="1"/>
          </p:cNvSpPr>
          <p:nvPr/>
        </p:nvSpPr>
        <p:spPr bwMode="auto">
          <a:xfrm>
            <a:off x="4356100" y="5805488"/>
            <a:ext cx="576263" cy="576262"/>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G</a:t>
            </a:r>
          </a:p>
        </p:txBody>
      </p:sp>
      <p:sp>
        <p:nvSpPr>
          <p:cNvPr id="143370" name="Oval 10"/>
          <p:cNvSpPr>
            <a:spLocks noChangeArrowheads="1"/>
          </p:cNvSpPr>
          <p:nvPr/>
        </p:nvSpPr>
        <p:spPr bwMode="auto">
          <a:xfrm>
            <a:off x="5148263" y="4149725"/>
            <a:ext cx="504825" cy="431800"/>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F</a:t>
            </a:r>
          </a:p>
        </p:txBody>
      </p:sp>
      <p:sp>
        <p:nvSpPr>
          <p:cNvPr id="143371" name="Line 11"/>
          <p:cNvSpPr>
            <a:spLocks noChangeShapeType="1"/>
          </p:cNvSpPr>
          <p:nvPr/>
        </p:nvSpPr>
        <p:spPr bwMode="auto">
          <a:xfrm flipV="1">
            <a:off x="2124075" y="3141663"/>
            <a:ext cx="1079500" cy="431800"/>
          </a:xfrm>
          <a:prstGeom prst="line">
            <a:avLst/>
          </a:prstGeom>
          <a:noFill/>
          <a:ln w="9525">
            <a:solidFill>
              <a:schemeClr val="tx1"/>
            </a:solidFill>
            <a:round/>
            <a:headEnd/>
            <a:tailEnd type="triangle" w="med" len="med"/>
          </a:ln>
          <a:effectLst/>
        </p:spPr>
        <p:txBody>
          <a:bodyPr/>
          <a:lstStyle/>
          <a:p>
            <a:endParaRPr lang="ar-IQ"/>
          </a:p>
        </p:txBody>
      </p:sp>
      <p:sp>
        <p:nvSpPr>
          <p:cNvPr id="143372" name="Line 12"/>
          <p:cNvSpPr>
            <a:spLocks noChangeShapeType="1"/>
          </p:cNvSpPr>
          <p:nvPr/>
        </p:nvSpPr>
        <p:spPr bwMode="auto">
          <a:xfrm>
            <a:off x="2195513" y="4221163"/>
            <a:ext cx="288925" cy="792162"/>
          </a:xfrm>
          <a:prstGeom prst="line">
            <a:avLst/>
          </a:prstGeom>
          <a:noFill/>
          <a:ln w="9525">
            <a:solidFill>
              <a:schemeClr val="tx1"/>
            </a:solidFill>
            <a:round/>
            <a:headEnd/>
            <a:tailEnd type="triangle" w="med" len="med"/>
          </a:ln>
          <a:effectLst/>
        </p:spPr>
        <p:txBody>
          <a:bodyPr/>
          <a:lstStyle/>
          <a:p>
            <a:endParaRPr lang="ar-IQ"/>
          </a:p>
        </p:txBody>
      </p:sp>
      <p:sp>
        <p:nvSpPr>
          <p:cNvPr id="143373" name="Line 13"/>
          <p:cNvSpPr>
            <a:spLocks noChangeShapeType="1"/>
          </p:cNvSpPr>
          <p:nvPr/>
        </p:nvSpPr>
        <p:spPr bwMode="auto">
          <a:xfrm flipV="1">
            <a:off x="2555875" y="4437063"/>
            <a:ext cx="2663825" cy="576262"/>
          </a:xfrm>
          <a:prstGeom prst="line">
            <a:avLst/>
          </a:prstGeom>
          <a:noFill/>
          <a:ln w="9525">
            <a:solidFill>
              <a:schemeClr val="tx1"/>
            </a:solidFill>
            <a:round/>
            <a:headEnd/>
            <a:tailEnd type="triangle" w="med" len="med"/>
          </a:ln>
          <a:effectLst/>
        </p:spPr>
        <p:txBody>
          <a:bodyPr/>
          <a:lstStyle/>
          <a:p>
            <a:endParaRPr lang="ar-IQ"/>
          </a:p>
        </p:txBody>
      </p:sp>
      <p:sp>
        <p:nvSpPr>
          <p:cNvPr id="143374" name="Line 14"/>
          <p:cNvSpPr>
            <a:spLocks noChangeShapeType="1"/>
          </p:cNvSpPr>
          <p:nvPr/>
        </p:nvSpPr>
        <p:spPr bwMode="auto">
          <a:xfrm>
            <a:off x="2555875" y="5229225"/>
            <a:ext cx="1871663" cy="1008063"/>
          </a:xfrm>
          <a:prstGeom prst="line">
            <a:avLst/>
          </a:prstGeom>
          <a:noFill/>
          <a:ln w="9525">
            <a:solidFill>
              <a:schemeClr val="tx1"/>
            </a:solidFill>
            <a:round/>
            <a:headEnd/>
            <a:tailEnd type="triangle" w="med" len="med"/>
          </a:ln>
          <a:effectLst/>
        </p:spPr>
        <p:txBody>
          <a:bodyPr/>
          <a:lstStyle/>
          <a:p>
            <a:endParaRPr lang="ar-IQ"/>
          </a:p>
        </p:txBody>
      </p:sp>
      <p:sp>
        <p:nvSpPr>
          <p:cNvPr id="143375" name="Line 15"/>
          <p:cNvSpPr>
            <a:spLocks noChangeShapeType="1"/>
          </p:cNvSpPr>
          <p:nvPr/>
        </p:nvSpPr>
        <p:spPr bwMode="auto">
          <a:xfrm flipH="1" flipV="1">
            <a:off x="5435600" y="4581525"/>
            <a:ext cx="504825" cy="503238"/>
          </a:xfrm>
          <a:prstGeom prst="line">
            <a:avLst/>
          </a:prstGeom>
          <a:noFill/>
          <a:ln w="9525">
            <a:solidFill>
              <a:schemeClr val="tx1"/>
            </a:solidFill>
            <a:round/>
            <a:headEnd/>
            <a:tailEnd type="triangle" w="med" len="med"/>
          </a:ln>
          <a:effectLst/>
        </p:spPr>
        <p:txBody>
          <a:bodyPr/>
          <a:lstStyle/>
          <a:p>
            <a:endParaRPr lang="ar-IQ"/>
          </a:p>
        </p:txBody>
      </p:sp>
      <p:sp>
        <p:nvSpPr>
          <p:cNvPr id="143376" name="Line 16"/>
          <p:cNvSpPr>
            <a:spLocks noChangeShapeType="1"/>
          </p:cNvSpPr>
          <p:nvPr/>
        </p:nvSpPr>
        <p:spPr bwMode="auto">
          <a:xfrm flipV="1">
            <a:off x="3419475" y="2565400"/>
            <a:ext cx="576263" cy="431800"/>
          </a:xfrm>
          <a:prstGeom prst="line">
            <a:avLst/>
          </a:prstGeom>
          <a:noFill/>
          <a:ln w="9525">
            <a:solidFill>
              <a:schemeClr val="tx1"/>
            </a:solidFill>
            <a:round/>
            <a:headEnd/>
            <a:tailEnd type="triangle" w="med" len="med"/>
          </a:ln>
          <a:effectLst/>
        </p:spPr>
        <p:txBody>
          <a:bodyPr/>
          <a:lstStyle/>
          <a:p>
            <a:endParaRPr lang="ar-IQ"/>
          </a:p>
        </p:txBody>
      </p:sp>
      <p:sp>
        <p:nvSpPr>
          <p:cNvPr id="143377" name="Line 17"/>
          <p:cNvSpPr>
            <a:spLocks noChangeShapeType="1"/>
          </p:cNvSpPr>
          <p:nvPr/>
        </p:nvSpPr>
        <p:spPr bwMode="auto">
          <a:xfrm>
            <a:off x="4643438" y="2492375"/>
            <a:ext cx="935037" cy="720725"/>
          </a:xfrm>
          <a:prstGeom prst="line">
            <a:avLst/>
          </a:prstGeom>
          <a:noFill/>
          <a:ln w="9525">
            <a:solidFill>
              <a:schemeClr val="tx1"/>
            </a:solidFill>
            <a:round/>
            <a:headEnd/>
            <a:tailEnd type="triangle" w="med" len="med"/>
          </a:ln>
          <a:effectLst/>
        </p:spPr>
        <p:txBody>
          <a:bodyPr/>
          <a:lstStyle/>
          <a:p>
            <a:endParaRPr lang="ar-IQ"/>
          </a:p>
        </p:txBody>
      </p:sp>
      <p:sp>
        <p:nvSpPr>
          <p:cNvPr id="143378" name="Line 18"/>
          <p:cNvSpPr>
            <a:spLocks noChangeShapeType="1"/>
          </p:cNvSpPr>
          <p:nvPr/>
        </p:nvSpPr>
        <p:spPr bwMode="auto">
          <a:xfrm flipH="1">
            <a:off x="4427538" y="3500438"/>
            <a:ext cx="1008062" cy="288925"/>
          </a:xfrm>
          <a:prstGeom prst="line">
            <a:avLst/>
          </a:prstGeom>
          <a:noFill/>
          <a:ln w="9525">
            <a:solidFill>
              <a:schemeClr val="tx1"/>
            </a:solidFill>
            <a:round/>
            <a:headEnd/>
            <a:tailEnd type="triangle" w="med" len="med"/>
          </a:ln>
          <a:effectLst/>
        </p:spPr>
        <p:txBody>
          <a:bodyPr/>
          <a:lstStyle/>
          <a:p>
            <a:endParaRPr lang="ar-IQ"/>
          </a:p>
        </p:txBody>
      </p:sp>
      <p:sp>
        <p:nvSpPr>
          <p:cNvPr id="143379" name="Text Box 19"/>
          <p:cNvSpPr txBox="1">
            <a:spLocks noChangeArrowheads="1"/>
          </p:cNvSpPr>
          <p:nvPr/>
        </p:nvSpPr>
        <p:spPr bwMode="auto">
          <a:xfrm>
            <a:off x="1116013" y="2924175"/>
            <a:ext cx="865187" cy="366713"/>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1/40</a:t>
            </a:r>
          </a:p>
        </p:txBody>
      </p:sp>
      <p:sp>
        <p:nvSpPr>
          <p:cNvPr id="143380" name="Text Box 20"/>
          <p:cNvSpPr txBox="1">
            <a:spLocks noChangeArrowheads="1"/>
          </p:cNvSpPr>
          <p:nvPr/>
        </p:nvSpPr>
        <p:spPr bwMode="auto">
          <a:xfrm>
            <a:off x="1258888" y="5300663"/>
            <a:ext cx="793750"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2/50</a:t>
            </a:r>
          </a:p>
        </p:txBody>
      </p:sp>
      <p:sp>
        <p:nvSpPr>
          <p:cNvPr id="143381" name="Text Box 21"/>
          <p:cNvSpPr txBox="1">
            <a:spLocks noChangeArrowheads="1"/>
          </p:cNvSpPr>
          <p:nvPr/>
        </p:nvSpPr>
        <p:spPr bwMode="auto">
          <a:xfrm>
            <a:off x="2339975" y="2205038"/>
            <a:ext cx="936625"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3/55</a:t>
            </a:r>
          </a:p>
        </p:txBody>
      </p:sp>
      <p:sp>
        <p:nvSpPr>
          <p:cNvPr id="143382" name="Oval 22"/>
          <p:cNvSpPr>
            <a:spLocks noChangeArrowheads="1"/>
          </p:cNvSpPr>
          <p:nvPr/>
        </p:nvSpPr>
        <p:spPr bwMode="auto">
          <a:xfrm>
            <a:off x="3995738" y="2133600"/>
            <a:ext cx="431800"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D</a:t>
            </a:r>
          </a:p>
        </p:txBody>
      </p:sp>
      <p:sp>
        <p:nvSpPr>
          <p:cNvPr id="143383" name="Oval 23"/>
          <p:cNvSpPr>
            <a:spLocks noChangeArrowheads="1"/>
          </p:cNvSpPr>
          <p:nvPr/>
        </p:nvSpPr>
        <p:spPr bwMode="auto">
          <a:xfrm>
            <a:off x="3924300" y="3644900"/>
            <a:ext cx="431800"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f</a:t>
            </a:r>
          </a:p>
        </p:txBody>
      </p:sp>
      <p:sp>
        <p:nvSpPr>
          <p:cNvPr id="143384" name="Oval 24"/>
          <p:cNvSpPr>
            <a:spLocks noChangeArrowheads="1"/>
          </p:cNvSpPr>
          <p:nvPr/>
        </p:nvSpPr>
        <p:spPr bwMode="auto">
          <a:xfrm>
            <a:off x="3563938" y="5876925"/>
            <a:ext cx="71437" cy="73025"/>
          </a:xfrm>
          <a:prstGeom prst="ellipse">
            <a:avLst/>
          </a:prstGeom>
          <a:solidFill>
            <a:schemeClr val="accent1"/>
          </a:solidFill>
          <a:ln w="9525">
            <a:solidFill>
              <a:schemeClr val="tx1"/>
            </a:solidFill>
            <a:round/>
            <a:headEnd/>
            <a:tailEnd/>
          </a:ln>
          <a:effectLst/>
        </p:spPr>
        <p:txBody>
          <a:bodyPr wrap="none" anchor="ctr"/>
          <a:lstStyle/>
          <a:p>
            <a:endParaRPr lang="ar-IQ"/>
          </a:p>
        </p:txBody>
      </p:sp>
      <p:sp>
        <p:nvSpPr>
          <p:cNvPr id="143385" name="Line 25"/>
          <p:cNvSpPr>
            <a:spLocks noChangeShapeType="1"/>
          </p:cNvSpPr>
          <p:nvPr/>
        </p:nvSpPr>
        <p:spPr bwMode="auto">
          <a:xfrm>
            <a:off x="3419475" y="3284538"/>
            <a:ext cx="431800" cy="431800"/>
          </a:xfrm>
          <a:prstGeom prst="line">
            <a:avLst/>
          </a:prstGeom>
          <a:noFill/>
          <a:ln w="9525">
            <a:solidFill>
              <a:schemeClr val="tx1"/>
            </a:solidFill>
            <a:round/>
            <a:headEnd/>
            <a:tailEnd type="triangle" w="med" len="med"/>
          </a:ln>
          <a:effectLst/>
        </p:spPr>
        <p:txBody>
          <a:bodyPr/>
          <a:lstStyle/>
          <a:p>
            <a:endParaRPr lang="ar-IQ"/>
          </a:p>
        </p:txBody>
      </p:sp>
      <p:sp>
        <p:nvSpPr>
          <p:cNvPr id="143386" name="Text Box 26"/>
          <p:cNvSpPr txBox="1">
            <a:spLocks noChangeArrowheads="1"/>
          </p:cNvSpPr>
          <p:nvPr/>
        </p:nvSpPr>
        <p:spPr bwMode="auto">
          <a:xfrm>
            <a:off x="3924300" y="1700213"/>
            <a:ext cx="719138"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56</a:t>
            </a:r>
          </a:p>
        </p:txBody>
      </p:sp>
      <p:sp>
        <p:nvSpPr>
          <p:cNvPr id="143387" name="Text Box 27"/>
          <p:cNvSpPr txBox="1">
            <a:spLocks noChangeArrowheads="1"/>
          </p:cNvSpPr>
          <p:nvPr/>
        </p:nvSpPr>
        <p:spPr bwMode="auto">
          <a:xfrm>
            <a:off x="6804025" y="4868863"/>
            <a:ext cx="576263"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53</a:t>
            </a:r>
          </a:p>
        </p:txBody>
      </p:sp>
      <p:sp>
        <p:nvSpPr>
          <p:cNvPr id="143388" name="Freeform 28"/>
          <p:cNvSpPr>
            <a:spLocks/>
          </p:cNvSpPr>
          <p:nvPr/>
        </p:nvSpPr>
        <p:spPr bwMode="auto">
          <a:xfrm>
            <a:off x="2125663" y="4894263"/>
            <a:ext cx="650875" cy="919162"/>
          </a:xfrm>
          <a:custGeom>
            <a:avLst/>
            <a:gdLst/>
            <a:ahLst/>
            <a:cxnLst>
              <a:cxn ang="0">
                <a:pos x="2" y="357"/>
              </a:cxn>
              <a:cxn ang="0">
                <a:pos x="52" y="291"/>
              </a:cxn>
              <a:cxn ang="0">
                <a:pos x="93" y="225"/>
              </a:cxn>
              <a:cxn ang="0">
                <a:pos x="192" y="52"/>
              </a:cxn>
              <a:cxn ang="0">
                <a:pos x="274" y="11"/>
              </a:cxn>
              <a:cxn ang="0">
                <a:pos x="323" y="52"/>
              </a:cxn>
              <a:cxn ang="0">
                <a:pos x="381" y="110"/>
              </a:cxn>
              <a:cxn ang="0">
                <a:pos x="389" y="134"/>
              </a:cxn>
              <a:cxn ang="0">
                <a:pos x="405" y="151"/>
              </a:cxn>
              <a:cxn ang="0">
                <a:pos x="381" y="241"/>
              </a:cxn>
              <a:cxn ang="0">
                <a:pos x="356" y="291"/>
              </a:cxn>
              <a:cxn ang="0">
                <a:pos x="348" y="357"/>
              </a:cxn>
              <a:cxn ang="0">
                <a:pos x="340" y="381"/>
              </a:cxn>
              <a:cxn ang="0">
                <a:pos x="249" y="579"/>
              </a:cxn>
              <a:cxn ang="0">
                <a:pos x="134" y="521"/>
              </a:cxn>
              <a:cxn ang="0">
                <a:pos x="93" y="422"/>
              </a:cxn>
              <a:cxn ang="0">
                <a:pos x="85" y="398"/>
              </a:cxn>
              <a:cxn ang="0">
                <a:pos x="10" y="365"/>
              </a:cxn>
              <a:cxn ang="0">
                <a:pos x="2" y="357"/>
              </a:cxn>
            </a:cxnLst>
            <a:rect l="0" t="0" r="r" b="b"/>
            <a:pathLst>
              <a:path w="410" h="579">
                <a:moveTo>
                  <a:pt x="2" y="357"/>
                </a:moveTo>
                <a:cubicBezTo>
                  <a:pt x="17" y="334"/>
                  <a:pt x="39" y="315"/>
                  <a:pt x="52" y="291"/>
                </a:cubicBezTo>
                <a:cubicBezTo>
                  <a:pt x="88" y="226"/>
                  <a:pt x="59" y="257"/>
                  <a:pt x="93" y="225"/>
                </a:cubicBezTo>
                <a:cubicBezTo>
                  <a:pt x="114" y="162"/>
                  <a:pt x="135" y="91"/>
                  <a:pt x="192" y="52"/>
                </a:cubicBezTo>
                <a:cubicBezTo>
                  <a:pt x="222" y="5"/>
                  <a:pt x="216" y="0"/>
                  <a:pt x="274" y="11"/>
                </a:cubicBezTo>
                <a:cubicBezTo>
                  <a:pt x="328" y="67"/>
                  <a:pt x="268" y="9"/>
                  <a:pt x="323" y="52"/>
                </a:cubicBezTo>
                <a:cubicBezTo>
                  <a:pt x="346" y="70"/>
                  <a:pt x="355" y="93"/>
                  <a:pt x="381" y="110"/>
                </a:cubicBezTo>
                <a:cubicBezTo>
                  <a:pt x="384" y="118"/>
                  <a:pt x="385" y="127"/>
                  <a:pt x="389" y="134"/>
                </a:cubicBezTo>
                <a:cubicBezTo>
                  <a:pt x="393" y="141"/>
                  <a:pt x="404" y="143"/>
                  <a:pt x="405" y="151"/>
                </a:cubicBezTo>
                <a:cubicBezTo>
                  <a:pt x="410" y="205"/>
                  <a:pt x="403" y="208"/>
                  <a:pt x="381" y="241"/>
                </a:cubicBezTo>
                <a:cubicBezTo>
                  <a:pt x="375" y="259"/>
                  <a:pt x="361" y="273"/>
                  <a:pt x="356" y="291"/>
                </a:cubicBezTo>
                <a:cubicBezTo>
                  <a:pt x="350" y="312"/>
                  <a:pt x="352" y="335"/>
                  <a:pt x="348" y="357"/>
                </a:cubicBezTo>
                <a:cubicBezTo>
                  <a:pt x="347" y="365"/>
                  <a:pt x="343" y="373"/>
                  <a:pt x="340" y="381"/>
                </a:cubicBezTo>
                <a:cubicBezTo>
                  <a:pt x="331" y="450"/>
                  <a:pt x="326" y="551"/>
                  <a:pt x="249" y="579"/>
                </a:cubicBezTo>
                <a:cubicBezTo>
                  <a:pt x="191" y="570"/>
                  <a:pt x="172" y="562"/>
                  <a:pt x="134" y="521"/>
                </a:cubicBezTo>
                <a:cubicBezTo>
                  <a:pt x="123" y="486"/>
                  <a:pt x="109" y="455"/>
                  <a:pt x="93" y="422"/>
                </a:cubicBezTo>
                <a:cubicBezTo>
                  <a:pt x="89" y="414"/>
                  <a:pt x="91" y="404"/>
                  <a:pt x="85" y="398"/>
                </a:cubicBezTo>
                <a:cubicBezTo>
                  <a:pt x="78" y="391"/>
                  <a:pt x="24" y="374"/>
                  <a:pt x="10" y="365"/>
                </a:cubicBezTo>
                <a:cubicBezTo>
                  <a:pt x="0" y="335"/>
                  <a:pt x="2" y="331"/>
                  <a:pt x="2" y="357"/>
                </a:cubicBezTo>
                <a:close/>
              </a:path>
            </a:pathLst>
          </a:custGeom>
          <a:solidFill>
            <a:schemeClr val="accent1"/>
          </a:solidFill>
          <a:ln w="9525">
            <a:solidFill>
              <a:schemeClr val="tx1"/>
            </a:solidFill>
            <a:round/>
            <a:headEnd/>
            <a:tailEnd/>
          </a:ln>
          <a:effectLst/>
        </p:spPr>
        <p:txBody>
          <a:bodyPr/>
          <a:lstStyle/>
          <a:p>
            <a:endParaRPr lang="ar-IQ"/>
          </a:p>
        </p:txBody>
      </p:sp>
      <p:sp>
        <p:nvSpPr>
          <p:cNvPr id="143389" name="Oval 29"/>
          <p:cNvSpPr>
            <a:spLocks noChangeArrowheads="1"/>
          </p:cNvSpPr>
          <p:nvPr/>
        </p:nvSpPr>
        <p:spPr bwMode="auto">
          <a:xfrm>
            <a:off x="2268538" y="5013325"/>
            <a:ext cx="503237" cy="576263"/>
          </a:xfrm>
          <a:prstGeom prst="ellipse">
            <a:avLst/>
          </a:prstGeom>
          <a:solidFill>
            <a:srgbClr val="990000"/>
          </a:solidFill>
          <a:ln w="9525">
            <a:solidFill>
              <a:schemeClr val="tx1"/>
            </a:solidFill>
            <a:round/>
            <a:headEnd/>
            <a:tailEnd/>
          </a:ln>
          <a:effectLst/>
        </p:spPr>
        <p:txBody>
          <a:bodyPr wrap="none" anchor="ctr"/>
          <a:lstStyle/>
          <a:p>
            <a:pPr algn="ctr"/>
            <a:r>
              <a:rPr lang="en-US">
                <a:latin typeface="Tahoma" pitchFamily="34" charset="0"/>
              </a:rPr>
              <a:t>C</a:t>
            </a:r>
          </a:p>
        </p:txBody>
      </p:sp>
      <p:sp>
        <p:nvSpPr>
          <p:cNvPr id="143390" name="Freeform 30"/>
          <p:cNvSpPr>
            <a:spLocks/>
          </p:cNvSpPr>
          <p:nvPr/>
        </p:nvSpPr>
        <p:spPr bwMode="auto">
          <a:xfrm>
            <a:off x="2873375" y="2586038"/>
            <a:ext cx="1636713" cy="1738312"/>
          </a:xfrm>
          <a:custGeom>
            <a:avLst/>
            <a:gdLst/>
            <a:ahLst/>
            <a:cxnLst>
              <a:cxn ang="0">
                <a:pos x="955" y="749"/>
              </a:cxn>
              <a:cxn ang="0">
                <a:pos x="905" y="667"/>
              </a:cxn>
              <a:cxn ang="0">
                <a:pos x="856" y="584"/>
              </a:cxn>
              <a:cxn ang="0">
                <a:pos x="790" y="510"/>
              </a:cxn>
              <a:cxn ang="0">
                <a:pos x="733" y="420"/>
              </a:cxn>
              <a:cxn ang="0">
                <a:pos x="675" y="346"/>
              </a:cxn>
              <a:cxn ang="0">
                <a:pos x="617" y="288"/>
              </a:cxn>
              <a:cxn ang="0">
                <a:pos x="519" y="190"/>
              </a:cxn>
              <a:cxn ang="0">
                <a:pos x="403" y="99"/>
              </a:cxn>
              <a:cxn ang="0">
                <a:pos x="140" y="0"/>
              </a:cxn>
              <a:cxn ang="0">
                <a:pos x="41" y="91"/>
              </a:cxn>
              <a:cxn ang="0">
                <a:pos x="58" y="288"/>
              </a:cxn>
              <a:cxn ang="0">
                <a:pos x="140" y="412"/>
              </a:cxn>
              <a:cxn ang="0">
                <a:pos x="420" y="815"/>
              </a:cxn>
              <a:cxn ang="0">
                <a:pos x="478" y="881"/>
              </a:cxn>
              <a:cxn ang="0">
                <a:pos x="659" y="1029"/>
              </a:cxn>
              <a:cxn ang="0">
                <a:pos x="700" y="1037"/>
              </a:cxn>
              <a:cxn ang="0">
                <a:pos x="757" y="1062"/>
              </a:cxn>
              <a:cxn ang="0">
                <a:pos x="864" y="1078"/>
              </a:cxn>
              <a:cxn ang="0">
                <a:pos x="1012" y="1054"/>
              </a:cxn>
              <a:cxn ang="0">
                <a:pos x="979" y="815"/>
              </a:cxn>
              <a:cxn ang="0">
                <a:pos x="905" y="700"/>
              </a:cxn>
            </a:cxnLst>
            <a:rect l="0" t="0" r="r" b="b"/>
            <a:pathLst>
              <a:path w="1031" h="1095">
                <a:moveTo>
                  <a:pt x="955" y="749"/>
                </a:moveTo>
                <a:cubicBezTo>
                  <a:pt x="945" y="708"/>
                  <a:pt x="929" y="702"/>
                  <a:pt x="905" y="667"/>
                </a:cubicBezTo>
                <a:cubicBezTo>
                  <a:pt x="887" y="641"/>
                  <a:pt x="875" y="610"/>
                  <a:pt x="856" y="584"/>
                </a:cubicBezTo>
                <a:cubicBezTo>
                  <a:pt x="836" y="557"/>
                  <a:pt x="809" y="539"/>
                  <a:pt x="790" y="510"/>
                </a:cubicBezTo>
                <a:cubicBezTo>
                  <a:pt x="767" y="476"/>
                  <a:pt x="759" y="451"/>
                  <a:pt x="733" y="420"/>
                </a:cubicBezTo>
                <a:cubicBezTo>
                  <a:pt x="713" y="396"/>
                  <a:pt x="697" y="368"/>
                  <a:pt x="675" y="346"/>
                </a:cubicBezTo>
                <a:cubicBezTo>
                  <a:pt x="656" y="327"/>
                  <a:pt x="617" y="288"/>
                  <a:pt x="617" y="288"/>
                </a:cubicBezTo>
                <a:cubicBezTo>
                  <a:pt x="593" y="238"/>
                  <a:pt x="566" y="224"/>
                  <a:pt x="519" y="190"/>
                </a:cubicBezTo>
                <a:cubicBezTo>
                  <a:pt x="480" y="162"/>
                  <a:pt x="448" y="119"/>
                  <a:pt x="403" y="99"/>
                </a:cubicBezTo>
                <a:cubicBezTo>
                  <a:pt x="317" y="60"/>
                  <a:pt x="229" y="29"/>
                  <a:pt x="140" y="0"/>
                </a:cubicBezTo>
                <a:cubicBezTo>
                  <a:pt x="94" y="15"/>
                  <a:pt x="69" y="54"/>
                  <a:pt x="41" y="91"/>
                </a:cubicBezTo>
                <a:cubicBezTo>
                  <a:pt x="28" y="159"/>
                  <a:pt x="0" y="233"/>
                  <a:pt x="58" y="288"/>
                </a:cubicBezTo>
                <a:cubicBezTo>
                  <a:pt x="72" y="333"/>
                  <a:pt x="108" y="378"/>
                  <a:pt x="140" y="412"/>
                </a:cubicBezTo>
                <a:cubicBezTo>
                  <a:pt x="186" y="549"/>
                  <a:pt x="312" y="722"/>
                  <a:pt x="420" y="815"/>
                </a:cubicBezTo>
                <a:cubicBezTo>
                  <a:pt x="468" y="856"/>
                  <a:pt x="422" y="825"/>
                  <a:pt x="478" y="881"/>
                </a:cubicBezTo>
                <a:cubicBezTo>
                  <a:pt x="532" y="935"/>
                  <a:pt x="595" y="987"/>
                  <a:pt x="659" y="1029"/>
                </a:cubicBezTo>
                <a:cubicBezTo>
                  <a:pt x="671" y="1037"/>
                  <a:pt x="686" y="1034"/>
                  <a:pt x="700" y="1037"/>
                </a:cubicBezTo>
                <a:cubicBezTo>
                  <a:pt x="741" y="1047"/>
                  <a:pt x="709" y="1044"/>
                  <a:pt x="757" y="1062"/>
                </a:cubicBezTo>
                <a:cubicBezTo>
                  <a:pt x="785" y="1073"/>
                  <a:pt x="842" y="1076"/>
                  <a:pt x="864" y="1078"/>
                </a:cubicBezTo>
                <a:cubicBezTo>
                  <a:pt x="919" y="1095"/>
                  <a:pt x="971" y="1095"/>
                  <a:pt x="1012" y="1054"/>
                </a:cubicBezTo>
                <a:cubicBezTo>
                  <a:pt x="1007" y="939"/>
                  <a:pt x="1031" y="891"/>
                  <a:pt x="979" y="815"/>
                </a:cubicBezTo>
                <a:cubicBezTo>
                  <a:pt x="965" y="772"/>
                  <a:pt x="927" y="740"/>
                  <a:pt x="905" y="700"/>
                </a:cubicBezTo>
              </a:path>
            </a:pathLst>
          </a:custGeom>
          <a:solidFill>
            <a:schemeClr val="accent1"/>
          </a:solidFill>
          <a:ln w="9525">
            <a:solidFill>
              <a:schemeClr val="tx1"/>
            </a:solidFill>
            <a:round/>
            <a:headEnd/>
            <a:tailEnd/>
          </a:ln>
          <a:effectLst/>
        </p:spPr>
        <p:txBody>
          <a:bodyPr/>
          <a:lstStyle/>
          <a:p>
            <a:endParaRPr lang="ar-IQ"/>
          </a:p>
        </p:txBody>
      </p:sp>
      <p:sp>
        <p:nvSpPr>
          <p:cNvPr id="143391" name="Oval 31"/>
          <p:cNvSpPr>
            <a:spLocks noChangeArrowheads="1"/>
          </p:cNvSpPr>
          <p:nvPr/>
        </p:nvSpPr>
        <p:spPr bwMode="auto">
          <a:xfrm>
            <a:off x="2987675" y="2781300"/>
            <a:ext cx="504825"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B</a:t>
            </a:r>
          </a:p>
        </p:txBody>
      </p:sp>
      <p:sp>
        <p:nvSpPr>
          <p:cNvPr id="143392" name="Oval 32"/>
          <p:cNvSpPr>
            <a:spLocks noChangeArrowheads="1"/>
          </p:cNvSpPr>
          <p:nvPr/>
        </p:nvSpPr>
        <p:spPr bwMode="auto">
          <a:xfrm>
            <a:off x="3635375" y="3644900"/>
            <a:ext cx="576263"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F</a:t>
            </a:r>
          </a:p>
        </p:txBody>
      </p:sp>
      <p:sp>
        <p:nvSpPr>
          <p:cNvPr id="143393" name="Line 33"/>
          <p:cNvSpPr>
            <a:spLocks noChangeShapeType="1"/>
          </p:cNvSpPr>
          <p:nvPr/>
        </p:nvSpPr>
        <p:spPr bwMode="auto">
          <a:xfrm flipV="1">
            <a:off x="4932363" y="5589588"/>
            <a:ext cx="863600" cy="503237"/>
          </a:xfrm>
          <a:prstGeom prst="line">
            <a:avLst/>
          </a:prstGeom>
          <a:noFill/>
          <a:ln w="9525">
            <a:solidFill>
              <a:schemeClr val="tx1"/>
            </a:solidFill>
            <a:round/>
            <a:headEnd/>
            <a:tailEnd type="triangle" w="med" len="med"/>
          </a:ln>
          <a:effectLst/>
        </p:spPr>
        <p:txBody>
          <a:bodyPr/>
          <a:lstStyle/>
          <a:p>
            <a:endParaRPr lang="ar-IQ"/>
          </a:p>
        </p:txBody>
      </p:sp>
      <p:sp>
        <p:nvSpPr>
          <p:cNvPr id="143394" name="Freeform 34"/>
          <p:cNvSpPr>
            <a:spLocks/>
          </p:cNvSpPr>
          <p:nvPr/>
        </p:nvSpPr>
        <p:spPr bwMode="auto">
          <a:xfrm>
            <a:off x="3787775" y="1593850"/>
            <a:ext cx="1301750" cy="5224463"/>
          </a:xfrm>
          <a:custGeom>
            <a:avLst/>
            <a:gdLst/>
            <a:ahLst/>
            <a:cxnLst>
              <a:cxn ang="0">
                <a:pos x="667" y="576"/>
              </a:cxn>
              <a:cxn ang="0">
                <a:pos x="560" y="49"/>
              </a:cxn>
              <a:cxn ang="0">
                <a:pos x="510" y="25"/>
              </a:cxn>
              <a:cxn ang="0">
                <a:pos x="445" y="0"/>
              </a:cxn>
              <a:cxn ang="0">
                <a:pos x="173" y="90"/>
              </a:cxn>
              <a:cxn ang="0">
                <a:pos x="140" y="164"/>
              </a:cxn>
              <a:cxn ang="0">
                <a:pos x="107" y="329"/>
              </a:cxn>
              <a:cxn ang="0">
                <a:pos x="83" y="477"/>
              </a:cxn>
              <a:cxn ang="0">
                <a:pos x="74" y="559"/>
              </a:cxn>
              <a:cxn ang="0">
                <a:pos x="41" y="576"/>
              </a:cxn>
              <a:cxn ang="0">
                <a:pos x="0" y="625"/>
              </a:cxn>
              <a:cxn ang="0">
                <a:pos x="17" y="757"/>
              </a:cxn>
              <a:cxn ang="0">
                <a:pos x="157" y="880"/>
              </a:cxn>
              <a:cxn ang="0">
                <a:pos x="231" y="954"/>
              </a:cxn>
              <a:cxn ang="0">
                <a:pos x="264" y="1004"/>
              </a:cxn>
              <a:cxn ang="0">
                <a:pos x="280" y="1070"/>
              </a:cxn>
              <a:cxn ang="0">
                <a:pos x="329" y="1103"/>
              </a:cxn>
              <a:cxn ang="0">
                <a:pos x="412" y="1144"/>
              </a:cxn>
              <a:cxn ang="0">
                <a:pos x="519" y="1251"/>
              </a:cxn>
              <a:cxn ang="0">
                <a:pos x="601" y="1366"/>
              </a:cxn>
              <a:cxn ang="0">
                <a:pos x="650" y="1596"/>
              </a:cxn>
              <a:cxn ang="0">
                <a:pos x="650" y="1983"/>
              </a:cxn>
              <a:cxn ang="0">
                <a:pos x="576" y="2032"/>
              </a:cxn>
              <a:cxn ang="0">
                <a:pos x="428" y="2403"/>
              </a:cxn>
              <a:cxn ang="0">
                <a:pos x="338" y="2641"/>
              </a:cxn>
              <a:cxn ang="0">
                <a:pos x="288" y="2781"/>
              </a:cxn>
              <a:cxn ang="0">
                <a:pos x="280" y="2822"/>
              </a:cxn>
              <a:cxn ang="0">
                <a:pos x="288" y="2765"/>
              </a:cxn>
              <a:cxn ang="0">
                <a:pos x="280" y="2806"/>
              </a:cxn>
              <a:cxn ang="0">
                <a:pos x="264" y="2839"/>
              </a:cxn>
              <a:cxn ang="0">
                <a:pos x="222" y="3044"/>
              </a:cxn>
              <a:cxn ang="0">
                <a:pos x="272" y="3176"/>
              </a:cxn>
              <a:cxn ang="0">
                <a:pos x="379" y="3250"/>
              </a:cxn>
              <a:cxn ang="0">
                <a:pos x="403" y="3267"/>
              </a:cxn>
              <a:cxn ang="0">
                <a:pos x="469" y="3283"/>
              </a:cxn>
              <a:cxn ang="0">
                <a:pos x="502" y="3291"/>
              </a:cxn>
              <a:cxn ang="0">
                <a:pos x="667" y="3258"/>
              </a:cxn>
              <a:cxn ang="0">
                <a:pos x="741" y="3127"/>
              </a:cxn>
              <a:cxn ang="0">
                <a:pos x="774" y="2740"/>
              </a:cxn>
              <a:cxn ang="0">
                <a:pos x="766" y="2419"/>
              </a:cxn>
              <a:cxn ang="0">
                <a:pos x="749" y="2403"/>
              </a:cxn>
              <a:cxn ang="0">
                <a:pos x="741" y="2378"/>
              </a:cxn>
              <a:cxn ang="0">
                <a:pos x="774" y="2016"/>
              </a:cxn>
              <a:cxn ang="0">
                <a:pos x="807" y="1909"/>
              </a:cxn>
              <a:cxn ang="0">
                <a:pos x="782" y="1802"/>
              </a:cxn>
              <a:cxn ang="0">
                <a:pos x="757" y="1563"/>
              </a:cxn>
              <a:cxn ang="0">
                <a:pos x="716" y="1415"/>
              </a:cxn>
              <a:cxn ang="0">
                <a:pos x="733" y="1004"/>
              </a:cxn>
              <a:cxn ang="0">
                <a:pos x="724" y="823"/>
              </a:cxn>
              <a:cxn ang="0">
                <a:pos x="691" y="732"/>
              </a:cxn>
              <a:cxn ang="0">
                <a:pos x="667" y="527"/>
              </a:cxn>
            </a:cxnLst>
            <a:rect l="0" t="0" r="r" b="b"/>
            <a:pathLst>
              <a:path w="820" h="3291">
                <a:moveTo>
                  <a:pt x="667" y="576"/>
                </a:moveTo>
                <a:cubicBezTo>
                  <a:pt x="666" y="543"/>
                  <a:pt x="733" y="104"/>
                  <a:pt x="560" y="49"/>
                </a:cubicBezTo>
                <a:cubicBezTo>
                  <a:pt x="530" y="21"/>
                  <a:pt x="557" y="41"/>
                  <a:pt x="510" y="25"/>
                </a:cubicBezTo>
                <a:cubicBezTo>
                  <a:pt x="488" y="18"/>
                  <a:pt x="445" y="0"/>
                  <a:pt x="445" y="0"/>
                </a:cubicBezTo>
                <a:cubicBezTo>
                  <a:pt x="330" y="8"/>
                  <a:pt x="257" y="11"/>
                  <a:pt x="173" y="90"/>
                </a:cubicBezTo>
                <a:cubicBezTo>
                  <a:pt x="154" y="149"/>
                  <a:pt x="167" y="126"/>
                  <a:pt x="140" y="164"/>
                </a:cubicBezTo>
                <a:cubicBezTo>
                  <a:pt x="127" y="219"/>
                  <a:pt x="124" y="276"/>
                  <a:pt x="107" y="329"/>
                </a:cubicBezTo>
                <a:cubicBezTo>
                  <a:pt x="101" y="379"/>
                  <a:pt x="95" y="428"/>
                  <a:pt x="83" y="477"/>
                </a:cubicBezTo>
                <a:cubicBezTo>
                  <a:pt x="80" y="504"/>
                  <a:pt x="85" y="534"/>
                  <a:pt x="74" y="559"/>
                </a:cubicBezTo>
                <a:cubicBezTo>
                  <a:pt x="69" y="570"/>
                  <a:pt x="50" y="568"/>
                  <a:pt x="41" y="576"/>
                </a:cubicBezTo>
                <a:cubicBezTo>
                  <a:pt x="25" y="590"/>
                  <a:pt x="15" y="610"/>
                  <a:pt x="0" y="625"/>
                </a:cubicBezTo>
                <a:cubicBezTo>
                  <a:pt x="1" y="634"/>
                  <a:pt x="4" y="726"/>
                  <a:pt x="17" y="757"/>
                </a:cubicBezTo>
                <a:cubicBezTo>
                  <a:pt x="41" y="814"/>
                  <a:pt x="112" y="843"/>
                  <a:pt x="157" y="880"/>
                </a:cubicBezTo>
                <a:cubicBezTo>
                  <a:pt x="185" y="903"/>
                  <a:pt x="211" y="924"/>
                  <a:pt x="231" y="954"/>
                </a:cubicBezTo>
                <a:cubicBezTo>
                  <a:pt x="242" y="971"/>
                  <a:pt x="264" y="1004"/>
                  <a:pt x="264" y="1004"/>
                </a:cubicBezTo>
                <a:cubicBezTo>
                  <a:pt x="269" y="1026"/>
                  <a:pt x="275" y="1048"/>
                  <a:pt x="280" y="1070"/>
                </a:cubicBezTo>
                <a:cubicBezTo>
                  <a:pt x="287" y="1101"/>
                  <a:pt x="306" y="1094"/>
                  <a:pt x="329" y="1103"/>
                </a:cubicBezTo>
                <a:cubicBezTo>
                  <a:pt x="364" y="1116"/>
                  <a:pt x="376" y="1134"/>
                  <a:pt x="412" y="1144"/>
                </a:cubicBezTo>
                <a:cubicBezTo>
                  <a:pt x="440" y="1186"/>
                  <a:pt x="488" y="1209"/>
                  <a:pt x="519" y="1251"/>
                </a:cubicBezTo>
                <a:cubicBezTo>
                  <a:pt x="544" y="1284"/>
                  <a:pt x="572" y="1335"/>
                  <a:pt x="601" y="1366"/>
                </a:cubicBezTo>
                <a:cubicBezTo>
                  <a:pt x="620" y="1443"/>
                  <a:pt x="635" y="1519"/>
                  <a:pt x="650" y="1596"/>
                </a:cubicBezTo>
                <a:cubicBezTo>
                  <a:pt x="658" y="1713"/>
                  <a:pt x="673" y="1874"/>
                  <a:pt x="650" y="1983"/>
                </a:cubicBezTo>
                <a:cubicBezTo>
                  <a:pt x="644" y="2012"/>
                  <a:pt x="576" y="2032"/>
                  <a:pt x="576" y="2032"/>
                </a:cubicBezTo>
                <a:cubicBezTo>
                  <a:pt x="519" y="2150"/>
                  <a:pt x="465" y="2278"/>
                  <a:pt x="428" y="2403"/>
                </a:cubicBezTo>
                <a:cubicBezTo>
                  <a:pt x="405" y="2481"/>
                  <a:pt x="384" y="2573"/>
                  <a:pt x="338" y="2641"/>
                </a:cubicBezTo>
                <a:cubicBezTo>
                  <a:pt x="328" y="2689"/>
                  <a:pt x="315" y="2741"/>
                  <a:pt x="288" y="2781"/>
                </a:cubicBezTo>
                <a:cubicBezTo>
                  <a:pt x="285" y="2795"/>
                  <a:pt x="285" y="2809"/>
                  <a:pt x="280" y="2822"/>
                </a:cubicBezTo>
                <a:cubicBezTo>
                  <a:pt x="255" y="2883"/>
                  <a:pt x="273" y="2765"/>
                  <a:pt x="288" y="2765"/>
                </a:cubicBezTo>
                <a:cubicBezTo>
                  <a:pt x="302" y="2765"/>
                  <a:pt x="284" y="2793"/>
                  <a:pt x="280" y="2806"/>
                </a:cubicBezTo>
                <a:cubicBezTo>
                  <a:pt x="276" y="2818"/>
                  <a:pt x="269" y="2828"/>
                  <a:pt x="264" y="2839"/>
                </a:cubicBezTo>
                <a:cubicBezTo>
                  <a:pt x="249" y="2905"/>
                  <a:pt x="245" y="2982"/>
                  <a:pt x="222" y="3044"/>
                </a:cubicBezTo>
                <a:cubicBezTo>
                  <a:pt x="230" y="3136"/>
                  <a:pt x="212" y="3138"/>
                  <a:pt x="272" y="3176"/>
                </a:cubicBezTo>
                <a:cubicBezTo>
                  <a:pt x="299" y="3219"/>
                  <a:pt x="331" y="3226"/>
                  <a:pt x="379" y="3250"/>
                </a:cubicBezTo>
                <a:cubicBezTo>
                  <a:pt x="388" y="3254"/>
                  <a:pt x="394" y="3264"/>
                  <a:pt x="403" y="3267"/>
                </a:cubicBezTo>
                <a:cubicBezTo>
                  <a:pt x="424" y="3275"/>
                  <a:pt x="447" y="3278"/>
                  <a:pt x="469" y="3283"/>
                </a:cubicBezTo>
                <a:cubicBezTo>
                  <a:pt x="480" y="3286"/>
                  <a:pt x="502" y="3291"/>
                  <a:pt x="502" y="3291"/>
                </a:cubicBezTo>
                <a:cubicBezTo>
                  <a:pt x="591" y="3284"/>
                  <a:pt x="599" y="3282"/>
                  <a:pt x="667" y="3258"/>
                </a:cubicBezTo>
                <a:cubicBezTo>
                  <a:pt x="707" y="3218"/>
                  <a:pt x="723" y="3180"/>
                  <a:pt x="741" y="3127"/>
                </a:cubicBezTo>
                <a:cubicBezTo>
                  <a:pt x="757" y="2998"/>
                  <a:pt x="756" y="2868"/>
                  <a:pt x="774" y="2740"/>
                </a:cubicBezTo>
                <a:cubicBezTo>
                  <a:pt x="771" y="2633"/>
                  <a:pt x="774" y="2526"/>
                  <a:pt x="766" y="2419"/>
                </a:cubicBezTo>
                <a:cubicBezTo>
                  <a:pt x="765" y="2411"/>
                  <a:pt x="753" y="2410"/>
                  <a:pt x="749" y="2403"/>
                </a:cubicBezTo>
                <a:cubicBezTo>
                  <a:pt x="744" y="2396"/>
                  <a:pt x="744" y="2386"/>
                  <a:pt x="741" y="2378"/>
                </a:cubicBezTo>
                <a:cubicBezTo>
                  <a:pt x="751" y="2257"/>
                  <a:pt x="763" y="2137"/>
                  <a:pt x="774" y="2016"/>
                </a:cubicBezTo>
                <a:cubicBezTo>
                  <a:pt x="778" y="1971"/>
                  <a:pt x="775" y="1939"/>
                  <a:pt x="807" y="1909"/>
                </a:cubicBezTo>
                <a:cubicBezTo>
                  <a:pt x="820" y="1868"/>
                  <a:pt x="804" y="1837"/>
                  <a:pt x="782" y="1802"/>
                </a:cubicBezTo>
                <a:cubicBezTo>
                  <a:pt x="777" y="1723"/>
                  <a:pt x="778" y="1640"/>
                  <a:pt x="757" y="1563"/>
                </a:cubicBezTo>
                <a:cubicBezTo>
                  <a:pt x="750" y="1508"/>
                  <a:pt x="747" y="1461"/>
                  <a:pt x="716" y="1415"/>
                </a:cubicBezTo>
                <a:cubicBezTo>
                  <a:pt x="695" y="1285"/>
                  <a:pt x="715" y="1135"/>
                  <a:pt x="733" y="1004"/>
                </a:cubicBezTo>
                <a:cubicBezTo>
                  <a:pt x="730" y="944"/>
                  <a:pt x="729" y="883"/>
                  <a:pt x="724" y="823"/>
                </a:cubicBezTo>
                <a:cubicBezTo>
                  <a:pt x="721" y="790"/>
                  <a:pt x="700" y="763"/>
                  <a:pt x="691" y="732"/>
                </a:cubicBezTo>
                <a:cubicBezTo>
                  <a:pt x="671" y="664"/>
                  <a:pt x="667" y="598"/>
                  <a:pt x="667" y="527"/>
                </a:cubicBezTo>
              </a:path>
            </a:pathLst>
          </a:custGeom>
          <a:solidFill>
            <a:schemeClr val="accent1"/>
          </a:solidFill>
          <a:ln w="9525">
            <a:solidFill>
              <a:schemeClr val="tx1"/>
            </a:solidFill>
            <a:round/>
            <a:headEnd/>
            <a:tailEnd/>
          </a:ln>
          <a:effectLst/>
        </p:spPr>
        <p:txBody>
          <a:bodyPr/>
          <a:lstStyle/>
          <a:p>
            <a:endParaRPr lang="ar-IQ"/>
          </a:p>
        </p:txBody>
      </p:sp>
      <p:sp>
        <p:nvSpPr>
          <p:cNvPr id="143395" name="Oval 35"/>
          <p:cNvSpPr>
            <a:spLocks noChangeArrowheads="1"/>
          </p:cNvSpPr>
          <p:nvPr/>
        </p:nvSpPr>
        <p:spPr bwMode="auto">
          <a:xfrm>
            <a:off x="4067175" y="2420938"/>
            <a:ext cx="649288" cy="503237"/>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D</a:t>
            </a:r>
          </a:p>
        </p:txBody>
      </p:sp>
      <p:sp>
        <p:nvSpPr>
          <p:cNvPr id="143396" name="Oval 36"/>
          <p:cNvSpPr>
            <a:spLocks noChangeArrowheads="1"/>
          </p:cNvSpPr>
          <p:nvPr/>
        </p:nvSpPr>
        <p:spPr bwMode="auto">
          <a:xfrm>
            <a:off x="4356100" y="5949950"/>
            <a:ext cx="503238" cy="574675"/>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G</a:t>
            </a:r>
          </a:p>
        </p:txBody>
      </p:sp>
      <p:sp>
        <p:nvSpPr>
          <p:cNvPr id="143397" name="Freeform 37"/>
          <p:cNvSpPr>
            <a:spLocks/>
          </p:cNvSpPr>
          <p:nvPr/>
        </p:nvSpPr>
        <p:spPr bwMode="auto">
          <a:xfrm>
            <a:off x="5076825" y="2133600"/>
            <a:ext cx="3382963" cy="3751263"/>
          </a:xfrm>
          <a:custGeom>
            <a:avLst/>
            <a:gdLst/>
            <a:ahLst/>
            <a:cxnLst>
              <a:cxn ang="0">
                <a:pos x="559" y="329"/>
              </a:cxn>
              <a:cxn ang="0">
                <a:pos x="715" y="551"/>
              </a:cxn>
              <a:cxn ang="0">
                <a:pos x="847" y="806"/>
              </a:cxn>
              <a:cxn ang="0">
                <a:pos x="880" y="889"/>
              </a:cxn>
              <a:cxn ang="0">
                <a:pos x="1069" y="1177"/>
              </a:cxn>
              <a:cxn ang="0">
                <a:pos x="1160" y="1399"/>
              </a:cxn>
              <a:cxn ang="0">
                <a:pos x="1275" y="1736"/>
              </a:cxn>
              <a:cxn ang="0">
                <a:pos x="1267" y="1901"/>
              </a:cxn>
              <a:cxn ang="0">
                <a:pos x="1127" y="2008"/>
              </a:cxn>
              <a:cxn ang="0">
                <a:pos x="822" y="1983"/>
              </a:cxn>
              <a:cxn ang="0">
                <a:pos x="534" y="1884"/>
              </a:cxn>
              <a:cxn ang="0">
                <a:pos x="411" y="1835"/>
              </a:cxn>
              <a:cxn ang="0">
                <a:pos x="279" y="1802"/>
              </a:cxn>
              <a:cxn ang="0">
                <a:pos x="230" y="1786"/>
              </a:cxn>
              <a:cxn ang="0">
                <a:pos x="189" y="1703"/>
              </a:cxn>
              <a:cxn ang="0">
                <a:pos x="164" y="1448"/>
              </a:cxn>
              <a:cxn ang="0">
                <a:pos x="98" y="1333"/>
              </a:cxn>
              <a:cxn ang="0">
                <a:pos x="41" y="1218"/>
              </a:cxn>
              <a:cxn ang="0">
                <a:pos x="24" y="1169"/>
              </a:cxn>
              <a:cxn ang="0">
                <a:pos x="0" y="996"/>
              </a:cxn>
              <a:cxn ang="0">
                <a:pos x="57" y="922"/>
              </a:cxn>
              <a:cxn ang="0">
                <a:pos x="41" y="584"/>
              </a:cxn>
              <a:cxn ang="0">
                <a:pos x="123" y="156"/>
              </a:cxn>
              <a:cxn ang="0">
                <a:pos x="139" y="99"/>
              </a:cxn>
              <a:cxn ang="0">
                <a:pos x="288" y="0"/>
              </a:cxn>
              <a:cxn ang="0">
                <a:pos x="411" y="58"/>
              </a:cxn>
              <a:cxn ang="0">
                <a:pos x="444" y="99"/>
              </a:cxn>
              <a:cxn ang="0">
                <a:pos x="460" y="132"/>
              </a:cxn>
              <a:cxn ang="0">
                <a:pos x="485" y="140"/>
              </a:cxn>
              <a:cxn ang="0">
                <a:pos x="551" y="230"/>
              </a:cxn>
              <a:cxn ang="0">
                <a:pos x="584" y="370"/>
              </a:cxn>
            </a:cxnLst>
            <a:rect l="0" t="0" r="r" b="b"/>
            <a:pathLst>
              <a:path w="1312" h="2012">
                <a:moveTo>
                  <a:pt x="559" y="329"/>
                </a:moveTo>
                <a:cubicBezTo>
                  <a:pt x="605" y="392"/>
                  <a:pt x="683" y="477"/>
                  <a:pt x="715" y="551"/>
                </a:cubicBezTo>
                <a:cubicBezTo>
                  <a:pt x="753" y="640"/>
                  <a:pt x="804" y="720"/>
                  <a:pt x="847" y="806"/>
                </a:cubicBezTo>
                <a:cubicBezTo>
                  <a:pt x="860" y="833"/>
                  <a:pt x="866" y="863"/>
                  <a:pt x="880" y="889"/>
                </a:cubicBezTo>
                <a:cubicBezTo>
                  <a:pt x="932" y="987"/>
                  <a:pt x="1003" y="1086"/>
                  <a:pt x="1069" y="1177"/>
                </a:cubicBezTo>
                <a:cubicBezTo>
                  <a:pt x="1094" y="1252"/>
                  <a:pt x="1130" y="1326"/>
                  <a:pt x="1160" y="1399"/>
                </a:cubicBezTo>
                <a:cubicBezTo>
                  <a:pt x="1178" y="1509"/>
                  <a:pt x="1226" y="1636"/>
                  <a:pt x="1275" y="1736"/>
                </a:cubicBezTo>
                <a:cubicBezTo>
                  <a:pt x="1286" y="1791"/>
                  <a:pt x="1312" y="1854"/>
                  <a:pt x="1267" y="1901"/>
                </a:cubicBezTo>
                <a:cubicBezTo>
                  <a:pt x="1240" y="1985"/>
                  <a:pt x="1212" y="1998"/>
                  <a:pt x="1127" y="2008"/>
                </a:cubicBezTo>
                <a:cubicBezTo>
                  <a:pt x="844" y="1990"/>
                  <a:pt x="943" y="2012"/>
                  <a:pt x="822" y="1983"/>
                </a:cubicBezTo>
                <a:cubicBezTo>
                  <a:pt x="730" y="1936"/>
                  <a:pt x="625" y="1929"/>
                  <a:pt x="534" y="1884"/>
                </a:cubicBezTo>
                <a:cubicBezTo>
                  <a:pt x="486" y="1861"/>
                  <a:pt x="467" y="1849"/>
                  <a:pt x="411" y="1835"/>
                </a:cubicBezTo>
                <a:cubicBezTo>
                  <a:pt x="367" y="1824"/>
                  <a:pt x="322" y="1815"/>
                  <a:pt x="279" y="1802"/>
                </a:cubicBezTo>
                <a:cubicBezTo>
                  <a:pt x="263" y="1797"/>
                  <a:pt x="230" y="1786"/>
                  <a:pt x="230" y="1786"/>
                </a:cubicBezTo>
                <a:cubicBezTo>
                  <a:pt x="212" y="1759"/>
                  <a:pt x="199" y="1734"/>
                  <a:pt x="189" y="1703"/>
                </a:cubicBezTo>
                <a:cubicBezTo>
                  <a:pt x="180" y="1619"/>
                  <a:pt x="187" y="1529"/>
                  <a:pt x="164" y="1448"/>
                </a:cubicBezTo>
                <a:cubicBezTo>
                  <a:pt x="152" y="1407"/>
                  <a:pt x="116" y="1372"/>
                  <a:pt x="98" y="1333"/>
                </a:cubicBezTo>
                <a:cubicBezTo>
                  <a:pt x="80" y="1294"/>
                  <a:pt x="59" y="1257"/>
                  <a:pt x="41" y="1218"/>
                </a:cubicBezTo>
                <a:cubicBezTo>
                  <a:pt x="34" y="1202"/>
                  <a:pt x="24" y="1169"/>
                  <a:pt x="24" y="1169"/>
                </a:cubicBezTo>
                <a:cubicBezTo>
                  <a:pt x="19" y="1106"/>
                  <a:pt x="14" y="1055"/>
                  <a:pt x="0" y="996"/>
                </a:cubicBezTo>
                <a:cubicBezTo>
                  <a:pt x="9" y="941"/>
                  <a:pt x="8" y="938"/>
                  <a:pt x="57" y="922"/>
                </a:cubicBezTo>
                <a:cubicBezTo>
                  <a:pt x="121" y="827"/>
                  <a:pt x="89" y="683"/>
                  <a:pt x="41" y="584"/>
                </a:cubicBezTo>
                <a:cubicBezTo>
                  <a:pt x="47" y="413"/>
                  <a:pt x="50" y="302"/>
                  <a:pt x="123" y="156"/>
                </a:cubicBezTo>
                <a:cubicBezTo>
                  <a:pt x="132" y="138"/>
                  <a:pt x="128" y="115"/>
                  <a:pt x="139" y="99"/>
                </a:cubicBezTo>
                <a:cubicBezTo>
                  <a:pt x="176" y="47"/>
                  <a:pt x="230" y="19"/>
                  <a:pt x="288" y="0"/>
                </a:cubicBezTo>
                <a:cubicBezTo>
                  <a:pt x="338" y="15"/>
                  <a:pt x="366" y="35"/>
                  <a:pt x="411" y="58"/>
                </a:cubicBezTo>
                <a:cubicBezTo>
                  <a:pt x="421" y="73"/>
                  <a:pt x="434" y="84"/>
                  <a:pt x="444" y="99"/>
                </a:cubicBezTo>
                <a:cubicBezTo>
                  <a:pt x="451" y="109"/>
                  <a:pt x="451" y="123"/>
                  <a:pt x="460" y="132"/>
                </a:cubicBezTo>
                <a:cubicBezTo>
                  <a:pt x="466" y="138"/>
                  <a:pt x="477" y="137"/>
                  <a:pt x="485" y="140"/>
                </a:cubicBezTo>
                <a:cubicBezTo>
                  <a:pt x="507" y="172"/>
                  <a:pt x="529" y="199"/>
                  <a:pt x="551" y="230"/>
                </a:cubicBezTo>
                <a:cubicBezTo>
                  <a:pt x="566" y="275"/>
                  <a:pt x="563" y="328"/>
                  <a:pt x="584" y="370"/>
                </a:cubicBezTo>
              </a:path>
            </a:pathLst>
          </a:custGeom>
          <a:solidFill>
            <a:schemeClr val="accent1"/>
          </a:solidFill>
          <a:ln w="9525">
            <a:solidFill>
              <a:schemeClr val="tx1"/>
            </a:solidFill>
            <a:round/>
            <a:headEnd/>
            <a:tailEnd/>
          </a:ln>
          <a:effectLst/>
        </p:spPr>
        <p:txBody>
          <a:bodyPr/>
          <a:lstStyle/>
          <a:p>
            <a:endParaRPr lang="ar-IQ"/>
          </a:p>
        </p:txBody>
      </p:sp>
      <p:sp>
        <p:nvSpPr>
          <p:cNvPr id="143398" name="Oval 38"/>
          <p:cNvSpPr>
            <a:spLocks noChangeArrowheads="1"/>
          </p:cNvSpPr>
          <p:nvPr/>
        </p:nvSpPr>
        <p:spPr bwMode="auto">
          <a:xfrm>
            <a:off x="6084888" y="2781300"/>
            <a:ext cx="360362" cy="360363"/>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H</a:t>
            </a:r>
          </a:p>
        </p:txBody>
      </p:sp>
      <p:sp>
        <p:nvSpPr>
          <p:cNvPr id="143399" name="Oval 39"/>
          <p:cNvSpPr>
            <a:spLocks noChangeArrowheads="1"/>
          </p:cNvSpPr>
          <p:nvPr/>
        </p:nvSpPr>
        <p:spPr bwMode="auto">
          <a:xfrm>
            <a:off x="5364163" y="3573463"/>
            <a:ext cx="647700" cy="431800"/>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E</a:t>
            </a:r>
          </a:p>
        </p:txBody>
      </p:sp>
      <p:sp>
        <p:nvSpPr>
          <p:cNvPr id="143400" name="Oval 40"/>
          <p:cNvSpPr>
            <a:spLocks noChangeArrowheads="1"/>
          </p:cNvSpPr>
          <p:nvPr/>
        </p:nvSpPr>
        <p:spPr bwMode="auto">
          <a:xfrm>
            <a:off x="5940425" y="4724400"/>
            <a:ext cx="719138" cy="649288"/>
          </a:xfrm>
          <a:prstGeom prst="ellipse">
            <a:avLst/>
          </a:prstGeom>
          <a:solidFill>
            <a:srgbClr val="990000"/>
          </a:solidFill>
          <a:ln w="9525">
            <a:solidFill>
              <a:schemeClr val="tx1"/>
            </a:solidFill>
            <a:round/>
            <a:headEnd/>
            <a:tailEnd/>
          </a:ln>
          <a:effectLst/>
        </p:spPr>
        <p:txBody>
          <a:bodyPr wrap="none" anchor="ctr"/>
          <a:lstStyle/>
          <a:p>
            <a:pPr algn="ctr"/>
            <a:r>
              <a:rPr lang="en-US" b="1">
                <a:latin typeface="Tahoma" pitchFamily="34" charset="0"/>
              </a:rPr>
              <a:t>I</a:t>
            </a:r>
          </a:p>
        </p:txBody>
      </p:sp>
      <p:sp>
        <p:nvSpPr>
          <p:cNvPr id="143401" name="Text Box 41"/>
          <p:cNvSpPr txBox="1">
            <a:spLocks noChangeArrowheads="1"/>
          </p:cNvSpPr>
          <p:nvPr/>
        </p:nvSpPr>
        <p:spPr bwMode="auto">
          <a:xfrm>
            <a:off x="3635375" y="1125538"/>
            <a:ext cx="1152525"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4/55</a:t>
            </a:r>
          </a:p>
        </p:txBody>
      </p:sp>
      <p:sp>
        <p:nvSpPr>
          <p:cNvPr id="143402" name="Text Box 42"/>
          <p:cNvSpPr txBox="1">
            <a:spLocks noChangeArrowheads="1"/>
          </p:cNvSpPr>
          <p:nvPr/>
        </p:nvSpPr>
        <p:spPr bwMode="auto">
          <a:xfrm>
            <a:off x="6300788" y="1916113"/>
            <a:ext cx="863600" cy="366712"/>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5/44</a:t>
            </a:r>
          </a:p>
        </p:txBody>
      </p:sp>
      <p:sp>
        <p:nvSpPr>
          <p:cNvPr id="143403" name="Text Box 43"/>
          <p:cNvSpPr txBox="1">
            <a:spLocks noChangeArrowheads="1"/>
          </p:cNvSpPr>
          <p:nvPr/>
        </p:nvSpPr>
        <p:spPr bwMode="auto">
          <a:xfrm>
            <a:off x="1258888" y="2420938"/>
            <a:ext cx="576262" cy="376237"/>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20</a:t>
            </a:r>
          </a:p>
        </p:txBody>
      </p:sp>
      <p:sp>
        <p:nvSpPr>
          <p:cNvPr id="143404" name="Text Box 44"/>
          <p:cNvSpPr txBox="1">
            <a:spLocks noChangeArrowheads="1"/>
          </p:cNvSpPr>
          <p:nvPr/>
        </p:nvSpPr>
        <p:spPr bwMode="auto">
          <a:xfrm>
            <a:off x="1706563" y="2625725"/>
            <a:ext cx="184150" cy="366713"/>
          </a:xfrm>
          <a:prstGeom prst="rect">
            <a:avLst/>
          </a:prstGeom>
          <a:noFill/>
          <a:ln w="9525">
            <a:noFill/>
            <a:miter lim="800000"/>
            <a:headEnd/>
            <a:tailEnd/>
          </a:ln>
          <a:effectLst/>
        </p:spPr>
        <p:txBody>
          <a:bodyPr>
            <a:spAutoFit/>
          </a:bodyPr>
          <a:lstStyle/>
          <a:p>
            <a:pPr>
              <a:spcBef>
                <a:spcPct val="50000"/>
              </a:spcBef>
            </a:pPr>
            <a:endParaRPr lang="en-US">
              <a:latin typeface="Tahoma" pitchFamily="34" charset="0"/>
            </a:endParaRPr>
          </a:p>
        </p:txBody>
      </p:sp>
      <p:sp>
        <p:nvSpPr>
          <p:cNvPr id="143405" name="Text Box 45"/>
          <p:cNvSpPr txBox="1">
            <a:spLocks noChangeArrowheads="1"/>
          </p:cNvSpPr>
          <p:nvPr/>
        </p:nvSpPr>
        <p:spPr bwMode="auto">
          <a:xfrm>
            <a:off x="2627313" y="1700213"/>
            <a:ext cx="576262" cy="376237"/>
          </a:xfrm>
          <a:prstGeom prst="rect">
            <a:avLst/>
          </a:prstGeom>
          <a:noFill/>
          <a:ln w="9525">
            <a:solidFill>
              <a:srgbClr val="0066CC"/>
            </a:solidFill>
            <a:miter lim="800000"/>
            <a:headEnd/>
            <a:tailEnd/>
          </a:ln>
          <a:effectLst/>
        </p:spPr>
        <p:txBody>
          <a:bodyPr>
            <a:spAutoFit/>
          </a:bodyPr>
          <a:lstStyle/>
          <a:p>
            <a:pPr>
              <a:spcBef>
                <a:spcPct val="50000"/>
              </a:spcBef>
            </a:pPr>
            <a:r>
              <a:rPr lang="en-US">
                <a:solidFill>
                  <a:srgbClr val="0066CC"/>
                </a:solidFill>
                <a:latin typeface="Tahoma" pitchFamily="34" charset="0"/>
              </a:rPr>
              <a:t>5</a:t>
            </a:r>
          </a:p>
        </p:txBody>
      </p:sp>
      <p:sp>
        <p:nvSpPr>
          <p:cNvPr id="143406" name="Text Box 46"/>
          <p:cNvSpPr txBox="1">
            <a:spLocks noChangeArrowheads="1"/>
          </p:cNvSpPr>
          <p:nvPr/>
        </p:nvSpPr>
        <p:spPr bwMode="auto">
          <a:xfrm>
            <a:off x="4110038" y="620713"/>
            <a:ext cx="339725" cy="376237"/>
          </a:xfrm>
          <a:prstGeom prst="rect">
            <a:avLst/>
          </a:prstGeom>
          <a:noFill/>
          <a:ln w="9525">
            <a:solidFill>
              <a:srgbClr val="0066CC"/>
            </a:solidFill>
            <a:miter lim="800000"/>
            <a:headEnd/>
            <a:tailEnd/>
          </a:ln>
          <a:effectLst/>
        </p:spPr>
        <p:txBody>
          <a:bodyPr wrap="none">
            <a:spAutoFit/>
          </a:bodyPr>
          <a:lstStyle/>
          <a:p>
            <a:r>
              <a:rPr lang="en-US" b="1">
                <a:solidFill>
                  <a:srgbClr val="0066CC"/>
                </a:solidFill>
                <a:latin typeface="Tahoma" pitchFamily="34" charset="0"/>
              </a:rPr>
              <a:t>5</a:t>
            </a:r>
          </a:p>
        </p:txBody>
      </p:sp>
      <p:sp>
        <p:nvSpPr>
          <p:cNvPr id="143407" name="Text Box 47"/>
          <p:cNvSpPr txBox="1">
            <a:spLocks noChangeArrowheads="1"/>
          </p:cNvSpPr>
          <p:nvPr/>
        </p:nvSpPr>
        <p:spPr bwMode="auto">
          <a:xfrm>
            <a:off x="6443663" y="1412875"/>
            <a:ext cx="720725" cy="376238"/>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16</a:t>
            </a:r>
          </a:p>
        </p:txBody>
      </p:sp>
      <p:sp>
        <p:nvSpPr>
          <p:cNvPr id="143408" name="Text Box 48"/>
          <p:cNvSpPr txBox="1">
            <a:spLocks noChangeArrowheads="1"/>
          </p:cNvSpPr>
          <p:nvPr/>
        </p:nvSpPr>
        <p:spPr bwMode="auto">
          <a:xfrm>
            <a:off x="1331913" y="5949950"/>
            <a:ext cx="719137" cy="376238"/>
          </a:xfrm>
          <a:prstGeom prst="rect">
            <a:avLst/>
          </a:prstGeom>
          <a:noFill/>
          <a:ln w="9525">
            <a:solidFill>
              <a:srgbClr val="0066CC"/>
            </a:solidFill>
            <a:miter lim="800000"/>
            <a:headEnd/>
            <a:tailEnd/>
          </a:ln>
          <a:effectLst/>
        </p:spPr>
        <p:txBody>
          <a:bodyPr>
            <a:spAutoFit/>
          </a:bodyPr>
          <a:lstStyle/>
          <a:p>
            <a:pPr>
              <a:spcBef>
                <a:spcPct val="50000"/>
              </a:spcBef>
            </a:pPr>
            <a:r>
              <a:rPr lang="en-US" b="1">
                <a:solidFill>
                  <a:srgbClr val="0066CC"/>
                </a:solidFill>
                <a:latin typeface="Tahoma" pitchFamily="34" charset="0"/>
              </a:rPr>
              <a:t>10</a:t>
            </a:r>
          </a:p>
        </p:txBody>
      </p:sp>
      <p:sp>
        <p:nvSpPr>
          <p:cNvPr id="143409" name="Text Box 49"/>
          <p:cNvSpPr txBox="1">
            <a:spLocks noChangeArrowheads="1"/>
          </p:cNvSpPr>
          <p:nvPr/>
        </p:nvSpPr>
        <p:spPr bwMode="auto">
          <a:xfrm>
            <a:off x="6588125" y="620713"/>
            <a:ext cx="2305050" cy="650875"/>
          </a:xfrm>
          <a:prstGeom prst="rect">
            <a:avLst/>
          </a:prstGeom>
          <a:solidFill>
            <a:srgbClr val="FFFF66"/>
          </a:solidFill>
          <a:ln w="9525">
            <a:solidFill>
              <a:srgbClr val="FFFF66"/>
            </a:solidFill>
            <a:miter lim="800000"/>
            <a:headEnd/>
            <a:tailEnd/>
          </a:ln>
          <a:effectLst/>
        </p:spPr>
        <p:txBody>
          <a:bodyPr>
            <a:spAutoFit/>
          </a:bodyPr>
          <a:lstStyle/>
          <a:p>
            <a:pPr>
              <a:spcBef>
                <a:spcPct val="50000"/>
              </a:spcBef>
            </a:pPr>
            <a:r>
              <a:rPr lang="en-US" b="1" dirty="0">
                <a:solidFill>
                  <a:srgbClr val="000000"/>
                </a:solidFill>
                <a:latin typeface="Tahoma" pitchFamily="34" charset="0"/>
              </a:rPr>
              <a:t>Ideal time= </a:t>
            </a:r>
            <a:r>
              <a:rPr lang="en-US" b="1" dirty="0" smtClean="0">
                <a:solidFill>
                  <a:srgbClr val="000000"/>
                </a:solidFill>
                <a:latin typeface="Tahoma" pitchFamily="34" charset="0"/>
              </a:rPr>
              <a:t>67 </a:t>
            </a:r>
            <a:r>
              <a:rPr lang="en-US" b="1" dirty="0">
                <a:solidFill>
                  <a:srgbClr val="000000"/>
                </a:solidFill>
                <a:latin typeface="Tahoma" pitchFamily="34" charset="0"/>
              </a:rPr>
              <a:t>seconds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تمرين</a:t>
            </a:r>
            <a:endParaRPr lang="ar-IQ" dirty="0"/>
          </a:p>
        </p:txBody>
      </p:sp>
      <p:sp>
        <p:nvSpPr>
          <p:cNvPr id="3" name="Content Placeholder 2"/>
          <p:cNvSpPr>
            <a:spLocks noGrp="1"/>
          </p:cNvSpPr>
          <p:nvPr>
            <p:ph idx="1"/>
          </p:nvPr>
        </p:nvSpPr>
        <p:spPr/>
        <p:txBody>
          <a:bodyPr/>
          <a:lstStyle/>
          <a:p>
            <a:r>
              <a:rPr lang="ar-IQ" b="1" dirty="0" smtClean="0"/>
              <a:t>تبلغ الطاقة الانتاجية لاحدى الخطوط الانتاجية 192 وحدة / كل </a:t>
            </a:r>
            <a:r>
              <a:rPr lang="en-US" sz="3200" b="1" dirty="0" smtClean="0"/>
              <a:t>8</a:t>
            </a:r>
            <a:r>
              <a:rPr lang="ar-IQ" b="1" dirty="0" smtClean="0"/>
              <a:t>ساعات، ويوضح الجدول التالي تسلسل مراحل الانتاج و زمن الانتاج لكل مرحلة :</a:t>
            </a:r>
          </a:p>
          <a:p>
            <a:pPr>
              <a:buNone/>
            </a:pPr>
            <a:r>
              <a:rPr lang="ar-IQ" b="1" u="sng" dirty="0" smtClean="0"/>
              <a:t>المطلوب :</a:t>
            </a:r>
          </a:p>
          <a:p>
            <a:pPr>
              <a:buFontTx/>
              <a:buChar char="-"/>
            </a:pPr>
            <a:r>
              <a:rPr lang="ar-IQ" b="1" dirty="0" smtClean="0"/>
              <a:t>تنظيم الخط الانتاجي وفقا لاسلوب محطات العمل</a:t>
            </a:r>
          </a:p>
          <a:p>
            <a:pPr>
              <a:buFontTx/>
              <a:buChar char="-"/>
            </a:pPr>
            <a:r>
              <a:rPr lang="ar-IQ" b="1" dirty="0" smtClean="0"/>
              <a:t>حساب كفاءة الخط الانتاجي </a:t>
            </a:r>
          </a:p>
          <a:p>
            <a:pPr>
              <a:buFontTx/>
              <a:buChar char="-"/>
            </a:pPr>
            <a:r>
              <a:rPr lang="ar-IQ" b="1" dirty="0" smtClean="0"/>
              <a:t>حساب مقدار الوقت العاطل و نسبته</a:t>
            </a:r>
          </a:p>
          <a:p>
            <a:pPr>
              <a:buNone/>
            </a:pPr>
            <a:endParaRPr lang="ar-IQ"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80002"/>
          </a:xfrm>
        </p:spPr>
        <p:txBody>
          <a:bodyPr>
            <a:normAutofit fontScale="90000"/>
          </a:bodyPr>
          <a:lstStyle/>
          <a:p>
            <a:endParaRPr lang="ar-IQ" dirty="0"/>
          </a:p>
        </p:txBody>
      </p:sp>
      <p:graphicFrame>
        <p:nvGraphicFramePr>
          <p:cNvPr id="4" name="Content Placeholder 3"/>
          <p:cNvGraphicFramePr>
            <a:graphicFrameLocks noGrp="1"/>
          </p:cNvGraphicFramePr>
          <p:nvPr>
            <p:ph idx="1"/>
          </p:nvPr>
        </p:nvGraphicFramePr>
        <p:xfrm>
          <a:off x="357160" y="714356"/>
          <a:ext cx="7358112" cy="4450080"/>
        </p:xfrm>
        <a:graphic>
          <a:graphicData uri="http://schemas.openxmlformats.org/drawingml/2006/table">
            <a:tbl>
              <a:tblPr rtl="1" firstRow="1" bandRow="1">
                <a:tableStyleId>{5C22544A-7EE6-4342-B048-85BDC9FD1C3A}</a:tableStyleId>
              </a:tblPr>
              <a:tblGrid>
                <a:gridCol w="2452704"/>
                <a:gridCol w="2452704"/>
                <a:gridCol w="2452704"/>
              </a:tblGrid>
              <a:tr h="370840">
                <a:tc>
                  <a:txBody>
                    <a:bodyPr/>
                    <a:lstStyle/>
                    <a:p>
                      <a:pPr algn="ctr" rtl="1"/>
                      <a:r>
                        <a:rPr lang="ar-IQ" b="1" dirty="0" smtClean="0"/>
                        <a:t>المراحل</a:t>
                      </a:r>
                      <a:endParaRPr lang="ar-IQ" b="1" dirty="0"/>
                    </a:p>
                  </a:txBody>
                  <a:tcPr/>
                </a:tc>
                <a:tc>
                  <a:txBody>
                    <a:bodyPr/>
                    <a:lstStyle/>
                    <a:p>
                      <a:pPr algn="ctr" rtl="1"/>
                      <a:r>
                        <a:rPr lang="ar-IQ" b="1" dirty="0" smtClean="0"/>
                        <a:t>الوقت بالثانية</a:t>
                      </a:r>
                      <a:endParaRPr lang="ar-IQ" b="1" dirty="0"/>
                    </a:p>
                  </a:txBody>
                  <a:tcPr/>
                </a:tc>
                <a:tc>
                  <a:txBody>
                    <a:bodyPr/>
                    <a:lstStyle/>
                    <a:p>
                      <a:pPr algn="ctr" rtl="1"/>
                      <a:r>
                        <a:rPr lang="ar-IQ" b="1" dirty="0" smtClean="0"/>
                        <a:t>المرحلة السابقة</a:t>
                      </a:r>
                      <a:endParaRPr lang="ar-IQ" b="1" dirty="0"/>
                    </a:p>
                  </a:txBody>
                  <a:tcPr/>
                </a:tc>
              </a:tr>
              <a:tr h="370840">
                <a:tc>
                  <a:txBody>
                    <a:bodyPr/>
                    <a:lstStyle/>
                    <a:p>
                      <a:pPr algn="ctr" rtl="1"/>
                      <a:r>
                        <a:rPr lang="en-US" b="1" dirty="0" smtClean="0"/>
                        <a:t>A</a:t>
                      </a:r>
                      <a:endParaRPr lang="ar-IQ" b="1" dirty="0"/>
                    </a:p>
                  </a:txBody>
                  <a:tcPr/>
                </a:tc>
                <a:tc>
                  <a:txBody>
                    <a:bodyPr/>
                    <a:lstStyle/>
                    <a:p>
                      <a:pPr algn="ctr" rtl="1"/>
                      <a:r>
                        <a:rPr lang="en-US" b="1" dirty="0" smtClean="0"/>
                        <a:t>40</a:t>
                      </a:r>
                      <a:endParaRPr lang="ar-IQ" b="1" dirty="0"/>
                    </a:p>
                  </a:txBody>
                  <a:tcPr/>
                </a:tc>
                <a:tc>
                  <a:txBody>
                    <a:bodyPr/>
                    <a:lstStyle/>
                    <a:p>
                      <a:pPr algn="ctr" rtl="1"/>
                      <a:endParaRPr lang="ar-IQ" b="1" dirty="0"/>
                    </a:p>
                  </a:txBody>
                  <a:tcPr/>
                </a:tc>
              </a:tr>
              <a:tr h="370840">
                <a:tc>
                  <a:txBody>
                    <a:bodyPr/>
                    <a:lstStyle/>
                    <a:p>
                      <a:pPr algn="ctr" rtl="1"/>
                      <a:r>
                        <a:rPr lang="en-US" b="1" dirty="0" smtClean="0"/>
                        <a:t>B</a:t>
                      </a:r>
                      <a:endParaRPr lang="ar-IQ" b="1" dirty="0"/>
                    </a:p>
                  </a:txBody>
                  <a:tcPr/>
                </a:tc>
                <a:tc>
                  <a:txBody>
                    <a:bodyPr/>
                    <a:lstStyle/>
                    <a:p>
                      <a:pPr algn="ctr" rtl="1"/>
                      <a:r>
                        <a:rPr lang="en-US" b="1" dirty="0" smtClean="0"/>
                        <a:t>80</a:t>
                      </a:r>
                      <a:endParaRPr lang="ar-IQ" b="1" dirty="0"/>
                    </a:p>
                  </a:txBody>
                  <a:tcPr/>
                </a:tc>
                <a:tc>
                  <a:txBody>
                    <a:bodyPr/>
                    <a:lstStyle/>
                    <a:p>
                      <a:pPr algn="ctr" rtl="1"/>
                      <a:r>
                        <a:rPr lang="en-US" b="1" dirty="0" smtClean="0"/>
                        <a:t>A</a:t>
                      </a:r>
                      <a:endParaRPr lang="ar-IQ" b="1" dirty="0"/>
                    </a:p>
                  </a:txBody>
                  <a:tcPr/>
                </a:tc>
              </a:tr>
              <a:tr h="370840">
                <a:tc>
                  <a:txBody>
                    <a:bodyPr/>
                    <a:lstStyle/>
                    <a:p>
                      <a:pPr algn="ctr" rtl="1"/>
                      <a:r>
                        <a:rPr lang="en-US" b="1" dirty="0" smtClean="0"/>
                        <a:t>C</a:t>
                      </a:r>
                      <a:endParaRPr lang="ar-IQ" b="1" dirty="0"/>
                    </a:p>
                  </a:txBody>
                  <a:tcPr/>
                </a:tc>
                <a:tc>
                  <a:txBody>
                    <a:bodyPr/>
                    <a:lstStyle/>
                    <a:p>
                      <a:pPr algn="ctr" rtl="1"/>
                      <a:r>
                        <a:rPr lang="en-US" b="1" dirty="0" smtClean="0"/>
                        <a:t>30</a:t>
                      </a:r>
                      <a:endParaRPr lang="ar-IQ" b="1" dirty="0"/>
                    </a:p>
                  </a:txBody>
                  <a:tcPr/>
                </a:tc>
                <a:tc>
                  <a:txBody>
                    <a:bodyPr/>
                    <a:lstStyle/>
                    <a:p>
                      <a:pPr algn="ctr" rtl="1"/>
                      <a:r>
                        <a:rPr lang="en-US" b="1" dirty="0" smtClean="0"/>
                        <a:t>D</a:t>
                      </a:r>
                      <a:r>
                        <a:rPr lang="en-US" b="1" baseline="0" dirty="0" smtClean="0"/>
                        <a:t> , E , F </a:t>
                      </a:r>
                      <a:endParaRPr lang="ar-IQ" b="1" dirty="0"/>
                    </a:p>
                  </a:txBody>
                  <a:tcPr/>
                </a:tc>
              </a:tr>
              <a:tr h="370840">
                <a:tc>
                  <a:txBody>
                    <a:bodyPr/>
                    <a:lstStyle/>
                    <a:p>
                      <a:pPr algn="ctr" rtl="1"/>
                      <a:r>
                        <a:rPr lang="en-US" b="1" dirty="0" smtClean="0"/>
                        <a:t>D</a:t>
                      </a:r>
                      <a:endParaRPr lang="ar-IQ" b="1" dirty="0"/>
                    </a:p>
                  </a:txBody>
                  <a:tcPr/>
                </a:tc>
                <a:tc>
                  <a:txBody>
                    <a:bodyPr/>
                    <a:lstStyle/>
                    <a:p>
                      <a:pPr algn="ctr" rtl="1"/>
                      <a:r>
                        <a:rPr lang="en-US" b="1" dirty="0" smtClean="0"/>
                        <a:t>25</a:t>
                      </a:r>
                      <a:endParaRPr lang="ar-IQ" b="1" dirty="0"/>
                    </a:p>
                  </a:txBody>
                  <a:tcPr/>
                </a:tc>
                <a:tc>
                  <a:txBody>
                    <a:bodyPr/>
                    <a:lstStyle/>
                    <a:p>
                      <a:pPr algn="ctr" rtl="1"/>
                      <a:r>
                        <a:rPr lang="en-US" b="1" dirty="0" smtClean="0"/>
                        <a:t>B</a:t>
                      </a:r>
                    </a:p>
                  </a:txBody>
                  <a:tcPr/>
                </a:tc>
              </a:tr>
              <a:tr h="370840">
                <a:tc>
                  <a:txBody>
                    <a:bodyPr/>
                    <a:lstStyle/>
                    <a:p>
                      <a:pPr algn="ctr" rtl="1"/>
                      <a:r>
                        <a:rPr lang="en-US" b="1" dirty="0" smtClean="0"/>
                        <a:t>E</a:t>
                      </a:r>
                      <a:endParaRPr lang="ar-IQ" b="1" dirty="0"/>
                    </a:p>
                  </a:txBody>
                  <a:tcPr/>
                </a:tc>
                <a:tc>
                  <a:txBody>
                    <a:bodyPr/>
                    <a:lstStyle/>
                    <a:p>
                      <a:pPr algn="ctr" rtl="1"/>
                      <a:r>
                        <a:rPr lang="en-US" b="1" dirty="0" smtClean="0"/>
                        <a:t>20</a:t>
                      </a:r>
                      <a:endParaRPr lang="ar-IQ" b="1" dirty="0"/>
                    </a:p>
                  </a:txBody>
                  <a:tcPr/>
                </a:tc>
                <a:tc>
                  <a:txBody>
                    <a:bodyPr/>
                    <a:lstStyle/>
                    <a:p>
                      <a:pPr algn="ctr" rtl="1"/>
                      <a:r>
                        <a:rPr lang="en-US" b="1" dirty="0" smtClean="0"/>
                        <a:t>B</a:t>
                      </a:r>
                      <a:endParaRPr lang="ar-IQ" b="1" dirty="0"/>
                    </a:p>
                  </a:txBody>
                  <a:tcPr/>
                </a:tc>
              </a:tr>
              <a:tr h="370840">
                <a:tc>
                  <a:txBody>
                    <a:bodyPr/>
                    <a:lstStyle/>
                    <a:p>
                      <a:pPr algn="ctr" rtl="1"/>
                      <a:r>
                        <a:rPr lang="en-US" b="1" dirty="0" smtClean="0"/>
                        <a:t>F</a:t>
                      </a:r>
                      <a:endParaRPr lang="ar-IQ" b="1" dirty="0"/>
                    </a:p>
                  </a:txBody>
                  <a:tcPr/>
                </a:tc>
                <a:tc>
                  <a:txBody>
                    <a:bodyPr/>
                    <a:lstStyle/>
                    <a:p>
                      <a:pPr algn="ctr" rtl="1"/>
                      <a:r>
                        <a:rPr lang="en-US" b="1" dirty="0" smtClean="0"/>
                        <a:t>15</a:t>
                      </a:r>
                      <a:endParaRPr lang="ar-IQ" b="1" dirty="0"/>
                    </a:p>
                  </a:txBody>
                  <a:tcPr/>
                </a:tc>
                <a:tc>
                  <a:txBody>
                    <a:bodyPr/>
                    <a:lstStyle/>
                    <a:p>
                      <a:pPr algn="ctr" rtl="1"/>
                      <a:r>
                        <a:rPr lang="en-US" b="1" dirty="0" smtClean="0"/>
                        <a:t>B</a:t>
                      </a:r>
                      <a:endParaRPr lang="ar-IQ" b="1" dirty="0"/>
                    </a:p>
                  </a:txBody>
                  <a:tcPr/>
                </a:tc>
              </a:tr>
              <a:tr h="370840">
                <a:tc>
                  <a:txBody>
                    <a:bodyPr/>
                    <a:lstStyle/>
                    <a:p>
                      <a:pPr algn="ctr" rtl="1"/>
                      <a:r>
                        <a:rPr lang="en-US" b="1" dirty="0" smtClean="0"/>
                        <a:t>G</a:t>
                      </a:r>
                      <a:endParaRPr lang="ar-IQ" b="1" dirty="0"/>
                    </a:p>
                  </a:txBody>
                  <a:tcPr/>
                </a:tc>
                <a:tc>
                  <a:txBody>
                    <a:bodyPr/>
                    <a:lstStyle/>
                    <a:p>
                      <a:pPr algn="ctr" rtl="1"/>
                      <a:r>
                        <a:rPr lang="en-US" b="1" dirty="0" smtClean="0"/>
                        <a:t>120</a:t>
                      </a:r>
                      <a:endParaRPr lang="ar-IQ" b="1" dirty="0"/>
                    </a:p>
                  </a:txBody>
                  <a:tcPr/>
                </a:tc>
                <a:tc>
                  <a:txBody>
                    <a:bodyPr/>
                    <a:lstStyle/>
                    <a:p>
                      <a:pPr algn="ctr" rtl="1"/>
                      <a:r>
                        <a:rPr lang="en-US" b="1" dirty="0" smtClean="0"/>
                        <a:t>A</a:t>
                      </a:r>
                      <a:endParaRPr lang="ar-IQ" b="1" dirty="0"/>
                    </a:p>
                  </a:txBody>
                  <a:tcPr/>
                </a:tc>
              </a:tr>
              <a:tr h="370840">
                <a:tc>
                  <a:txBody>
                    <a:bodyPr/>
                    <a:lstStyle/>
                    <a:p>
                      <a:pPr algn="ctr" rtl="1"/>
                      <a:r>
                        <a:rPr lang="en-US" b="1" dirty="0" smtClean="0"/>
                        <a:t>H</a:t>
                      </a:r>
                      <a:endParaRPr lang="ar-IQ" b="1" dirty="0"/>
                    </a:p>
                  </a:txBody>
                  <a:tcPr/>
                </a:tc>
                <a:tc>
                  <a:txBody>
                    <a:bodyPr/>
                    <a:lstStyle/>
                    <a:p>
                      <a:pPr algn="ctr" rtl="1"/>
                      <a:r>
                        <a:rPr lang="en-US" b="1" dirty="0" smtClean="0"/>
                        <a:t>145</a:t>
                      </a:r>
                      <a:endParaRPr lang="ar-IQ" b="1" dirty="0"/>
                    </a:p>
                  </a:txBody>
                  <a:tcPr/>
                </a:tc>
                <a:tc>
                  <a:txBody>
                    <a:bodyPr/>
                    <a:lstStyle/>
                    <a:p>
                      <a:pPr algn="ctr" rtl="1"/>
                      <a:r>
                        <a:rPr lang="en-US" b="1" dirty="0" smtClean="0"/>
                        <a:t>G</a:t>
                      </a:r>
                      <a:endParaRPr lang="ar-IQ" b="1" dirty="0"/>
                    </a:p>
                  </a:txBody>
                  <a:tcPr/>
                </a:tc>
              </a:tr>
              <a:tr h="370840">
                <a:tc>
                  <a:txBody>
                    <a:bodyPr/>
                    <a:lstStyle/>
                    <a:p>
                      <a:pPr algn="ctr" rtl="1"/>
                      <a:r>
                        <a:rPr lang="en-US" b="1" dirty="0" smtClean="0"/>
                        <a:t>I</a:t>
                      </a:r>
                      <a:endParaRPr lang="ar-IQ" b="1" dirty="0"/>
                    </a:p>
                  </a:txBody>
                  <a:tcPr/>
                </a:tc>
                <a:tc>
                  <a:txBody>
                    <a:bodyPr/>
                    <a:lstStyle/>
                    <a:p>
                      <a:pPr algn="ctr" rtl="1"/>
                      <a:r>
                        <a:rPr lang="en-US" b="1" dirty="0" smtClean="0"/>
                        <a:t>130</a:t>
                      </a:r>
                      <a:endParaRPr lang="ar-IQ" b="1" dirty="0"/>
                    </a:p>
                  </a:txBody>
                  <a:tcPr/>
                </a:tc>
                <a:tc>
                  <a:txBody>
                    <a:bodyPr/>
                    <a:lstStyle/>
                    <a:p>
                      <a:pPr algn="ctr" rtl="1"/>
                      <a:r>
                        <a:rPr lang="en-US" b="1" dirty="0" smtClean="0"/>
                        <a:t>H</a:t>
                      </a:r>
                      <a:endParaRPr lang="ar-IQ" b="1" dirty="0"/>
                    </a:p>
                  </a:txBody>
                  <a:tcPr/>
                </a:tc>
              </a:tr>
              <a:tr h="370840">
                <a:tc>
                  <a:txBody>
                    <a:bodyPr/>
                    <a:lstStyle/>
                    <a:p>
                      <a:pPr algn="ctr" rtl="1"/>
                      <a:r>
                        <a:rPr lang="en-US" b="1" dirty="0" smtClean="0"/>
                        <a:t>J</a:t>
                      </a:r>
                      <a:endParaRPr lang="ar-IQ" b="1" dirty="0"/>
                    </a:p>
                  </a:txBody>
                  <a:tcPr/>
                </a:tc>
                <a:tc>
                  <a:txBody>
                    <a:bodyPr/>
                    <a:lstStyle/>
                    <a:p>
                      <a:pPr algn="ctr" rtl="1"/>
                      <a:r>
                        <a:rPr lang="en-US" b="1" dirty="0" smtClean="0"/>
                        <a:t>115</a:t>
                      </a:r>
                      <a:endParaRPr lang="ar-IQ" b="1" dirty="0"/>
                    </a:p>
                  </a:txBody>
                  <a:tcPr/>
                </a:tc>
                <a:tc>
                  <a:txBody>
                    <a:bodyPr/>
                    <a:lstStyle/>
                    <a:p>
                      <a:pPr algn="ctr" rtl="1"/>
                      <a:r>
                        <a:rPr lang="en-US" b="1" dirty="0" smtClean="0"/>
                        <a:t>C </a:t>
                      </a:r>
                      <a:r>
                        <a:rPr lang="en-US" b="1" baseline="0" dirty="0" smtClean="0"/>
                        <a:t> , I </a:t>
                      </a:r>
                      <a:endParaRPr lang="ar-IQ" b="1" dirty="0"/>
                    </a:p>
                  </a:txBody>
                  <a:tcPr/>
                </a:tc>
              </a:tr>
              <a:tr h="370840">
                <a:tc>
                  <a:txBody>
                    <a:bodyPr/>
                    <a:lstStyle/>
                    <a:p>
                      <a:pPr algn="ctr" rtl="1"/>
                      <a:endParaRPr lang="ar-IQ" b="1"/>
                    </a:p>
                  </a:txBody>
                  <a:tcPr/>
                </a:tc>
                <a:tc>
                  <a:txBody>
                    <a:bodyPr/>
                    <a:lstStyle/>
                    <a:p>
                      <a:pPr algn="ctr" rtl="1"/>
                      <a:r>
                        <a:rPr lang="en-US" b="1" dirty="0" smtClean="0"/>
                        <a:t>720</a:t>
                      </a:r>
                      <a:endParaRPr lang="ar-IQ" b="1" dirty="0"/>
                    </a:p>
                  </a:txBody>
                  <a:tcPr/>
                </a:tc>
                <a:tc>
                  <a:txBody>
                    <a:bodyPr/>
                    <a:lstStyle/>
                    <a:p>
                      <a:pPr algn="ctr" rtl="1"/>
                      <a:endParaRPr lang="ar-IQ" b="1" dirty="0"/>
                    </a:p>
                  </a:txBody>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تمرين 2</a:t>
            </a:r>
            <a:endParaRPr lang="ar-IQ" dirty="0"/>
          </a:p>
        </p:txBody>
      </p:sp>
      <p:sp>
        <p:nvSpPr>
          <p:cNvPr id="3" name="Content Placeholder 2"/>
          <p:cNvSpPr>
            <a:spLocks noGrp="1"/>
          </p:cNvSpPr>
          <p:nvPr>
            <p:ph idx="1"/>
          </p:nvPr>
        </p:nvSpPr>
        <p:spPr/>
        <p:txBody>
          <a:bodyPr>
            <a:normAutofit lnSpcReduction="10000"/>
          </a:bodyPr>
          <a:lstStyle/>
          <a:p>
            <a:r>
              <a:rPr lang="ar-IQ" b="1" dirty="0" smtClean="0"/>
              <a:t>بلغ مقدار الطلب على منتوج احدى الخطوط الانتاجية  </a:t>
            </a:r>
            <a:r>
              <a:rPr lang="en-US" b="1" dirty="0" smtClean="0"/>
              <a:t>3600</a:t>
            </a:r>
            <a:r>
              <a:rPr lang="ar-IQ" b="1" dirty="0" smtClean="0"/>
              <a:t>وحدة /اسبوع ، الخط الانتاجي يعمل لمدة خمسة ايام اسبوعيا و بمعدل 10 </a:t>
            </a:r>
            <a:r>
              <a:rPr lang="ar-IQ" b="1" smtClean="0"/>
              <a:t>ساعات يوميا،يعاني </a:t>
            </a:r>
            <a:r>
              <a:rPr lang="ar-IQ" b="1" dirty="0" smtClean="0"/>
              <a:t>الخط من كثرة التأخيرات والتوقفات في </a:t>
            </a:r>
            <a:r>
              <a:rPr lang="ar-IQ" b="1" smtClean="0"/>
              <a:t>الخط الانتاجي </a:t>
            </a:r>
            <a:r>
              <a:rPr lang="ar-IQ" b="1" dirty="0" smtClean="0"/>
              <a:t>مما يؤخر تسليم الطلبات :</a:t>
            </a:r>
          </a:p>
          <a:p>
            <a:pPr>
              <a:buFontTx/>
              <a:buChar char="-"/>
            </a:pPr>
            <a:r>
              <a:rPr lang="ar-IQ" b="1" dirty="0" smtClean="0"/>
              <a:t>هل يمكن معالجة هذه المشكلة باستخدام اسلوب محطات العمل؟؟</a:t>
            </a:r>
          </a:p>
          <a:p>
            <a:pPr>
              <a:buFontTx/>
              <a:buChar char="-"/>
            </a:pPr>
            <a:r>
              <a:rPr lang="ar-IQ" b="1" dirty="0" smtClean="0"/>
              <a:t>هل توجد فروقات بين مقدار التأخير قبل وبعد تطبيق اسلوب محطات العمل</a:t>
            </a:r>
          </a:p>
          <a:p>
            <a:pPr>
              <a:buFontTx/>
              <a:buChar char="-"/>
            </a:pPr>
            <a:r>
              <a:rPr lang="ar-IQ" b="1" dirty="0" smtClean="0"/>
              <a:t>ما هي كفاءة الخط الانتاجي باستخدام اسلوب المحطات</a:t>
            </a:r>
          </a:p>
          <a:p>
            <a:pPr>
              <a:buFontTx/>
              <a:buChar char="-"/>
            </a:pPr>
            <a:endParaRPr lang="ar-IQ" b="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graphicFrame>
        <p:nvGraphicFramePr>
          <p:cNvPr id="4" name="Content Placeholder 3"/>
          <p:cNvGraphicFramePr>
            <a:graphicFrameLocks noGrp="1"/>
          </p:cNvGraphicFramePr>
          <p:nvPr>
            <p:ph idx="1"/>
          </p:nvPr>
        </p:nvGraphicFramePr>
        <p:xfrm>
          <a:off x="457200" y="928665"/>
          <a:ext cx="7239000" cy="5131140"/>
        </p:xfrm>
        <a:graphic>
          <a:graphicData uri="http://schemas.openxmlformats.org/drawingml/2006/table">
            <a:tbl>
              <a:tblPr rtl="1" firstRow="1" bandRow="1">
                <a:tableStyleId>{5C22544A-7EE6-4342-B048-85BDC9FD1C3A}</a:tableStyleId>
              </a:tblPr>
              <a:tblGrid>
                <a:gridCol w="2413000"/>
                <a:gridCol w="2413000"/>
                <a:gridCol w="2413000"/>
              </a:tblGrid>
              <a:tr h="427595">
                <a:tc>
                  <a:txBody>
                    <a:bodyPr/>
                    <a:lstStyle/>
                    <a:p>
                      <a:pPr algn="ctr" rtl="1"/>
                      <a:r>
                        <a:rPr lang="ar-IQ" b="1" dirty="0" smtClean="0"/>
                        <a:t>عنصر العمل</a:t>
                      </a:r>
                      <a:endParaRPr lang="ar-IQ" b="1" dirty="0"/>
                    </a:p>
                  </a:txBody>
                  <a:tcPr/>
                </a:tc>
                <a:tc>
                  <a:txBody>
                    <a:bodyPr/>
                    <a:lstStyle/>
                    <a:p>
                      <a:pPr algn="ctr" rtl="1"/>
                      <a:r>
                        <a:rPr lang="ar-IQ" b="1" dirty="0" smtClean="0"/>
                        <a:t>زمن الانجاز</a:t>
                      </a:r>
                      <a:endParaRPr lang="ar-IQ" b="1" dirty="0"/>
                    </a:p>
                  </a:txBody>
                  <a:tcPr/>
                </a:tc>
                <a:tc>
                  <a:txBody>
                    <a:bodyPr/>
                    <a:lstStyle/>
                    <a:p>
                      <a:pPr algn="ctr" rtl="1"/>
                      <a:r>
                        <a:rPr lang="ar-IQ" b="1" dirty="0" smtClean="0"/>
                        <a:t>عنصر العمل السابق</a:t>
                      </a:r>
                      <a:endParaRPr lang="ar-IQ" b="1" dirty="0"/>
                    </a:p>
                  </a:txBody>
                  <a:tcPr/>
                </a:tc>
              </a:tr>
              <a:tr h="427595">
                <a:tc>
                  <a:txBody>
                    <a:bodyPr/>
                    <a:lstStyle/>
                    <a:p>
                      <a:pPr algn="ctr" rtl="1"/>
                      <a:r>
                        <a:rPr lang="en-US" b="1" dirty="0" smtClean="0"/>
                        <a:t>1</a:t>
                      </a:r>
                      <a:endParaRPr lang="ar-IQ" b="1" dirty="0"/>
                    </a:p>
                  </a:txBody>
                  <a:tcPr/>
                </a:tc>
                <a:tc>
                  <a:txBody>
                    <a:bodyPr/>
                    <a:lstStyle/>
                    <a:p>
                      <a:pPr algn="ctr" rtl="1"/>
                      <a:r>
                        <a:rPr lang="en-US" b="1" dirty="0" smtClean="0"/>
                        <a:t>40</a:t>
                      </a:r>
                      <a:endParaRPr lang="ar-IQ" b="1" dirty="0"/>
                    </a:p>
                  </a:txBody>
                  <a:tcPr/>
                </a:tc>
                <a:tc>
                  <a:txBody>
                    <a:bodyPr/>
                    <a:lstStyle/>
                    <a:p>
                      <a:pPr algn="ctr" rtl="1"/>
                      <a:endParaRPr lang="ar-IQ" b="1" dirty="0"/>
                    </a:p>
                  </a:txBody>
                  <a:tcPr/>
                </a:tc>
              </a:tr>
              <a:tr h="427595">
                <a:tc>
                  <a:txBody>
                    <a:bodyPr/>
                    <a:lstStyle/>
                    <a:p>
                      <a:pPr algn="ctr" rtl="1"/>
                      <a:r>
                        <a:rPr lang="en-US" b="1" dirty="0" smtClean="0"/>
                        <a:t>2</a:t>
                      </a:r>
                      <a:endParaRPr lang="ar-IQ" b="1" dirty="0"/>
                    </a:p>
                  </a:txBody>
                  <a:tcPr/>
                </a:tc>
                <a:tc>
                  <a:txBody>
                    <a:bodyPr/>
                    <a:lstStyle/>
                    <a:p>
                      <a:pPr algn="ctr" rtl="1"/>
                      <a:r>
                        <a:rPr lang="en-US" b="1" dirty="0" smtClean="0"/>
                        <a:t>30</a:t>
                      </a:r>
                      <a:endParaRPr lang="ar-IQ" b="1" dirty="0"/>
                    </a:p>
                  </a:txBody>
                  <a:tcPr/>
                </a:tc>
                <a:tc>
                  <a:txBody>
                    <a:bodyPr/>
                    <a:lstStyle/>
                    <a:p>
                      <a:pPr algn="ctr" rtl="1"/>
                      <a:r>
                        <a:rPr lang="en-US" b="1" dirty="0" smtClean="0"/>
                        <a:t>1</a:t>
                      </a:r>
                      <a:endParaRPr lang="ar-IQ" b="1" dirty="0"/>
                    </a:p>
                  </a:txBody>
                  <a:tcPr/>
                </a:tc>
              </a:tr>
              <a:tr h="427595">
                <a:tc>
                  <a:txBody>
                    <a:bodyPr/>
                    <a:lstStyle/>
                    <a:p>
                      <a:pPr algn="ctr" rtl="1"/>
                      <a:r>
                        <a:rPr lang="en-US" b="1" dirty="0" smtClean="0"/>
                        <a:t>3</a:t>
                      </a:r>
                      <a:endParaRPr lang="ar-IQ" b="1" dirty="0"/>
                    </a:p>
                  </a:txBody>
                  <a:tcPr/>
                </a:tc>
                <a:tc>
                  <a:txBody>
                    <a:bodyPr/>
                    <a:lstStyle/>
                    <a:p>
                      <a:pPr algn="ctr" rtl="1"/>
                      <a:r>
                        <a:rPr lang="en-US" b="1" dirty="0" smtClean="0"/>
                        <a:t>50</a:t>
                      </a:r>
                      <a:endParaRPr lang="ar-IQ" b="1" dirty="0"/>
                    </a:p>
                  </a:txBody>
                  <a:tcPr/>
                </a:tc>
                <a:tc>
                  <a:txBody>
                    <a:bodyPr/>
                    <a:lstStyle/>
                    <a:p>
                      <a:pPr algn="ctr" rtl="1"/>
                      <a:r>
                        <a:rPr lang="en-US" b="1" dirty="0" smtClean="0"/>
                        <a:t>1</a:t>
                      </a:r>
                      <a:endParaRPr lang="ar-IQ" b="1" dirty="0"/>
                    </a:p>
                  </a:txBody>
                  <a:tcPr/>
                </a:tc>
              </a:tr>
              <a:tr h="427595">
                <a:tc>
                  <a:txBody>
                    <a:bodyPr/>
                    <a:lstStyle/>
                    <a:p>
                      <a:pPr algn="ctr" rtl="1"/>
                      <a:r>
                        <a:rPr lang="en-US" b="1" dirty="0" smtClean="0"/>
                        <a:t>4</a:t>
                      </a:r>
                      <a:endParaRPr lang="ar-IQ" b="1" dirty="0"/>
                    </a:p>
                  </a:txBody>
                  <a:tcPr/>
                </a:tc>
                <a:tc>
                  <a:txBody>
                    <a:bodyPr/>
                    <a:lstStyle/>
                    <a:p>
                      <a:pPr algn="ctr" rtl="1"/>
                      <a:r>
                        <a:rPr lang="en-US" b="1" dirty="0" smtClean="0"/>
                        <a:t>40</a:t>
                      </a:r>
                      <a:endParaRPr lang="ar-IQ" b="1" dirty="0"/>
                    </a:p>
                  </a:txBody>
                  <a:tcPr/>
                </a:tc>
                <a:tc>
                  <a:txBody>
                    <a:bodyPr/>
                    <a:lstStyle/>
                    <a:p>
                      <a:pPr algn="ctr" rtl="1"/>
                      <a:r>
                        <a:rPr lang="en-US" b="1" dirty="0" smtClean="0"/>
                        <a:t>2</a:t>
                      </a:r>
                      <a:endParaRPr lang="ar-IQ" b="1" dirty="0"/>
                    </a:p>
                  </a:txBody>
                  <a:tcPr/>
                </a:tc>
              </a:tr>
              <a:tr h="427595">
                <a:tc>
                  <a:txBody>
                    <a:bodyPr/>
                    <a:lstStyle/>
                    <a:p>
                      <a:pPr algn="ctr" rtl="1"/>
                      <a:r>
                        <a:rPr lang="en-US" b="1" dirty="0" smtClean="0"/>
                        <a:t>5</a:t>
                      </a:r>
                      <a:endParaRPr lang="ar-IQ" b="1" dirty="0"/>
                    </a:p>
                  </a:txBody>
                  <a:tcPr/>
                </a:tc>
                <a:tc>
                  <a:txBody>
                    <a:bodyPr/>
                    <a:lstStyle/>
                    <a:p>
                      <a:pPr algn="ctr" rtl="1"/>
                      <a:r>
                        <a:rPr lang="en-US" b="1" dirty="0" smtClean="0"/>
                        <a:t>6</a:t>
                      </a:r>
                      <a:endParaRPr lang="ar-IQ" b="1" dirty="0"/>
                    </a:p>
                  </a:txBody>
                  <a:tcPr/>
                </a:tc>
                <a:tc>
                  <a:txBody>
                    <a:bodyPr/>
                    <a:lstStyle/>
                    <a:p>
                      <a:pPr algn="ctr" rtl="1"/>
                      <a:r>
                        <a:rPr lang="en-US" b="1" dirty="0" smtClean="0"/>
                        <a:t>2</a:t>
                      </a:r>
                      <a:endParaRPr lang="ar-IQ" b="1" dirty="0"/>
                    </a:p>
                  </a:txBody>
                  <a:tcPr/>
                </a:tc>
              </a:tr>
              <a:tr h="427595">
                <a:tc>
                  <a:txBody>
                    <a:bodyPr/>
                    <a:lstStyle/>
                    <a:p>
                      <a:pPr algn="ctr" rtl="1"/>
                      <a:r>
                        <a:rPr lang="en-US" b="1" dirty="0" smtClean="0"/>
                        <a:t>6</a:t>
                      </a:r>
                      <a:endParaRPr lang="ar-IQ" b="1" dirty="0"/>
                    </a:p>
                  </a:txBody>
                  <a:tcPr/>
                </a:tc>
                <a:tc>
                  <a:txBody>
                    <a:bodyPr/>
                    <a:lstStyle/>
                    <a:p>
                      <a:pPr algn="ctr" rtl="1"/>
                      <a:r>
                        <a:rPr lang="en-US" b="1" dirty="0" smtClean="0"/>
                        <a:t>25</a:t>
                      </a:r>
                      <a:endParaRPr lang="ar-IQ" b="1" dirty="0"/>
                    </a:p>
                  </a:txBody>
                  <a:tcPr/>
                </a:tc>
                <a:tc>
                  <a:txBody>
                    <a:bodyPr/>
                    <a:lstStyle/>
                    <a:p>
                      <a:pPr algn="ctr" rtl="1"/>
                      <a:r>
                        <a:rPr lang="en-US" b="1" dirty="0" smtClean="0"/>
                        <a:t>3</a:t>
                      </a:r>
                      <a:endParaRPr lang="ar-IQ" b="1" dirty="0"/>
                    </a:p>
                  </a:txBody>
                  <a:tcPr/>
                </a:tc>
              </a:tr>
              <a:tr h="427595">
                <a:tc>
                  <a:txBody>
                    <a:bodyPr/>
                    <a:lstStyle/>
                    <a:p>
                      <a:pPr algn="ctr" rtl="1"/>
                      <a:r>
                        <a:rPr lang="en-US" b="1" dirty="0" smtClean="0"/>
                        <a:t>7</a:t>
                      </a:r>
                      <a:endParaRPr lang="ar-IQ" b="1" dirty="0"/>
                    </a:p>
                  </a:txBody>
                  <a:tcPr/>
                </a:tc>
                <a:tc>
                  <a:txBody>
                    <a:bodyPr/>
                    <a:lstStyle/>
                    <a:p>
                      <a:pPr algn="ctr" rtl="1"/>
                      <a:r>
                        <a:rPr lang="en-US" b="1" dirty="0" smtClean="0"/>
                        <a:t>15</a:t>
                      </a:r>
                      <a:endParaRPr lang="ar-IQ" b="1" dirty="0"/>
                    </a:p>
                  </a:txBody>
                  <a:tcPr/>
                </a:tc>
                <a:tc>
                  <a:txBody>
                    <a:bodyPr/>
                    <a:lstStyle/>
                    <a:p>
                      <a:pPr algn="ctr" rtl="1"/>
                      <a:r>
                        <a:rPr lang="en-US" b="1" dirty="0" smtClean="0"/>
                        <a:t>3</a:t>
                      </a:r>
                      <a:endParaRPr lang="ar-IQ" b="1" dirty="0"/>
                    </a:p>
                  </a:txBody>
                  <a:tcPr/>
                </a:tc>
              </a:tr>
              <a:tr h="427595">
                <a:tc>
                  <a:txBody>
                    <a:bodyPr/>
                    <a:lstStyle/>
                    <a:p>
                      <a:pPr algn="ctr" rtl="1"/>
                      <a:r>
                        <a:rPr lang="en-US" b="1" dirty="0" smtClean="0"/>
                        <a:t>8</a:t>
                      </a:r>
                      <a:endParaRPr lang="ar-IQ" b="1" dirty="0"/>
                    </a:p>
                  </a:txBody>
                  <a:tcPr/>
                </a:tc>
                <a:tc>
                  <a:txBody>
                    <a:bodyPr/>
                    <a:lstStyle/>
                    <a:p>
                      <a:pPr algn="ctr" rtl="1"/>
                      <a:r>
                        <a:rPr lang="en-US" b="1" dirty="0" smtClean="0"/>
                        <a:t>20</a:t>
                      </a:r>
                      <a:endParaRPr lang="ar-IQ" b="1" dirty="0"/>
                    </a:p>
                  </a:txBody>
                  <a:tcPr/>
                </a:tc>
                <a:tc>
                  <a:txBody>
                    <a:bodyPr/>
                    <a:lstStyle/>
                    <a:p>
                      <a:pPr algn="ctr" rtl="1"/>
                      <a:r>
                        <a:rPr lang="en-US" b="1" dirty="0" smtClean="0"/>
                        <a:t>4</a:t>
                      </a:r>
                      <a:r>
                        <a:rPr lang="en-US" b="1" baseline="0" dirty="0" smtClean="0"/>
                        <a:t> , 5</a:t>
                      </a:r>
                      <a:endParaRPr lang="ar-IQ" b="1" dirty="0"/>
                    </a:p>
                  </a:txBody>
                  <a:tcPr/>
                </a:tc>
              </a:tr>
              <a:tr h="427595">
                <a:tc>
                  <a:txBody>
                    <a:bodyPr/>
                    <a:lstStyle/>
                    <a:p>
                      <a:pPr algn="ctr" rtl="1"/>
                      <a:r>
                        <a:rPr lang="en-US" b="1" dirty="0" smtClean="0"/>
                        <a:t>9</a:t>
                      </a:r>
                      <a:endParaRPr lang="ar-IQ" b="1" dirty="0"/>
                    </a:p>
                  </a:txBody>
                  <a:tcPr/>
                </a:tc>
                <a:tc>
                  <a:txBody>
                    <a:bodyPr/>
                    <a:lstStyle/>
                    <a:p>
                      <a:pPr algn="ctr" rtl="1"/>
                      <a:r>
                        <a:rPr lang="en-US" b="1" dirty="0" smtClean="0"/>
                        <a:t>18</a:t>
                      </a:r>
                      <a:endParaRPr lang="ar-IQ" b="1" dirty="0"/>
                    </a:p>
                  </a:txBody>
                  <a:tcPr/>
                </a:tc>
                <a:tc>
                  <a:txBody>
                    <a:bodyPr/>
                    <a:lstStyle/>
                    <a:p>
                      <a:pPr algn="ctr" rtl="1"/>
                      <a:r>
                        <a:rPr lang="en-US" b="1" dirty="0" smtClean="0"/>
                        <a:t>6 , 7 </a:t>
                      </a:r>
                      <a:endParaRPr lang="ar-IQ" b="1" dirty="0"/>
                    </a:p>
                  </a:txBody>
                  <a:tcPr/>
                </a:tc>
              </a:tr>
              <a:tr h="427595">
                <a:tc>
                  <a:txBody>
                    <a:bodyPr/>
                    <a:lstStyle/>
                    <a:p>
                      <a:pPr algn="ctr" rtl="1"/>
                      <a:r>
                        <a:rPr lang="en-US" b="1" dirty="0" smtClean="0"/>
                        <a:t>10</a:t>
                      </a:r>
                      <a:endParaRPr lang="ar-IQ" b="1" dirty="0"/>
                    </a:p>
                  </a:txBody>
                  <a:tcPr/>
                </a:tc>
                <a:tc>
                  <a:txBody>
                    <a:bodyPr/>
                    <a:lstStyle/>
                    <a:p>
                      <a:pPr algn="ctr" rtl="1"/>
                      <a:r>
                        <a:rPr lang="en-US" b="1" dirty="0" smtClean="0"/>
                        <a:t>30</a:t>
                      </a:r>
                      <a:endParaRPr lang="ar-IQ" b="1" dirty="0"/>
                    </a:p>
                  </a:txBody>
                  <a:tcPr/>
                </a:tc>
                <a:tc>
                  <a:txBody>
                    <a:bodyPr/>
                    <a:lstStyle/>
                    <a:p>
                      <a:pPr algn="ctr" rtl="1"/>
                      <a:r>
                        <a:rPr lang="en-US" b="1" dirty="0" smtClean="0"/>
                        <a:t>8 , 9</a:t>
                      </a:r>
                      <a:endParaRPr lang="ar-IQ" b="1" dirty="0"/>
                    </a:p>
                  </a:txBody>
                  <a:tcPr/>
                </a:tc>
              </a:tr>
              <a:tr h="427595">
                <a:tc>
                  <a:txBody>
                    <a:bodyPr/>
                    <a:lstStyle/>
                    <a:p>
                      <a:pPr algn="ctr" rtl="1"/>
                      <a:endParaRPr lang="ar-IQ" b="1"/>
                    </a:p>
                  </a:txBody>
                  <a:tcPr/>
                </a:tc>
                <a:tc>
                  <a:txBody>
                    <a:bodyPr/>
                    <a:lstStyle/>
                    <a:p>
                      <a:pPr algn="ctr" rtl="1"/>
                      <a:r>
                        <a:rPr lang="en-US" b="1" dirty="0" smtClean="0"/>
                        <a:t>274</a:t>
                      </a:r>
                      <a:endParaRPr lang="ar-IQ" b="1" dirty="0"/>
                    </a:p>
                  </a:txBody>
                  <a:tcPr/>
                </a:tc>
                <a:tc>
                  <a:txBody>
                    <a:bodyPr/>
                    <a:lstStyle/>
                    <a:p>
                      <a:pPr algn="ctr" rtl="1"/>
                      <a:endParaRPr lang="ar-IQ" b="1" dirty="0"/>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solidFill>
            <a:schemeClr val="accent6">
              <a:lumMod val="20000"/>
              <a:lumOff val="80000"/>
            </a:schemeClr>
          </a:solidFill>
        </p:spPr>
        <p:txBody>
          <a:bodyPr/>
          <a:lstStyle/>
          <a:p>
            <a:r>
              <a:rPr lang="ar-IQ" b="1" dirty="0"/>
              <a:t>مقاييس الاداء ( معايير التصميم الكفوء)</a:t>
            </a:r>
            <a:endParaRPr lang="en-US" b="1" dirty="0"/>
          </a:p>
        </p:txBody>
      </p:sp>
      <p:sp>
        <p:nvSpPr>
          <p:cNvPr id="107523" name="Rectangle 3"/>
          <p:cNvSpPr>
            <a:spLocks noGrp="1" noChangeArrowheads="1"/>
          </p:cNvSpPr>
          <p:nvPr>
            <p:ph type="body" idx="1"/>
          </p:nvPr>
        </p:nvSpPr>
        <p:spPr>
          <a:xfrm>
            <a:off x="0" y="1714488"/>
            <a:ext cx="9144000" cy="4530725"/>
          </a:xfrm>
          <a:solidFill>
            <a:schemeClr val="accent2">
              <a:lumMod val="20000"/>
              <a:lumOff val="80000"/>
            </a:schemeClr>
          </a:solidFill>
        </p:spPr>
        <p:txBody>
          <a:bodyPr/>
          <a:lstStyle/>
          <a:p>
            <a:r>
              <a:rPr lang="ar-IQ" b="1" dirty="0"/>
              <a:t>استثمار رأس المال(استغلال </a:t>
            </a:r>
            <a:r>
              <a:rPr lang="ar-IQ" b="1" dirty="0" smtClean="0"/>
              <a:t>عالي </a:t>
            </a:r>
            <a:r>
              <a:rPr lang="ar-IQ" b="1" dirty="0"/>
              <a:t>للمساحات والافراد والمكائن)</a:t>
            </a:r>
          </a:p>
          <a:p>
            <a:r>
              <a:rPr lang="ar-IQ" b="1" dirty="0" smtClean="0"/>
              <a:t>انسيابية و مناولة المواد والافراد والمعلومات</a:t>
            </a:r>
            <a:endParaRPr lang="ar-IQ" b="1" dirty="0"/>
          </a:p>
          <a:p>
            <a:r>
              <a:rPr lang="ar-IQ" b="1" dirty="0" smtClean="0"/>
              <a:t>المرونه في التغيير </a:t>
            </a:r>
            <a:endParaRPr lang="ar-IQ" b="1" dirty="0"/>
          </a:p>
          <a:p>
            <a:r>
              <a:rPr lang="ar-IQ" b="1" dirty="0"/>
              <a:t>تحسين الروح المعنويه للعاملين</a:t>
            </a:r>
          </a:p>
          <a:p>
            <a:r>
              <a:rPr lang="ar-IQ" b="1" dirty="0"/>
              <a:t>تحسين العلاقه مع الزبائن ( رضا الزبون)</a:t>
            </a:r>
          </a:p>
          <a:p>
            <a:r>
              <a:rPr lang="ar-IQ" b="1" dirty="0" smtClean="0"/>
              <a:t>الامان والسلامه </a:t>
            </a:r>
            <a:endParaRPr lang="ar-IQ" b="1" dirty="0"/>
          </a:p>
          <a:p>
            <a:r>
              <a:rPr lang="ar-IQ" b="1" dirty="0"/>
              <a:t>سهوله </a:t>
            </a:r>
            <a:r>
              <a:rPr lang="ar-IQ" b="1" dirty="0" smtClean="0"/>
              <a:t>الاشراف والمتابعة</a:t>
            </a:r>
            <a:endParaRPr lang="ar-IQ" b="1" dirty="0"/>
          </a:p>
          <a:p>
            <a:endParaRPr lang="ar-IQ" b="1" dirty="0"/>
          </a:p>
          <a:p>
            <a:pPr>
              <a:buFont typeface="Wingdings" pitchFamily="2" charset="2"/>
              <a:buNone/>
            </a:pPr>
            <a:endParaRPr lang="en-US" b="1"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r>
              <a:rPr lang="ar-IQ" b="1" dirty="0" smtClean="0"/>
              <a:t>تمرين</a:t>
            </a:r>
            <a:endParaRPr lang="ar-IQ" b="1" dirty="0"/>
          </a:p>
        </p:txBody>
      </p:sp>
      <p:sp>
        <p:nvSpPr>
          <p:cNvPr id="3" name="Content Placeholder 2"/>
          <p:cNvSpPr>
            <a:spLocks noGrp="1"/>
          </p:cNvSpPr>
          <p:nvPr>
            <p:ph idx="1"/>
          </p:nvPr>
        </p:nvSpPr>
        <p:spPr>
          <a:solidFill>
            <a:schemeClr val="accent2">
              <a:lumMod val="40000"/>
              <a:lumOff val="60000"/>
            </a:schemeClr>
          </a:solidFill>
        </p:spPr>
        <p:txBody>
          <a:bodyPr/>
          <a:lstStyle/>
          <a:p>
            <a:pPr>
              <a:buNone/>
            </a:pPr>
            <a:r>
              <a:rPr lang="ar-IQ" b="1" dirty="0" smtClean="0"/>
              <a:t>- هل برأيك توجد معايير أخرى؟؟؟؟؟</a:t>
            </a:r>
          </a:p>
          <a:p>
            <a:pPr>
              <a:buNone/>
            </a:pPr>
            <a:endParaRPr lang="ar-IQ" b="1" dirty="0" smtClean="0"/>
          </a:p>
          <a:p>
            <a:pPr>
              <a:buNone/>
            </a:pPr>
            <a:r>
              <a:rPr lang="ar-IQ" b="1" dirty="0" smtClean="0"/>
              <a:t>- قيم التصميم الداخلي للكلية وفق هذه المعايير</a:t>
            </a:r>
          </a:p>
          <a:p>
            <a:endParaRPr lang="ar-IQ"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r>
              <a:rPr lang="ar-IQ" dirty="0" smtClean="0"/>
              <a:t>انواع التصميم الداخلي لموقع العمل</a:t>
            </a:r>
            <a:endParaRPr lang="ar-IQ" dirty="0"/>
          </a:p>
        </p:txBody>
      </p:sp>
      <p:graphicFrame>
        <p:nvGraphicFramePr>
          <p:cNvPr id="4" name="Content Placeholder 3"/>
          <p:cNvGraphicFramePr>
            <a:graphicFrameLocks noGrp="1"/>
          </p:cNvGraphicFramePr>
          <p:nvPr>
            <p:ph idx="1"/>
          </p:nvPr>
        </p:nvGraphicFramePr>
        <p:xfrm>
          <a:off x="285750" y="1071563"/>
          <a:ext cx="8572500"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3"/>
            <a:tile tx="0" ty="0" sx="100000" sy="100000" flip="none" algn="tl"/>
          </a:blipFill>
        </p:spPr>
        <p:txBody>
          <a:bodyPr/>
          <a:lstStyle/>
          <a:p>
            <a:r>
              <a:rPr lang="ar-IQ" b="1" dirty="0" smtClean="0"/>
              <a:t>اولا : التصميم على اساس المنتوج</a:t>
            </a:r>
            <a:endParaRPr lang="ar-IQ" b="1" dirty="0"/>
          </a:p>
        </p:txBody>
      </p:sp>
      <p:sp>
        <p:nvSpPr>
          <p:cNvPr id="3" name="Content Placeholder 2"/>
          <p:cNvSpPr>
            <a:spLocks noGrp="1"/>
          </p:cNvSpPr>
          <p:nvPr>
            <p:ph idx="1"/>
          </p:nvPr>
        </p:nvSpPr>
        <p:spPr>
          <a:blipFill>
            <a:blip r:embed="rId3"/>
            <a:tile tx="0" ty="0" sx="100000" sy="100000" flip="none" algn="tl"/>
          </a:blipFill>
        </p:spPr>
        <p:txBody>
          <a:bodyPr/>
          <a:lstStyle/>
          <a:p>
            <a:r>
              <a:rPr lang="ar-IQ" b="1" dirty="0" smtClean="0"/>
              <a:t>يستخدم هذا النمط من الترتيب في المنظمات التي تعتمد على الانتاج النمطي الواسع اي منتج واحد او عدد محدود من المنتجات.. </a:t>
            </a:r>
          </a:p>
          <a:p>
            <a:r>
              <a:rPr lang="ar-IQ" b="1" dirty="0" smtClean="0"/>
              <a:t>حيث يتم ترتيب وسائل الانتاج على اساس تتابع العمليات الانتاجية لهذا المنتوج حتى يصبح منتوجا نهائيا يسلم للزبون ... هذا النوع من التصميم نراه في الكثير من مصانع التجميع كمصانع تجميع السيارات ... الثلاجات .... التلفزيونات ... لذلك يطلق عليه  احيانا  ” خط التجميع ”</a:t>
            </a:r>
            <a:endParaRPr lang="ar-IQ"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blipFill>
            <a:blip r:embed="rId2"/>
            <a:tile tx="0" ty="0" sx="100000" sy="100000" flip="none" algn="tl"/>
          </a:blipFill>
        </p:spPr>
        <p:txBody>
          <a:bodyPr/>
          <a:lstStyle/>
          <a:p>
            <a:r>
              <a:rPr lang="ar-IQ" b="1" dirty="0">
                <a:solidFill>
                  <a:srgbClr val="000000"/>
                </a:solidFill>
                <a:effectLst>
                  <a:outerShdw blurRad="38100" dist="38100" dir="2700000" algn="tl">
                    <a:srgbClr val="FFFFFF"/>
                  </a:outerShdw>
                </a:effectLst>
              </a:rPr>
              <a:t>الترتيب الداخلي حسب المنتوج</a:t>
            </a:r>
            <a:endParaRPr lang="en-US" b="1" dirty="0">
              <a:solidFill>
                <a:srgbClr val="000000"/>
              </a:solidFill>
              <a:effectLst>
                <a:outerShdw blurRad="38100" dist="38100" dir="2700000" algn="tl">
                  <a:srgbClr val="FFFFFF"/>
                </a:outerShdw>
              </a:effectLst>
            </a:endParaRPr>
          </a:p>
        </p:txBody>
      </p:sp>
      <p:sp>
        <p:nvSpPr>
          <p:cNvPr id="156675" name="Rectangle 3"/>
          <p:cNvSpPr>
            <a:spLocks noGrp="1" noChangeArrowheads="1"/>
          </p:cNvSpPr>
          <p:nvPr>
            <p:ph type="body" idx="1"/>
          </p:nvPr>
        </p:nvSpPr>
        <p:spPr>
          <a:xfrm>
            <a:off x="0" y="1628775"/>
            <a:ext cx="9144000" cy="4497388"/>
          </a:xfrm>
          <a:solidFill>
            <a:schemeClr val="accent2">
              <a:lumMod val="20000"/>
              <a:lumOff val="80000"/>
            </a:schemeClr>
          </a:solidFill>
        </p:spPr>
        <p:txBody>
          <a:bodyPr/>
          <a:lstStyle/>
          <a:p>
            <a:endParaRPr lang="en-US" dirty="0"/>
          </a:p>
        </p:txBody>
      </p:sp>
      <p:sp>
        <p:nvSpPr>
          <p:cNvPr id="156676" name="Rectangle 4"/>
          <p:cNvSpPr>
            <a:spLocks noChangeArrowheads="1"/>
          </p:cNvSpPr>
          <p:nvPr/>
        </p:nvSpPr>
        <p:spPr bwMode="auto">
          <a:xfrm>
            <a:off x="611188" y="3068638"/>
            <a:ext cx="720725"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77" name="Rectangle 5"/>
          <p:cNvSpPr>
            <a:spLocks noChangeArrowheads="1"/>
          </p:cNvSpPr>
          <p:nvPr/>
        </p:nvSpPr>
        <p:spPr bwMode="auto">
          <a:xfrm>
            <a:off x="1835150" y="3068638"/>
            <a:ext cx="865188"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78" name="Rectangle 6"/>
          <p:cNvSpPr>
            <a:spLocks noChangeArrowheads="1"/>
          </p:cNvSpPr>
          <p:nvPr/>
        </p:nvSpPr>
        <p:spPr bwMode="auto">
          <a:xfrm>
            <a:off x="3276600" y="3068638"/>
            <a:ext cx="863600"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79" name="Rectangle 7"/>
          <p:cNvSpPr>
            <a:spLocks noChangeArrowheads="1"/>
          </p:cNvSpPr>
          <p:nvPr/>
        </p:nvSpPr>
        <p:spPr bwMode="auto">
          <a:xfrm>
            <a:off x="4787900" y="3068638"/>
            <a:ext cx="863600"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80" name="Rectangle 8"/>
          <p:cNvSpPr>
            <a:spLocks noChangeArrowheads="1"/>
          </p:cNvSpPr>
          <p:nvPr/>
        </p:nvSpPr>
        <p:spPr bwMode="auto">
          <a:xfrm>
            <a:off x="6156325" y="3068638"/>
            <a:ext cx="863600"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81" name="Rectangle 9"/>
          <p:cNvSpPr>
            <a:spLocks noChangeArrowheads="1"/>
          </p:cNvSpPr>
          <p:nvPr/>
        </p:nvSpPr>
        <p:spPr bwMode="auto">
          <a:xfrm>
            <a:off x="7524750" y="3068638"/>
            <a:ext cx="792163" cy="1152525"/>
          </a:xfrm>
          <a:prstGeom prst="rect">
            <a:avLst/>
          </a:prstGeom>
          <a:solidFill>
            <a:srgbClr val="FF99CC"/>
          </a:solidFill>
          <a:ln w="38100">
            <a:solidFill>
              <a:srgbClr val="000000"/>
            </a:solidFill>
            <a:miter lim="800000"/>
            <a:headEnd/>
            <a:tailEnd/>
          </a:ln>
          <a:effectLst/>
        </p:spPr>
        <p:txBody>
          <a:bodyPr wrap="none" anchor="ctr"/>
          <a:lstStyle/>
          <a:p>
            <a:endParaRPr lang="ar-IQ"/>
          </a:p>
        </p:txBody>
      </p:sp>
      <p:sp>
        <p:nvSpPr>
          <p:cNvPr id="156682" name="Text Box 10"/>
          <p:cNvSpPr txBox="1">
            <a:spLocks noChangeArrowheads="1"/>
          </p:cNvSpPr>
          <p:nvPr/>
        </p:nvSpPr>
        <p:spPr bwMode="auto">
          <a:xfrm>
            <a:off x="468313" y="3429000"/>
            <a:ext cx="936625"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التحضير</a:t>
            </a:r>
            <a:endParaRPr lang="en-US" b="1">
              <a:solidFill>
                <a:srgbClr val="000000"/>
              </a:solidFill>
            </a:endParaRPr>
          </a:p>
        </p:txBody>
      </p:sp>
      <p:sp>
        <p:nvSpPr>
          <p:cNvPr id="156683" name="Text Box 11"/>
          <p:cNvSpPr txBox="1">
            <a:spLocks noChangeArrowheads="1"/>
          </p:cNvSpPr>
          <p:nvPr/>
        </p:nvSpPr>
        <p:spPr bwMode="auto">
          <a:xfrm>
            <a:off x="1835150" y="3429000"/>
            <a:ext cx="792163"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الخلط</a:t>
            </a:r>
            <a:endParaRPr lang="en-US" b="1">
              <a:solidFill>
                <a:srgbClr val="000000"/>
              </a:solidFill>
            </a:endParaRPr>
          </a:p>
        </p:txBody>
      </p:sp>
      <p:sp>
        <p:nvSpPr>
          <p:cNvPr id="156684" name="Text Box 12"/>
          <p:cNvSpPr txBox="1">
            <a:spLocks noChangeArrowheads="1"/>
          </p:cNvSpPr>
          <p:nvPr/>
        </p:nvSpPr>
        <p:spPr bwMode="auto">
          <a:xfrm>
            <a:off x="3348038" y="3429000"/>
            <a:ext cx="719137"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التعبئه</a:t>
            </a:r>
            <a:endParaRPr lang="en-US" b="1">
              <a:solidFill>
                <a:srgbClr val="000000"/>
              </a:solidFill>
            </a:endParaRPr>
          </a:p>
        </p:txBody>
      </p:sp>
      <p:sp>
        <p:nvSpPr>
          <p:cNvPr id="156686" name="Text Box 14"/>
          <p:cNvSpPr txBox="1">
            <a:spLocks noChangeArrowheads="1"/>
          </p:cNvSpPr>
          <p:nvPr/>
        </p:nvSpPr>
        <p:spPr bwMode="auto">
          <a:xfrm>
            <a:off x="4932363" y="3429000"/>
            <a:ext cx="576262"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الغلق</a:t>
            </a:r>
            <a:endParaRPr lang="en-US" b="1">
              <a:solidFill>
                <a:srgbClr val="000000"/>
              </a:solidFill>
            </a:endParaRPr>
          </a:p>
        </p:txBody>
      </p:sp>
      <p:sp>
        <p:nvSpPr>
          <p:cNvPr id="156687" name="Text Box 15"/>
          <p:cNvSpPr txBox="1">
            <a:spLocks noChangeArrowheads="1"/>
          </p:cNvSpPr>
          <p:nvPr/>
        </p:nvSpPr>
        <p:spPr bwMode="auto">
          <a:xfrm>
            <a:off x="6156325" y="3429000"/>
            <a:ext cx="863600" cy="366713"/>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الفحص</a:t>
            </a:r>
            <a:endParaRPr lang="en-US" b="1">
              <a:solidFill>
                <a:srgbClr val="000000"/>
              </a:solidFill>
            </a:endParaRPr>
          </a:p>
        </p:txBody>
      </p:sp>
      <p:sp>
        <p:nvSpPr>
          <p:cNvPr id="156688" name="Text Box 16"/>
          <p:cNvSpPr txBox="1">
            <a:spLocks noChangeArrowheads="1"/>
          </p:cNvSpPr>
          <p:nvPr/>
        </p:nvSpPr>
        <p:spPr bwMode="auto">
          <a:xfrm>
            <a:off x="7451725" y="3357563"/>
            <a:ext cx="792163" cy="366712"/>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الشحن</a:t>
            </a:r>
            <a:endParaRPr lang="en-US" b="1">
              <a:solidFill>
                <a:srgbClr val="000000"/>
              </a:solidFill>
            </a:endParaRPr>
          </a:p>
        </p:txBody>
      </p:sp>
      <p:sp>
        <p:nvSpPr>
          <p:cNvPr id="156689" name="Line 17"/>
          <p:cNvSpPr>
            <a:spLocks noChangeShapeType="1"/>
          </p:cNvSpPr>
          <p:nvPr/>
        </p:nvSpPr>
        <p:spPr bwMode="auto">
          <a:xfrm>
            <a:off x="1403350" y="3644900"/>
            <a:ext cx="288925" cy="0"/>
          </a:xfrm>
          <a:prstGeom prst="line">
            <a:avLst/>
          </a:prstGeom>
          <a:noFill/>
          <a:ln w="57150">
            <a:solidFill>
              <a:srgbClr val="000000"/>
            </a:solidFill>
            <a:round/>
            <a:headEnd/>
            <a:tailEnd type="triangle" w="med" len="med"/>
          </a:ln>
          <a:effectLst/>
        </p:spPr>
        <p:txBody>
          <a:bodyPr/>
          <a:lstStyle/>
          <a:p>
            <a:endParaRPr lang="ar-IQ"/>
          </a:p>
        </p:txBody>
      </p:sp>
      <p:sp>
        <p:nvSpPr>
          <p:cNvPr id="156690" name="Line 18"/>
          <p:cNvSpPr>
            <a:spLocks noChangeShapeType="1"/>
          </p:cNvSpPr>
          <p:nvPr/>
        </p:nvSpPr>
        <p:spPr bwMode="auto">
          <a:xfrm>
            <a:off x="2771775" y="3644900"/>
            <a:ext cx="287338" cy="0"/>
          </a:xfrm>
          <a:prstGeom prst="line">
            <a:avLst/>
          </a:prstGeom>
          <a:noFill/>
          <a:ln w="57150">
            <a:solidFill>
              <a:srgbClr val="000000"/>
            </a:solidFill>
            <a:round/>
            <a:headEnd/>
            <a:tailEnd type="triangle" w="med" len="med"/>
          </a:ln>
          <a:effectLst/>
        </p:spPr>
        <p:txBody>
          <a:bodyPr/>
          <a:lstStyle/>
          <a:p>
            <a:endParaRPr lang="ar-IQ"/>
          </a:p>
        </p:txBody>
      </p:sp>
      <p:sp>
        <p:nvSpPr>
          <p:cNvPr id="156691" name="Line 19"/>
          <p:cNvSpPr>
            <a:spLocks noChangeShapeType="1"/>
          </p:cNvSpPr>
          <p:nvPr/>
        </p:nvSpPr>
        <p:spPr bwMode="auto">
          <a:xfrm>
            <a:off x="4211638" y="3644900"/>
            <a:ext cx="360362" cy="0"/>
          </a:xfrm>
          <a:prstGeom prst="line">
            <a:avLst/>
          </a:prstGeom>
          <a:noFill/>
          <a:ln w="57150">
            <a:solidFill>
              <a:srgbClr val="000000"/>
            </a:solidFill>
            <a:round/>
            <a:headEnd/>
            <a:tailEnd type="triangle" w="med" len="med"/>
          </a:ln>
          <a:effectLst/>
        </p:spPr>
        <p:txBody>
          <a:bodyPr/>
          <a:lstStyle/>
          <a:p>
            <a:endParaRPr lang="ar-IQ"/>
          </a:p>
        </p:txBody>
      </p:sp>
      <p:sp>
        <p:nvSpPr>
          <p:cNvPr id="156692" name="Line 20"/>
          <p:cNvSpPr>
            <a:spLocks noChangeShapeType="1"/>
          </p:cNvSpPr>
          <p:nvPr/>
        </p:nvSpPr>
        <p:spPr bwMode="auto">
          <a:xfrm>
            <a:off x="5724525" y="3644900"/>
            <a:ext cx="360363" cy="0"/>
          </a:xfrm>
          <a:prstGeom prst="line">
            <a:avLst/>
          </a:prstGeom>
          <a:noFill/>
          <a:ln w="57150">
            <a:solidFill>
              <a:srgbClr val="000000"/>
            </a:solidFill>
            <a:round/>
            <a:headEnd/>
            <a:tailEnd type="triangle" w="med" len="med"/>
          </a:ln>
          <a:effectLst/>
        </p:spPr>
        <p:txBody>
          <a:bodyPr/>
          <a:lstStyle/>
          <a:p>
            <a:endParaRPr lang="ar-IQ"/>
          </a:p>
        </p:txBody>
      </p:sp>
      <p:sp>
        <p:nvSpPr>
          <p:cNvPr id="156693" name="Line 21"/>
          <p:cNvSpPr>
            <a:spLocks noChangeShapeType="1"/>
          </p:cNvSpPr>
          <p:nvPr/>
        </p:nvSpPr>
        <p:spPr bwMode="auto">
          <a:xfrm>
            <a:off x="7092950" y="3644900"/>
            <a:ext cx="431800" cy="0"/>
          </a:xfrm>
          <a:prstGeom prst="line">
            <a:avLst/>
          </a:prstGeom>
          <a:noFill/>
          <a:ln w="57150">
            <a:solidFill>
              <a:srgbClr val="000000"/>
            </a:solidFill>
            <a:round/>
            <a:headEnd/>
            <a:tailEnd type="triangle" w="med" len="med"/>
          </a:ln>
          <a:effectLst/>
        </p:spPr>
        <p:txBody>
          <a:bodyPr/>
          <a:lstStyle/>
          <a:p>
            <a:endParaRPr lang="ar-IQ"/>
          </a:p>
        </p:txBody>
      </p:sp>
      <p:sp>
        <p:nvSpPr>
          <p:cNvPr id="156694" name="Line 22"/>
          <p:cNvSpPr>
            <a:spLocks noChangeShapeType="1"/>
          </p:cNvSpPr>
          <p:nvPr/>
        </p:nvSpPr>
        <p:spPr bwMode="auto">
          <a:xfrm>
            <a:off x="8388350" y="3644900"/>
            <a:ext cx="287338" cy="0"/>
          </a:xfrm>
          <a:prstGeom prst="line">
            <a:avLst/>
          </a:prstGeom>
          <a:noFill/>
          <a:ln w="57150">
            <a:solidFill>
              <a:srgbClr val="000000"/>
            </a:solidFill>
            <a:round/>
            <a:headEnd/>
            <a:tailEnd type="triangle" w="med" len="med"/>
          </a:ln>
          <a:effectLst/>
        </p:spPr>
        <p:txBody>
          <a:bodyPr/>
          <a:lstStyle/>
          <a:p>
            <a:endParaRPr lang="ar-IQ"/>
          </a:p>
        </p:txBody>
      </p:sp>
      <p:sp>
        <p:nvSpPr>
          <p:cNvPr id="156695" name="Line 23"/>
          <p:cNvSpPr>
            <a:spLocks noChangeShapeType="1"/>
          </p:cNvSpPr>
          <p:nvPr/>
        </p:nvSpPr>
        <p:spPr bwMode="auto">
          <a:xfrm flipV="1">
            <a:off x="0" y="3644900"/>
            <a:ext cx="468313" cy="0"/>
          </a:xfrm>
          <a:prstGeom prst="line">
            <a:avLst/>
          </a:prstGeom>
          <a:noFill/>
          <a:ln w="57150">
            <a:solidFill>
              <a:srgbClr val="000000"/>
            </a:solidFill>
            <a:round/>
            <a:headEnd/>
            <a:tailEnd type="triangle" w="med" len="med"/>
          </a:ln>
          <a:effectLst/>
        </p:spPr>
        <p:txBody>
          <a:bodyPr/>
          <a:lstStyle/>
          <a:p>
            <a:endParaRPr lang="ar-IQ"/>
          </a:p>
        </p:txBody>
      </p:sp>
    </p:spTree>
  </p:cSld>
  <p:clrMapOvr>
    <a:masterClrMapping/>
  </p:clrMapOvr>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919</TotalTime>
  <Words>1621</Words>
  <Application>Microsoft Office PowerPoint</Application>
  <PresentationFormat>On-screen Show (4:3)</PresentationFormat>
  <Paragraphs>457</Paragraphs>
  <Slides>49</Slides>
  <Notes>2</Notes>
  <HiddenSlides>0</HiddenSlides>
  <MMClips>0</MMClips>
  <ScaleCrop>false</ScaleCrop>
  <HeadingPairs>
    <vt:vector size="4" baseType="variant">
      <vt:variant>
        <vt:lpstr>Theme</vt:lpstr>
      </vt:variant>
      <vt:variant>
        <vt:i4>2</vt:i4>
      </vt:variant>
      <vt:variant>
        <vt:lpstr>Slide Titles</vt:lpstr>
      </vt:variant>
      <vt:variant>
        <vt:i4>49</vt:i4>
      </vt:variant>
    </vt:vector>
  </HeadingPairs>
  <TitlesOfParts>
    <vt:vector size="51" baseType="lpstr">
      <vt:lpstr>Office Theme</vt:lpstr>
      <vt:lpstr>Opulent</vt:lpstr>
      <vt:lpstr>Slide 1</vt:lpstr>
      <vt:lpstr>تمرين</vt:lpstr>
      <vt:lpstr>ما هو التصميم  الداخلي لموقع العمل</vt:lpstr>
      <vt:lpstr>ما هي التساؤلات التي يطرحها الترتيب  الداخلي لموقع العمل</vt:lpstr>
      <vt:lpstr>مقاييس الاداء ( معايير التصميم الكفوء)</vt:lpstr>
      <vt:lpstr>تمرين</vt:lpstr>
      <vt:lpstr>انواع التصميم الداخلي لموقع العمل</vt:lpstr>
      <vt:lpstr>اولا : التصميم على اساس المنتوج</vt:lpstr>
      <vt:lpstr>الترتيب الداخلي حسب المنتوج</vt:lpstr>
      <vt:lpstr>نماذج اخرى للترتيب على اساس المنتوج</vt:lpstr>
      <vt:lpstr>ثانيا: التصميم على اساس العملية</vt:lpstr>
      <vt:lpstr>شكل الترتيب الداخلي حسب العمليه</vt:lpstr>
      <vt:lpstr>شكل الترتيب الداخلي حسب العمليه</vt:lpstr>
      <vt:lpstr>ثانيا: التصميم على اساس العملية</vt:lpstr>
      <vt:lpstr>التصميم الهجين</vt:lpstr>
      <vt:lpstr>أ- العامل الواحد و مكائن متعددة OWMM</vt:lpstr>
      <vt:lpstr>Slide 17</vt:lpstr>
      <vt:lpstr>ب- تكنولوجيا المجاميع GT</vt:lpstr>
      <vt:lpstr>Slide 19</vt:lpstr>
      <vt:lpstr>تكنولوجيا المجموعه GT</vt:lpstr>
      <vt:lpstr>رابعا : الموقع الثابت </vt:lpstr>
      <vt:lpstr>سؤال؟؟؟ </vt:lpstr>
      <vt:lpstr>Slide 23</vt:lpstr>
      <vt:lpstr>التصميم حسب المنتوج/محطات العمل</vt:lpstr>
      <vt:lpstr>Slide 25</vt:lpstr>
      <vt:lpstr>الترتيب الداخلي حسب المنتوج</vt:lpstr>
      <vt:lpstr>Slide 27</vt:lpstr>
      <vt:lpstr>موازنة الخط الانتاجي</vt:lpstr>
      <vt:lpstr>Slide 29</vt:lpstr>
      <vt:lpstr>Slide 30</vt:lpstr>
      <vt:lpstr> 1- معدل المخرجات المطلوب في الساعه</vt:lpstr>
      <vt:lpstr>2- وقت دورة التشغيل </vt:lpstr>
      <vt:lpstr> 3- اقل عدد نظري من المحطات  </vt:lpstr>
      <vt:lpstr>اقل عدد النظري من المحطات</vt:lpstr>
      <vt:lpstr>4- موازنة الخط الانتاجي</vt:lpstr>
      <vt:lpstr> </vt:lpstr>
      <vt:lpstr>الوقت العاطل</vt:lpstr>
      <vt:lpstr>كفاءة الخط الانتاجي</vt:lpstr>
      <vt:lpstr>مثال</vt:lpstr>
      <vt:lpstr>مثال</vt:lpstr>
      <vt:lpstr>Slide 41</vt:lpstr>
      <vt:lpstr> </vt:lpstr>
      <vt:lpstr>Slide 43</vt:lpstr>
      <vt:lpstr>Slide 44</vt:lpstr>
      <vt:lpstr> </vt:lpstr>
      <vt:lpstr>تمرين</vt:lpstr>
      <vt:lpstr>Slide 47</vt:lpstr>
      <vt:lpstr>تمرين 2</vt:lpstr>
      <vt:lpstr>Slide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DR.Ahmed Saker</dc:creator>
  <cp:lastModifiedBy>DR.Ahmed Saker</cp:lastModifiedBy>
  <cp:revision>134</cp:revision>
  <dcterms:created xsi:type="dcterms:W3CDTF">2013-12-12T17:44:05Z</dcterms:created>
  <dcterms:modified xsi:type="dcterms:W3CDTF">2014-05-17T16:49:04Z</dcterms:modified>
</cp:coreProperties>
</file>