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76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9144000" cy="6858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412" autoAdjust="0"/>
    <p:restoredTop sz="94671" autoAdjust="0"/>
  </p:normalViewPr>
  <p:slideViewPr>
    <p:cSldViewPr>
      <p:cViewPr>
        <p:scale>
          <a:sx n="66" d="100"/>
          <a:sy n="66" d="100"/>
        </p:scale>
        <p:origin x="-96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518160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BF1F706D-94D7-4FFB-99FA-19410294FC53}" type="datetimeFigureOut">
              <a:rPr lang="ar-IQ" smtClean="0"/>
              <a:t>15/04/1437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518160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F41F209-E79E-4D8A-B6DD-65D613B38DB9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16442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C849F-9308-4191-A023-9420EE792B6F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39091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3EB5-3434-48B8-BD14-A3397A2A4536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96683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40B98-28A0-430B-9DCA-5D087BC9EFB6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524439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67967-CC61-4A61-9F13-90F32B9696E0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76528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5CBD3-2729-41BB-8D49-A2825141D429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88819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051D9-AF99-4B01-AC29-0FCC1731CD37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41010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73E425-0F4A-4F3E-B6A6-7135EF18F6D5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1556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7688B0-98BC-427B-9A27-D5C5C88735B4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93038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C6D6C-348D-4585-BAC6-A59B21665754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548582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56EB87-3E2C-48B0-9E4F-CA002D7D558C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80005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EE792-8DF0-4D85-98E7-51D0686521EB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80276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107E9-2A23-4D4B-9093-C6F62E15A750}" type="datetime8">
              <a:rPr lang="ar-IQ" smtClean="0"/>
              <a:t>25 كانون الثاني، 16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5EB30C-579F-4270-95DC-74312318BC8C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6881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عنوان فرعي 2"/>
          <p:cNvSpPr txBox="1">
            <a:spLocks/>
          </p:cNvSpPr>
          <p:nvPr/>
        </p:nvSpPr>
        <p:spPr>
          <a:xfrm>
            <a:off x="-612576" y="1700808"/>
            <a:ext cx="9073008" cy="408200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>
            <a:lvl1pPr marL="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1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IQ" sz="5400" b="1" dirty="0" smtClean="0">
                <a:solidFill>
                  <a:srgbClr val="009900"/>
                </a:solidFill>
              </a:rPr>
              <a:t>ثقافات الدول وتأثيرها </a:t>
            </a:r>
          </a:p>
          <a:p>
            <a:r>
              <a:rPr lang="ar-IQ" sz="5400" b="1" dirty="0" smtClean="0">
                <a:solidFill>
                  <a:srgbClr val="009900"/>
                </a:solidFill>
              </a:rPr>
              <a:t>على خط</a:t>
            </a:r>
          </a:p>
          <a:p>
            <a:r>
              <a:rPr lang="ar-IQ" sz="5400" b="1" dirty="0" smtClean="0">
                <a:solidFill>
                  <a:srgbClr val="009900"/>
                </a:solidFill>
              </a:rPr>
              <a:t>الإدارة الدولية والأعمال الدولية</a:t>
            </a:r>
            <a:endParaRPr lang="en-US" sz="5400" dirty="0">
              <a:solidFill>
                <a:srgbClr val="00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657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عنصر نائب للمحتوى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" y="0"/>
            <a:ext cx="9135818" cy="6858000"/>
          </a:xfrm>
        </p:spPr>
      </p:pic>
      <p:sp>
        <p:nvSpPr>
          <p:cNvPr id="13" name="عنصر نائب للمحتوى 2"/>
          <p:cNvSpPr txBox="1">
            <a:spLocks/>
          </p:cNvSpPr>
          <p:nvPr/>
        </p:nvSpPr>
        <p:spPr>
          <a:xfrm>
            <a:off x="395536" y="836712"/>
            <a:ext cx="8208912" cy="1152128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صناعة الطائرة الجديدة كان كمراهنة وتحدي محاط بجرأة ومخاطرة عالية , استثمر فيها </a:t>
            </a:r>
            <a:r>
              <a:rPr lang="ar-IQ" dirty="0" smtClean="0"/>
              <a:t>(</a:t>
            </a:r>
            <a:r>
              <a:rPr lang="en-US" dirty="0" smtClean="0"/>
              <a:t>10.7</a:t>
            </a:r>
            <a:r>
              <a:rPr lang="ar-IQ" dirty="0" smtClean="0"/>
              <a:t>) </a:t>
            </a:r>
            <a:r>
              <a:rPr lang="ar-IQ" dirty="0"/>
              <a:t>بليون $.</a:t>
            </a:r>
            <a:endParaRPr lang="en-US" dirty="0"/>
          </a:p>
        </p:txBody>
      </p:sp>
      <p:sp>
        <p:nvSpPr>
          <p:cNvPr id="14" name="عنصر نائب للتاريخ 7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BD1AF7A-9BF8-46BD-BC83-510E2FBFC4D9}" type="datetime8">
              <a:rPr lang="ar-IQ" sz="1600" b="1" smtClean="0">
                <a:solidFill>
                  <a:schemeClr val="tx1"/>
                </a:solidFill>
              </a:rPr>
              <a:t>25 كانون الثاني، 16</a:t>
            </a:fld>
            <a:endParaRPr lang="ar-IQ" sz="1600" b="1" dirty="0">
              <a:solidFill>
                <a:schemeClr val="tx1"/>
              </a:solidFill>
            </a:endParaRPr>
          </a:p>
        </p:txBody>
      </p:sp>
      <p:sp>
        <p:nvSpPr>
          <p:cNvPr id="15" name="عنصر نائب لرقم الشريحة 9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10</a:t>
            </a:fld>
            <a:endParaRPr lang="ar-IQ" sz="1400" b="1" dirty="0">
              <a:solidFill>
                <a:schemeClr val="tx1"/>
              </a:solidFill>
            </a:endParaRPr>
          </a:p>
        </p:txBody>
      </p:sp>
      <p:sp>
        <p:nvSpPr>
          <p:cNvPr id="7" name="عنصر نائب للمحتوى 2"/>
          <p:cNvSpPr txBox="1">
            <a:spLocks/>
          </p:cNvSpPr>
          <p:nvPr/>
        </p:nvSpPr>
        <p:spPr>
          <a:xfrm>
            <a:off x="412867" y="1853208"/>
            <a:ext cx="8208912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مدير المشروع بين أن نجاح المشروع سيحوله إلى حالة نجاح , فشله كارثة أو كابوس.</a:t>
            </a:r>
            <a:endParaRPr lang="en-US" dirty="0"/>
          </a:p>
        </p:txBody>
      </p:sp>
      <p:sp>
        <p:nvSpPr>
          <p:cNvPr id="8" name="عنصر نائب للمحتوى 2"/>
          <p:cNvSpPr txBox="1">
            <a:spLocks/>
          </p:cNvSpPr>
          <p:nvPr/>
        </p:nvSpPr>
        <p:spPr>
          <a:xfrm>
            <a:off x="395536" y="2852936"/>
            <a:ext cx="8208912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ولاء العاملين الذين بلغ عددهم الآلاف عالي , بحيث يعملون على مداد الدقائق , ويضحون بالعطل لأجل اكمال تصميم وتجميع الطائرة.</a:t>
            </a:r>
            <a:endParaRPr lang="en-US" dirty="0"/>
          </a:p>
        </p:txBody>
      </p:sp>
      <p:sp>
        <p:nvSpPr>
          <p:cNvPr id="9" name="عنصر نائب للمحتوى 2"/>
          <p:cNvSpPr txBox="1">
            <a:spLocks/>
          </p:cNvSpPr>
          <p:nvPr/>
        </p:nvSpPr>
        <p:spPr>
          <a:xfrm>
            <a:off x="395536" y="4365104"/>
            <a:ext cx="8208912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إدارة الدقة فعالة جداً في تنفيذ المشروع خلال الوقت المتفق عليه لأن الشركة تتحمل غرامات عن كل فترة تأخير.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435441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عنصر نائب للمحتوى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20" y="0"/>
            <a:ext cx="9169220" cy="6858000"/>
          </a:xfrm>
        </p:spPr>
      </p:pic>
      <p:sp>
        <p:nvSpPr>
          <p:cNvPr id="12" name="عنصر نائب للمحتوى 2"/>
          <p:cNvSpPr txBox="1">
            <a:spLocks/>
          </p:cNvSpPr>
          <p:nvPr/>
        </p:nvSpPr>
        <p:spPr>
          <a:xfrm>
            <a:off x="611560" y="1196752"/>
            <a:ext cx="775151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التصنيع والتجميع والاختيار يكون بواسطة الحاسوب والليزر.</a:t>
            </a:r>
            <a:endParaRPr lang="en-US" dirty="0"/>
          </a:p>
        </p:txBody>
      </p:sp>
      <p:sp>
        <p:nvSpPr>
          <p:cNvPr id="15" name="عنصر نائب للتاريخ 1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32A1C3F8-CC7F-4C90-9400-A9A705C72100}" type="datetime8">
              <a:rPr lang="ar-IQ" sz="1400" b="1" smtClean="0">
                <a:solidFill>
                  <a:schemeClr val="tx1"/>
                </a:solidFill>
              </a:rPr>
              <a:t>25 كانون الثاني، 16</a:t>
            </a:fld>
            <a:endParaRPr lang="ar-IQ" sz="1400" b="1" dirty="0">
              <a:solidFill>
                <a:schemeClr val="tx1"/>
              </a:solidFill>
            </a:endParaRPr>
          </a:p>
        </p:txBody>
      </p:sp>
      <p:sp>
        <p:nvSpPr>
          <p:cNvPr id="16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11</a:t>
            </a:fld>
            <a:endParaRPr lang="ar-IQ" b="1" dirty="0">
              <a:solidFill>
                <a:schemeClr val="tx1"/>
              </a:solidFill>
            </a:endParaRPr>
          </a:p>
        </p:txBody>
      </p:sp>
      <p:sp>
        <p:nvSpPr>
          <p:cNvPr id="7" name="عنصر نائب للمحتوى 2"/>
          <p:cNvSpPr txBox="1">
            <a:spLocks/>
          </p:cNvSpPr>
          <p:nvPr/>
        </p:nvSpPr>
        <p:spPr>
          <a:xfrm>
            <a:off x="609306" y="2234839"/>
            <a:ext cx="775151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المجازفة في المشروع تتأتى من عدم إعجاب المستثمر.</a:t>
            </a:r>
            <a:endParaRPr lang="en-US" dirty="0"/>
          </a:p>
        </p:txBody>
      </p:sp>
      <p:sp>
        <p:nvSpPr>
          <p:cNvPr id="8" name="عنصر نائب للمحتوى 2"/>
          <p:cNvSpPr txBox="1">
            <a:spLocks/>
          </p:cNvSpPr>
          <p:nvPr/>
        </p:nvSpPr>
        <p:spPr>
          <a:xfrm>
            <a:off x="611560" y="2996952"/>
            <a:ext cx="775151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حرصت الشركة على معالجة المشكلات التي تتخلل كل مرحلة من مراحل تجميع الطائرة وتقليل تأثيراتها على حركة الطائرات القريبة منها.</a:t>
            </a:r>
            <a:endParaRPr lang="en-US" dirty="0"/>
          </a:p>
          <a:p>
            <a:pPr marL="0" indent="0">
              <a:buNone/>
            </a:pPr>
            <a:r>
              <a:rPr lang="ar-IQ" dirty="0" smtClean="0"/>
              <a:t>   كــ </a:t>
            </a:r>
            <a:r>
              <a:rPr lang="ar-IQ" dirty="0"/>
              <a:t>(الهبوط لأن وزنها كبير , الدوامة الهوائية , </a:t>
            </a:r>
            <a:r>
              <a:rPr lang="ar-IQ" dirty="0" smtClean="0"/>
              <a:t>سلك</a:t>
            </a:r>
          </a:p>
          <a:p>
            <a:pPr marL="0" indent="0">
              <a:buNone/>
            </a:pPr>
            <a:r>
              <a:rPr lang="ar-IQ" dirty="0"/>
              <a:t> </a:t>
            </a:r>
            <a:r>
              <a:rPr lang="ar-IQ" dirty="0" smtClean="0"/>
              <a:t>  </a:t>
            </a:r>
            <a:r>
              <a:rPr lang="ar-IQ" dirty="0"/>
              <a:t>الكاميرا , ..) 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057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عنصر نائب للمحتوى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" y="0"/>
            <a:ext cx="9135818" cy="6858000"/>
          </a:xfrm>
        </p:spPr>
      </p:pic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-108520" y="476672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 </a:t>
            </a:r>
            <a:r>
              <a:rPr lang="ar-IQ" b="1" dirty="0"/>
              <a:t>السويد</a:t>
            </a:r>
            <a:endParaRPr lang="en-US" dirty="0"/>
          </a:p>
          <a:p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عنصر نائب للمحتوى 2"/>
          <p:cNvSpPr txBox="1">
            <a:spLocks/>
          </p:cNvSpPr>
          <p:nvPr/>
        </p:nvSpPr>
        <p:spPr>
          <a:xfrm>
            <a:off x="251520" y="1052736"/>
            <a:ext cx="8208912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-IQ" sz="3000" dirty="0"/>
              <a:t>* اقتصادها مختلط , ويعتمد على ما يدره القطاع الخاص من </a:t>
            </a:r>
            <a:r>
              <a:rPr lang="ar-IQ" sz="3000" dirty="0" smtClean="0"/>
              <a:t>عوائد, </a:t>
            </a:r>
            <a:r>
              <a:rPr lang="ar-IQ" sz="3000" dirty="0"/>
              <a:t>وتحتفظ الحكومة بإدارة نشاطات (البريد – الهاتف – السكك – جانب من نشاطات الكهرباء) . </a:t>
            </a:r>
            <a:endParaRPr lang="en-US" sz="3000" dirty="0"/>
          </a:p>
          <a:p>
            <a:pPr marL="0" indent="0">
              <a:buNone/>
            </a:pPr>
            <a:r>
              <a:rPr lang="ar-IQ" sz="3000" dirty="0"/>
              <a:t>* تدعم الحكومة خدمات (الرعاية الصحية – الجامعات) , لذلك يسمى المجتمع السويدي بمجتمع (الخدمات والترف والثراء) .</a:t>
            </a:r>
            <a:endParaRPr lang="en-US" sz="3000" dirty="0"/>
          </a:p>
          <a:p>
            <a:pPr marL="0" indent="0">
              <a:buNone/>
            </a:pPr>
            <a:r>
              <a:rPr lang="ar-IQ" sz="3000" dirty="0"/>
              <a:t>* من كبريات الدول المصنعة والمصدرة للأسلحة , وعائدات السلاح ترفد الاقتصاد السويدي كثيراً .</a:t>
            </a:r>
            <a:endParaRPr lang="en-US" sz="3000" dirty="0"/>
          </a:p>
          <a:p>
            <a:pPr marL="0" indent="0">
              <a:buNone/>
            </a:pPr>
            <a:r>
              <a:rPr lang="ar-IQ" sz="3000" dirty="0"/>
              <a:t>* الضرائب عالية جداً , وضريبة الدخل تتراوح بين (30-35%) .</a:t>
            </a:r>
            <a:endParaRPr lang="en-US" sz="3000" dirty="0"/>
          </a:p>
          <a:p>
            <a:pPr marL="0" indent="0">
              <a:buNone/>
            </a:pPr>
            <a:r>
              <a:rPr lang="ar-IQ" sz="3000" dirty="0"/>
              <a:t>* المواطن السويدي يفترض كثيراً وبفوائد عالية للإنفاق على رفاهيته .</a:t>
            </a:r>
            <a:endParaRPr lang="en-US" sz="3000" dirty="0"/>
          </a:p>
        </p:txBody>
      </p:sp>
      <p:sp>
        <p:nvSpPr>
          <p:cNvPr id="14" name="عنصر نائب للتاريخ 7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BD1AF7A-9BF8-46BD-BC83-510E2FBFC4D9}" type="datetime8">
              <a:rPr lang="ar-IQ" sz="1600" b="1" smtClean="0">
                <a:solidFill>
                  <a:schemeClr val="tx1"/>
                </a:solidFill>
              </a:rPr>
              <a:t>25 كانون الثاني، 16</a:t>
            </a:fld>
            <a:endParaRPr lang="ar-IQ" sz="1600" b="1" dirty="0">
              <a:solidFill>
                <a:schemeClr val="tx1"/>
              </a:solidFill>
            </a:endParaRPr>
          </a:p>
        </p:txBody>
      </p:sp>
      <p:sp>
        <p:nvSpPr>
          <p:cNvPr id="15" name="عنصر نائب لرقم الشريحة 9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12</a:t>
            </a:fld>
            <a:endParaRPr lang="ar-IQ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163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عنصر نائب للمحتوى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20" y="0"/>
            <a:ext cx="9169220" cy="6858000"/>
          </a:xfrm>
        </p:spPr>
      </p:pic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-289587" y="764704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b="1" dirty="0"/>
              <a:t>المانيا</a:t>
            </a:r>
            <a:endParaRPr lang="en-US" dirty="0"/>
          </a:p>
          <a:p>
            <a:endParaRPr lang="en-US" dirty="0"/>
          </a:p>
          <a:p>
            <a:pPr lvl="0"/>
            <a:endParaRPr lang="en-US" b="1" dirty="0"/>
          </a:p>
        </p:txBody>
      </p:sp>
      <p:sp>
        <p:nvSpPr>
          <p:cNvPr id="12" name="عنصر نائب للمحتوى 2"/>
          <p:cNvSpPr txBox="1">
            <a:spLocks/>
          </p:cNvSpPr>
          <p:nvPr/>
        </p:nvSpPr>
        <p:spPr>
          <a:xfrm>
            <a:off x="347779" y="1412776"/>
            <a:ext cx="775151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-IQ" dirty="0"/>
              <a:t>* عضو في منظمة التعاون والتنمية الاقتصادية 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تمتلك رأس مال </a:t>
            </a:r>
            <a:r>
              <a:rPr lang="ar-IQ"/>
              <a:t>كبير </a:t>
            </a:r>
            <a:r>
              <a:rPr lang="ar-IQ" smtClean="0"/>
              <a:t>وقوة </a:t>
            </a:r>
            <a:r>
              <a:rPr lang="ar-IQ" dirty="0"/>
              <a:t>اقتصادية كبيرة 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المورد البشري القادر على العمل كفئة محدود , بسبب ارتفاع نسبة الكهولة في مجتمع المانيا 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مجتمع المانيا حديث ومنفتح , ومستواه المعاشي عالي 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متطورين في مجال الصناعة والتدوير الصناعي 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يعتبرون لغتهم هوية ثانية إلى جانب هويتهم الشخصية 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إدارة الوقت فلسفة شائعة .</a:t>
            </a:r>
            <a:endParaRPr lang="en-US" dirty="0"/>
          </a:p>
        </p:txBody>
      </p:sp>
      <p:sp>
        <p:nvSpPr>
          <p:cNvPr id="15" name="عنصر نائب للتاريخ 1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32A1C3F8-CC7F-4C90-9400-A9A705C72100}" type="datetime8">
              <a:rPr lang="ar-IQ" sz="1400" b="1" smtClean="0">
                <a:solidFill>
                  <a:schemeClr val="tx1"/>
                </a:solidFill>
              </a:rPr>
              <a:t>25 كانون الثاني، 16</a:t>
            </a:fld>
            <a:endParaRPr lang="ar-IQ" sz="1400" b="1" dirty="0">
              <a:solidFill>
                <a:schemeClr val="tx1"/>
              </a:solidFill>
            </a:endParaRPr>
          </a:p>
        </p:txBody>
      </p:sp>
      <p:sp>
        <p:nvSpPr>
          <p:cNvPr id="16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13</a:t>
            </a:fld>
            <a:endParaRPr lang="ar-IQ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074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عنصر نائب للمحتوى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" y="0"/>
            <a:ext cx="9135818" cy="6858000"/>
          </a:xfrm>
        </p:spPr>
      </p:pic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8182" y="476673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-IQ" dirty="0"/>
              <a:t>يتم في إطار هذه المحاضرة التطرق إلى ثقافات عدد من الدول وتأثيراتها على خط الإدارة والأعمال الدوليتين.</a:t>
            </a:r>
            <a:endParaRPr lang="en-US" dirty="0"/>
          </a:p>
        </p:txBody>
      </p:sp>
      <p:sp>
        <p:nvSpPr>
          <p:cNvPr id="12" name="عنصر نائب للمحتوى 2"/>
          <p:cNvSpPr txBox="1">
            <a:spLocks/>
          </p:cNvSpPr>
          <p:nvPr/>
        </p:nvSpPr>
        <p:spPr>
          <a:xfrm>
            <a:off x="-41829" y="1700808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b="1" dirty="0"/>
              <a:t>الهند</a:t>
            </a:r>
            <a:endParaRPr lang="en-US" dirty="0"/>
          </a:p>
        </p:txBody>
      </p:sp>
      <p:sp>
        <p:nvSpPr>
          <p:cNvPr id="13" name="عنصر نائب للمحتوى 2"/>
          <p:cNvSpPr txBox="1">
            <a:spLocks/>
          </p:cNvSpPr>
          <p:nvPr/>
        </p:nvSpPr>
        <p:spPr>
          <a:xfrm>
            <a:off x="395536" y="2405066"/>
            <a:ext cx="792088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-IQ" dirty="0"/>
              <a:t>* اقتصادها العاشر على مستوى العالم.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تكنولوجيا المعلومات هي واجهة الاقتصاد الهندي وهي أهم متعامل البرمجة وإدارة الأعمال.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السياحة ساهم كبير في اقتصادها , إلى جانب النشاط الزراعي </a:t>
            </a:r>
            <a:r>
              <a:rPr lang="ar-IQ" dirty="0" err="1"/>
              <a:t>التصديري</a:t>
            </a:r>
            <a:r>
              <a:rPr lang="ar-IQ" dirty="0"/>
              <a:t> , وتصدير التوابل </a:t>
            </a:r>
            <a:r>
              <a:rPr lang="ar-IQ" dirty="0" err="1"/>
              <a:t>والبرامجيات</a:t>
            </a:r>
            <a:r>
              <a:rPr lang="ar-IQ" dirty="0"/>
              <a:t>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متطورة في مجال الطب.  </a:t>
            </a:r>
            <a:endParaRPr lang="en-US" dirty="0"/>
          </a:p>
        </p:txBody>
      </p:sp>
      <p:sp>
        <p:nvSpPr>
          <p:cNvPr id="14" name="عنصر نائب للتاريخ 7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BD1AF7A-9BF8-46BD-BC83-510E2FBFC4D9}" type="datetime8">
              <a:rPr lang="ar-IQ" sz="1600" b="1" smtClean="0">
                <a:solidFill>
                  <a:schemeClr val="tx1"/>
                </a:solidFill>
              </a:rPr>
              <a:t>25 كانون الثاني، 16</a:t>
            </a:fld>
            <a:endParaRPr lang="ar-IQ" sz="1600" b="1" dirty="0">
              <a:solidFill>
                <a:schemeClr val="tx1"/>
              </a:solidFill>
            </a:endParaRPr>
          </a:p>
        </p:txBody>
      </p:sp>
      <p:sp>
        <p:nvSpPr>
          <p:cNvPr id="15" name="عنصر نائب لرقم الشريحة 9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2</a:t>
            </a:fld>
            <a:endParaRPr lang="ar-IQ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592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عنصر نائب للمحتوى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20" y="0"/>
            <a:ext cx="9169220" cy="6858000"/>
          </a:xfrm>
        </p:spPr>
      </p:pic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-324544" y="993371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b="1" dirty="0"/>
              <a:t>استراليا</a:t>
            </a:r>
            <a:endParaRPr lang="en-US" dirty="0"/>
          </a:p>
        </p:txBody>
      </p:sp>
      <p:sp>
        <p:nvSpPr>
          <p:cNvPr id="12" name="عنصر نائب للمحتوى 2"/>
          <p:cNvSpPr txBox="1">
            <a:spLocks/>
          </p:cNvSpPr>
          <p:nvPr/>
        </p:nvSpPr>
        <p:spPr>
          <a:xfrm>
            <a:off x="-324544" y="1700808"/>
            <a:ext cx="8325614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-IQ" dirty="0"/>
              <a:t>* متقدمة في (الاقتصاد , التعليم , حماية حقوق الأفراد , التنافسي المحلي).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الأولى في معيار جودة المعيشة خارج اوروبا.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تعددها الثقافي عالي , ونظام ضرائبها متطور.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نظامها الاقتصادي رفاهي ومتطور.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جاذبة للمهاجرين.</a:t>
            </a:r>
            <a:endParaRPr lang="en-US" dirty="0"/>
          </a:p>
        </p:txBody>
      </p:sp>
      <p:sp>
        <p:nvSpPr>
          <p:cNvPr id="15" name="عنصر نائب للتاريخ 1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32A1C3F8-CC7F-4C90-9400-A9A705C72100}" type="datetime8">
              <a:rPr lang="ar-IQ" sz="1400" b="1" smtClean="0">
                <a:solidFill>
                  <a:schemeClr val="tx1"/>
                </a:solidFill>
              </a:rPr>
              <a:t>25 كانون الثاني، 16</a:t>
            </a:fld>
            <a:endParaRPr lang="ar-IQ" sz="1400" b="1" dirty="0">
              <a:solidFill>
                <a:schemeClr val="tx1"/>
              </a:solidFill>
            </a:endParaRPr>
          </a:p>
        </p:txBody>
      </p:sp>
      <p:sp>
        <p:nvSpPr>
          <p:cNvPr id="16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3</a:t>
            </a:fld>
            <a:endParaRPr lang="ar-IQ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073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عنصر نائب للمحتوى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" y="0"/>
            <a:ext cx="9135818" cy="6858000"/>
          </a:xfrm>
        </p:spPr>
      </p:pic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-108520" y="908721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b="1" dirty="0"/>
              <a:t>سويسرا</a:t>
            </a:r>
            <a:endParaRPr lang="en-US" dirty="0"/>
          </a:p>
        </p:txBody>
      </p:sp>
      <p:sp>
        <p:nvSpPr>
          <p:cNvPr id="13" name="عنصر نائب للمحتوى 2"/>
          <p:cNvSpPr txBox="1">
            <a:spLocks/>
          </p:cNvSpPr>
          <p:nvPr/>
        </p:nvSpPr>
        <p:spPr>
          <a:xfrm>
            <a:off x="107504" y="1556792"/>
            <a:ext cx="8208912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-IQ" dirty="0"/>
              <a:t>* اقتصادها مستقر , ومعدل دخل الفرد عالي , والبطالة معدومة.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دولة خدمات , وتنشيط في صناعة الساعات والأنسجة اليدوية وتصميم الأزياء.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نشطة في تصدير الخدمات المالية (المصارف والبنوك والتأمين).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مقر لعدد كبير من الشركات المتعددة الجنسيات ومنها شركة نستلة</a:t>
            </a:r>
            <a:r>
              <a:rPr lang="ar-IQ" dirty="0" smtClean="0"/>
              <a:t>.</a:t>
            </a:r>
            <a:endParaRPr lang="en-US" dirty="0"/>
          </a:p>
        </p:txBody>
      </p:sp>
      <p:sp>
        <p:nvSpPr>
          <p:cNvPr id="14" name="عنصر نائب للتاريخ 7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BD1AF7A-9BF8-46BD-BC83-510E2FBFC4D9}" type="datetime8">
              <a:rPr lang="ar-IQ" sz="1600" b="1" smtClean="0">
                <a:solidFill>
                  <a:schemeClr val="tx1"/>
                </a:solidFill>
              </a:rPr>
              <a:t>25 كانون الثاني، 16</a:t>
            </a:fld>
            <a:endParaRPr lang="ar-IQ" sz="1600" b="1" dirty="0">
              <a:solidFill>
                <a:schemeClr val="tx1"/>
              </a:solidFill>
            </a:endParaRPr>
          </a:p>
        </p:txBody>
      </p:sp>
      <p:sp>
        <p:nvSpPr>
          <p:cNvPr id="15" name="عنصر نائب لرقم الشريحة 9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4</a:t>
            </a:fld>
            <a:endParaRPr lang="ar-IQ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103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عنصر نائب للمحتوى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20" y="0"/>
            <a:ext cx="9169220" cy="6858000"/>
          </a:xfrm>
        </p:spPr>
      </p:pic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-324544" y="943204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b="1" dirty="0"/>
              <a:t>اليابان</a:t>
            </a:r>
            <a:endParaRPr lang="en-US" b="1" dirty="0"/>
          </a:p>
        </p:txBody>
      </p:sp>
      <p:sp>
        <p:nvSpPr>
          <p:cNvPr id="12" name="عنصر نائب للمحتوى 2"/>
          <p:cNvSpPr txBox="1">
            <a:spLocks/>
          </p:cNvSpPr>
          <p:nvPr/>
        </p:nvSpPr>
        <p:spPr>
          <a:xfrm>
            <a:off x="-34552" y="1556792"/>
            <a:ext cx="8325614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-IQ" dirty="0"/>
              <a:t>* متقدمة اقتصادياً بشكل كبير , وإنتاجية منظماتها كبيرة.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تعمل بأسلوب العمل الفرعي والنظام العائلي.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اعتزازها بلغتها كبير , مع ثقافة ذات طابع إنساني.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يتسم الفرد الياباني بالولاء للعائلة أولاً , ثم المنظمة.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إدارتها متقدمة جداً بسبب المؤهل العالي , إلى جانب سلوك المواطنة العالي.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(128) شركة يابانية تعد من الشركات العملاقة في العالم.</a:t>
            </a:r>
            <a:endParaRPr lang="en-US" dirty="0"/>
          </a:p>
        </p:txBody>
      </p:sp>
      <p:sp>
        <p:nvSpPr>
          <p:cNvPr id="15" name="عنصر نائب للتاريخ 1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32A1C3F8-CC7F-4C90-9400-A9A705C72100}" type="datetime8">
              <a:rPr lang="ar-IQ" sz="1400" b="1" smtClean="0">
                <a:solidFill>
                  <a:schemeClr val="tx1"/>
                </a:solidFill>
              </a:rPr>
              <a:t>25 كانون الثاني، 16</a:t>
            </a:fld>
            <a:endParaRPr lang="ar-IQ" sz="1400" b="1" dirty="0">
              <a:solidFill>
                <a:schemeClr val="tx1"/>
              </a:solidFill>
            </a:endParaRPr>
          </a:p>
        </p:txBody>
      </p:sp>
      <p:sp>
        <p:nvSpPr>
          <p:cNvPr id="16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5</a:t>
            </a:fld>
            <a:endParaRPr lang="ar-IQ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331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عنصر نائب للمحتوى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" y="0"/>
            <a:ext cx="9135818" cy="6858000"/>
          </a:xfrm>
        </p:spPr>
      </p:pic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-108520" y="908721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IQ" b="1" dirty="0"/>
              <a:t>اسبانيا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عنصر نائب للمحتوى 2"/>
          <p:cNvSpPr txBox="1">
            <a:spLocks/>
          </p:cNvSpPr>
          <p:nvPr/>
        </p:nvSpPr>
        <p:spPr>
          <a:xfrm>
            <a:off x="-108520" y="1556792"/>
            <a:ext cx="8208912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-IQ" dirty="0"/>
              <a:t>* يسودها نظام سياسي وإداري مركزي.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اقتصادها رأسمالي , وهي ثالث أكبر مستثمر في العالم.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ثاني أكبر مواقع التراث العالمي , وسياحها كثيرون.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قطاع الخدمات والسياحة مساهمان رئيسيان في الاقتصاد الاسباني.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هي من الدول ذات الدخل المرتفع للأفراد.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تنوع عالي في الثقافات مع تعايش واستقرار عاليين.</a:t>
            </a:r>
            <a:endParaRPr lang="en-US" dirty="0"/>
          </a:p>
        </p:txBody>
      </p:sp>
      <p:sp>
        <p:nvSpPr>
          <p:cNvPr id="14" name="عنصر نائب للتاريخ 7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BD1AF7A-9BF8-46BD-BC83-510E2FBFC4D9}" type="datetime8">
              <a:rPr lang="ar-IQ" sz="1600" b="1" smtClean="0">
                <a:solidFill>
                  <a:schemeClr val="tx1"/>
                </a:solidFill>
              </a:rPr>
              <a:t>25 كانون الثاني، 16</a:t>
            </a:fld>
            <a:endParaRPr lang="ar-IQ" sz="1600" b="1" dirty="0">
              <a:solidFill>
                <a:schemeClr val="tx1"/>
              </a:solidFill>
            </a:endParaRPr>
          </a:p>
        </p:txBody>
      </p:sp>
      <p:sp>
        <p:nvSpPr>
          <p:cNvPr id="15" name="عنصر نائب لرقم الشريحة 9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6</a:t>
            </a:fld>
            <a:endParaRPr lang="ar-IQ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432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عنصر نائب للمحتوى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20" y="0"/>
            <a:ext cx="9169220" cy="6858000"/>
          </a:xfrm>
        </p:spPr>
      </p:pic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-324544" y="1124744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IQ" b="1" dirty="0"/>
              <a:t>الصين</a:t>
            </a:r>
            <a:endParaRPr lang="en-US" dirty="0"/>
          </a:p>
          <a:p>
            <a:pPr lvl="0"/>
            <a:endParaRPr lang="en-US" b="1" dirty="0"/>
          </a:p>
        </p:txBody>
      </p:sp>
      <p:sp>
        <p:nvSpPr>
          <p:cNvPr id="12" name="عنصر نائب للمحتوى 2"/>
          <p:cNvSpPr txBox="1">
            <a:spLocks/>
          </p:cNvSpPr>
          <p:nvPr/>
        </p:nvSpPr>
        <p:spPr>
          <a:xfrm>
            <a:off x="318322" y="1844824"/>
            <a:ext cx="775151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-IQ" dirty="0"/>
              <a:t>* الاحترام المتبادل للثقافات المختلفة , وتعلمها لثقافات الدول الأخرى.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تحترم الشعوب , ويتسم الصيني بالاستماع لآراء الآخرين.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تحافظ على علاقاتها الدبلوماسية مع الدول الكبرى , لذلك تتواجد نشاطاتها في جميع دول العالم.</a:t>
            </a:r>
            <a:endParaRPr lang="en-US" dirty="0"/>
          </a:p>
        </p:txBody>
      </p:sp>
      <p:sp>
        <p:nvSpPr>
          <p:cNvPr id="15" name="عنصر نائب للتاريخ 1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32A1C3F8-CC7F-4C90-9400-A9A705C72100}" type="datetime8">
              <a:rPr lang="ar-IQ" sz="1400" b="1" smtClean="0">
                <a:solidFill>
                  <a:schemeClr val="tx1"/>
                </a:solidFill>
              </a:rPr>
              <a:t>25 كانون الثاني، 16</a:t>
            </a:fld>
            <a:endParaRPr lang="ar-IQ" sz="1400" b="1" dirty="0">
              <a:solidFill>
                <a:schemeClr val="tx1"/>
              </a:solidFill>
            </a:endParaRPr>
          </a:p>
        </p:txBody>
      </p:sp>
      <p:sp>
        <p:nvSpPr>
          <p:cNvPr id="16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7</a:t>
            </a:fld>
            <a:endParaRPr lang="ar-IQ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502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عنصر نائب للمحتوى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2" y="0"/>
            <a:ext cx="9135818" cy="6858000"/>
          </a:xfrm>
        </p:spPr>
      </p:pic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-108520" y="908721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b="1" dirty="0"/>
              <a:t>روسيا</a:t>
            </a:r>
            <a:endParaRPr lang="en-US" dirty="0"/>
          </a:p>
          <a:p>
            <a:endParaRPr lang="en-US" dirty="0"/>
          </a:p>
          <a:p>
            <a:pPr lvl="0"/>
            <a:endParaRPr lang="en-US" dirty="0"/>
          </a:p>
        </p:txBody>
      </p:sp>
      <p:sp>
        <p:nvSpPr>
          <p:cNvPr id="13" name="عنصر نائب للمحتوى 2"/>
          <p:cNvSpPr txBox="1">
            <a:spLocks/>
          </p:cNvSpPr>
          <p:nvPr/>
        </p:nvSpPr>
        <p:spPr>
          <a:xfrm>
            <a:off x="-108520" y="1556792"/>
            <a:ext cx="8208912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-IQ" dirty="0"/>
              <a:t>* نظام حكمها جمهوري- قوة عظمى اقتصادياً وعسكرياً. 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تمتلك أكبر احتياطي من الطاقة مع أسلحة نووية.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متنوعة الثقافات – أكبر بلد من حيث المساحة.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أول بلد في تصدير مركبات الفضاء والمواد الخام.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انفاقها الكبير على الجانب العسكري يضعف موازنتها , وتعوض ذلك بنظام ضرائب كبيرة.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اقتصادها حر.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* السياحة فيها متطورة ويأتيها السياح في أغلب دول العالم.</a:t>
            </a:r>
            <a:endParaRPr lang="en-US" dirty="0"/>
          </a:p>
        </p:txBody>
      </p:sp>
      <p:sp>
        <p:nvSpPr>
          <p:cNvPr id="14" name="عنصر نائب للتاريخ 7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9BD1AF7A-9BF8-46BD-BC83-510E2FBFC4D9}" type="datetime8">
              <a:rPr lang="ar-IQ" sz="1600" b="1" smtClean="0">
                <a:solidFill>
                  <a:schemeClr val="tx1"/>
                </a:solidFill>
              </a:rPr>
              <a:t>25 كانون الثاني، 16</a:t>
            </a:fld>
            <a:endParaRPr lang="ar-IQ" sz="1600" b="1" dirty="0">
              <a:solidFill>
                <a:schemeClr val="tx1"/>
              </a:solidFill>
            </a:endParaRPr>
          </a:p>
        </p:txBody>
      </p:sp>
      <p:sp>
        <p:nvSpPr>
          <p:cNvPr id="15" name="عنصر نائب لرقم الشريحة 9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8</a:t>
            </a:fld>
            <a:endParaRPr lang="ar-IQ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240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عنصر نائب للمحتوى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20" y="0"/>
            <a:ext cx="9169220" cy="6858000"/>
          </a:xfrm>
        </p:spPr>
      </p:pic>
      <p:sp>
        <p:nvSpPr>
          <p:cNvPr id="11" name="عنصر نائب للمحتوى 2"/>
          <p:cNvSpPr txBox="1">
            <a:spLocks/>
          </p:cNvSpPr>
          <p:nvPr/>
        </p:nvSpPr>
        <p:spPr>
          <a:xfrm>
            <a:off x="33401" y="639529"/>
            <a:ext cx="864096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ar-IQ" b="1" dirty="0"/>
              <a:t>شركة </a:t>
            </a:r>
            <a:r>
              <a:rPr lang="ar-IQ" b="1" dirty="0" err="1"/>
              <a:t>الآيرباص</a:t>
            </a:r>
            <a:r>
              <a:rPr lang="ar-IQ" b="1" dirty="0"/>
              <a:t> لصناعة الطائرات:-</a:t>
            </a:r>
            <a:endParaRPr lang="en-US" dirty="0"/>
          </a:p>
          <a:p>
            <a:pPr lvl="0"/>
            <a:endParaRPr lang="en-US" dirty="0"/>
          </a:p>
        </p:txBody>
      </p:sp>
      <p:sp>
        <p:nvSpPr>
          <p:cNvPr id="12" name="عنصر نائب للمحتوى 2"/>
          <p:cNvSpPr txBox="1">
            <a:spLocks/>
          </p:cNvSpPr>
          <p:nvPr/>
        </p:nvSpPr>
        <p:spPr>
          <a:xfrm>
            <a:off x="611560" y="1196752"/>
            <a:ext cx="775151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شركة متعددة الجنسيات (فرنسا , المانيا , استراليا , اسبانيا</a:t>
            </a:r>
            <a:r>
              <a:rPr lang="ar-IQ" dirty="0" smtClean="0"/>
              <a:t>).</a:t>
            </a:r>
            <a:endParaRPr lang="en-US" dirty="0"/>
          </a:p>
        </p:txBody>
      </p:sp>
      <p:sp>
        <p:nvSpPr>
          <p:cNvPr id="15" name="عنصر نائب للتاريخ 1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32A1C3F8-CC7F-4C90-9400-A9A705C72100}" type="datetime8">
              <a:rPr lang="ar-IQ" sz="1400" b="1" smtClean="0">
                <a:solidFill>
                  <a:schemeClr val="tx1"/>
                </a:solidFill>
              </a:rPr>
              <a:t>25 كانون الثاني، 16</a:t>
            </a:fld>
            <a:endParaRPr lang="ar-IQ" sz="1400" b="1" dirty="0">
              <a:solidFill>
                <a:schemeClr val="tx1"/>
              </a:solidFill>
            </a:endParaRPr>
          </a:p>
        </p:txBody>
      </p:sp>
      <p:sp>
        <p:nvSpPr>
          <p:cNvPr id="16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DF5EB30C-579F-4270-95DC-74312318BC8C}" type="slidenum">
              <a:rPr lang="ar-IQ" sz="1400" b="1" smtClean="0">
                <a:solidFill>
                  <a:schemeClr val="tx1"/>
                </a:solidFill>
              </a:rPr>
              <a:t>9</a:t>
            </a:fld>
            <a:endParaRPr lang="ar-IQ" b="1" dirty="0">
              <a:solidFill>
                <a:schemeClr val="tx1"/>
              </a:solidFill>
            </a:endParaRPr>
          </a:p>
        </p:txBody>
      </p:sp>
      <p:sp>
        <p:nvSpPr>
          <p:cNvPr id="7" name="عنصر نائب للمحتوى 2"/>
          <p:cNvSpPr txBox="1">
            <a:spLocks/>
          </p:cNvSpPr>
          <p:nvPr/>
        </p:nvSpPr>
        <p:spPr>
          <a:xfrm>
            <a:off x="609306" y="2234839"/>
            <a:ext cx="775151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تصنع الطائرة الأكبر على سطح الكرة الأرضية ثم بنظام التجميع للأجزاء (صناعة زعانف الطائرة في المانيا , الأجنحة في بريطانيا.</a:t>
            </a:r>
            <a:endParaRPr lang="en-US" dirty="0"/>
          </a:p>
        </p:txBody>
      </p:sp>
      <p:sp>
        <p:nvSpPr>
          <p:cNvPr id="8" name="عنصر نائب للمحتوى 2"/>
          <p:cNvSpPr txBox="1">
            <a:spLocks/>
          </p:cNvSpPr>
          <p:nvPr/>
        </p:nvSpPr>
        <p:spPr>
          <a:xfrm>
            <a:off x="609306" y="3717032"/>
            <a:ext cx="775151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تستوعب الطائرة (550) راكب , وتعطي ثلث مساحة العالم خلال مرحلة واحدة.</a:t>
            </a:r>
            <a:endParaRPr lang="en-US" dirty="0"/>
          </a:p>
        </p:txBody>
      </p:sp>
      <p:sp>
        <p:nvSpPr>
          <p:cNvPr id="9" name="عنصر نائب للمحتوى 2"/>
          <p:cNvSpPr txBox="1">
            <a:spLocks/>
          </p:cNvSpPr>
          <p:nvPr/>
        </p:nvSpPr>
        <p:spPr>
          <a:xfrm>
            <a:off x="585348" y="4733528"/>
            <a:ext cx="7751510" cy="864096"/>
          </a:xfrm>
          <a:prstGeom prst="rect">
            <a:avLst/>
          </a:prstGeom>
        </p:spPr>
        <p:txBody>
          <a:bodyPr vert="horz" lIns="91440" tIns="45720" rIns="91440" bIns="45720" rtlCol="1">
            <a:noAutofit/>
          </a:bodyPr>
          <a:lstStyle>
            <a:lvl1pPr marL="342900" indent="-3429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r" defTabSz="914400" rtl="1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ar-IQ" dirty="0"/>
              <a:t>جاءت نتيجة المنافسة مع شركة </a:t>
            </a:r>
            <a:r>
              <a:rPr lang="ar-IQ" dirty="0" err="1"/>
              <a:t>البوينك</a:t>
            </a:r>
            <a:r>
              <a:rPr lang="ar-IQ" dirty="0"/>
              <a:t> للطيران , لصناعة طائرة تتفوق على طائرة </a:t>
            </a:r>
            <a:r>
              <a:rPr lang="ar-IQ" dirty="0" err="1"/>
              <a:t>البوينك</a:t>
            </a:r>
            <a:r>
              <a:rPr lang="ar-IQ" dirty="0"/>
              <a:t> (747) , لأن الطائرة الجديدة أكبر (45%) من طائرة </a:t>
            </a:r>
            <a:r>
              <a:rPr lang="ar-IQ" dirty="0" err="1"/>
              <a:t>البوينك</a:t>
            </a:r>
            <a:r>
              <a:rPr lang="ar-IQ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4542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624</TotalTime>
  <Words>800</Words>
  <Application>Microsoft Office PowerPoint</Application>
  <PresentationFormat>عرض على الشاشة (3:4)‏</PresentationFormat>
  <Paragraphs>98</Paragraphs>
  <Slides>13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13</vt:i4>
      </vt:variant>
    </vt:vector>
  </HeadingPairs>
  <TitlesOfParts>
    <vt:vector size="14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المستقبل للحاسبات - سنجار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Khaled Dabbas Almolaa</dc:creator>
  <cp:lastModifiedBy>lathi</cp:lastModifiedBy>
  <cp:revision>66</cp:revision>
  <dcterms:created xsi:type="dcterms:W3CDTF">2012-05-30T02:52:04Z</dcterms:created>
  <dcterms:modified xsi:type="dcterms:W3CDTF">2016-01-25T06:28:13Z</dcterms:modified>
</cp:coreProperties>
</file>