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99" r:id="rId1"/>
    <p:sldMasterId id="2147483768" r:id="rId2"/>
  </p:sldMasterIdLst>
  <p:notesMasterIdLst>
    <p:notesMasterId r:id="rId12"/>
  </p:notesMasterIdLst>
  <p:sldIdLst>
    <p:sldId id="326" r:id="rId3"/>
    <p:sldId id="264" r:id="rId4"/>
    <p:sldId id="327" r:id="rId5"/>
    <p:sldId id="328" r:id="rId6"/>
    <p:sldId id="334" r:id="rId7"/>
    <p:sldId id="335" r:id="rId8"/>
    <p:sldId id="336" r:id="rId9"/>
    <p:sldId id="337" r:id="rId10"/>
    <p:sldId id="338" r:id="rId11"/>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CC00FF"/>
    <a:srgbClr val="FF3300"/>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نمط متوسط 2 - تميي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DA37D80-6434-44D0-A028-1B22A696006F}" styleName="نمط فاتح 3 - تمييز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FD0F851-EC5A-4D38-B0AD-8093EC10F338}" styleName="نمط فاتح 1 - تمييز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12" autoAdjust="0"/>
    <p:restoredTop sz="94590" autoAdjust="0"/>
  </p:normalViewPr>
  <p:slideViewPr>
    <p:cSldViewPr>
      <p:cViewPr>
        <p:scale>
          <a:sx n="66" d="100"/>
          <a:sy n="66" d="100"/>
        </p:scale>
        <p:origin x="-516" y="-372"/>
      </p:cViewPr>
      <p:guideLst>
        <p:guide orient="horz" pos="2160"/>
        <p:guide pos="2880"/>
      </p:guideLst>
    </p:cSldViewPr>
  </p:slideViewPr>
  <p:outlineViewPr>
    <p:cViewPr>
      <p:scale>
        <a:sx n="33" d="100"/>
        <a:sy n="33" d="100"/>
      </p:scale>
      <p:origin x="0" y="3138"/>
    </p:cViewPr>
  </p:outlineViewPr>
  <p:notesTextViewPr>
    <p:cViewPr>
      <p:scale>
        <a:sx n="1" d="1"/>
        <a:sy n="1" d="1"/>
      </p:scale>
      <p:origin x="0" y="0"/>
    </p:cViewPr>
  </p:notesTextViewPr>
  <p:sorterViewPr>
    <p:cViewPr>
      <p:scale>
        <a:sx n="100" d="100"/>
        <a:sy n="100" d="100"/>
      </p:scale>
      <p:origin x="0" y="703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54ABEF9-2BB3-46FA-88F1-1D70A5DF2129}" type="datetimeFigureOut">
              <a:rPr lang="ar-IQ" smtClean="0"/>
              <a:t>19/07/1437</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D781437-5B5F-429F-9010-D5043F63E94E}" type="slidenum">
              <a:rPr lang="ar-IQ" smtClean="0"/>
              <a:t>‹#›</a:t>
            </a:fld>
            <a:endParaRPr lang="ar-IQ"/>
          </a:p>
        </p:txBody>
      </p:sp>
    </p:spTree>
    <p:extLst>
      <p:ext uri="{BB962C8B-B14F-4D97-AF65-F5344CB8AC3E}">
        <p14:creationId xmlns:p14="http://schemas.microsoft.com/office/powerpoint/2010/main" val="406007859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ar-IQ"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2</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3</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4</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5</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6</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7</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8</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p:txBody>
          <a:bodyPr/>
          <a:lstStyle>
            <a:lvl1pPr algn="l" defTabSz="904355" rtl="0" eaLnBrk="0" hangingPunct="0">
              <a:defRPr>
                <a:solidFill>
                  <a:schemeClr val="tx1"/>
                </a:solidFill>
                <a:latin typeface="Arial" pitchFamily="34" charset="0"/>
                <a:cs typeface="Arial" pitchFamily="34" charset="0"/>
              </a:defRPr>
            </a:lvl1pPr>
            <a:lvl2pPr marL="734601" indent="-282423" algn="l" defTabSz="904355" rtl="0" eaLnBrk="0" hangingPunct="0">
              <a:defRPr>
                <a:solidFill>
                  <a:schemeClr val="tx1"/>
                </a:solidFill>
                <a:latin typeface="Arial" pitchFamily="34" charset="0"/>
                <a:cs typeface="Arial" pitchFamily="34" charset="0"/>
              </a:defRPr>
            </a:lvl2pPr>
            <a:lvl3pPr marL="1131196" indent="-226840" algn="l" defTabSz="904355" rtl="0" eaLnBrk="0" hangingPunct="0">
              <a:defRPr>
                <a:solidFill>
                  <a:schemeClr val="tx1"/>
                </a:solidFill>
                <a:latin typeface="Arial" pitchFamily="34" charset="0"/>
                <a:cs typeface="Arial" pitchFamily="34" charset="0"/>
              </a:defRPr>
            </a:lvl3pPr>
            <a:lvl4pPr marL="1583373" indent="-226840" algn="l" defTabSz="904355" rtl="0" eaLnBrk="0" hangingPunct="0">
              <a:defRPr>
                <a:solidFill>
                  <a:schemeClr val="tx1"/>
                </a:solidFill>
                <a:latin typeface="Arial" pitchFamily="34" charset="0"/>
                <a:cs typeface="Arial" pitchFamily="34" charset="0"/>
              </a:defRPr>
            </a:lvl4pPr>
            <a:lvl5pPr marL="2035551" indent="-226840" algn="l" defTabSz="904355" rtl="0" eaLnBrk="0" hangingPunct="0">
              <a:defRPr>
                <a:solidFill>
                  <a:schemeClr val="tx1"/>
                </a:solidFill>
                <a:latin typeface="Arial" pitchFamily="34" charset="0"/>
                <a:cs typeface="Arial" pitchFamily="34" charset="0"/>
              </a:defRPr>
            </a:lvl5pPr>
            <a:lvl6pPr marL="2468199" indent="-226840" algn="l" defTabSz="904355" rtl="0" eaLnBrk="0" fontAlgn="base" hangingPunct="0">
              <a:spcBef>
                <a:spcPct val="0"/>
              </a:spcBef>
              <a:spcAft>
                <a:spcPct val="0"/>
              </a:spcAft>
              <a:defRPr>
                <a:solidFill>
                  <a:schemeClr val="tx1"/>
                </a:solidFill>
                <a:latin typeface="Arial" pitchFamily="34" charset="0"/>
                <a:cs typeface="Arial" pitchFamily="34" charset="0"/>
              </a:defRPr>
            </a:lvl6pPr>
            <a:lvl7pPr marL="2900848" indent="-226840" algn="l" defTabSz="904355" rtl="0" eaLnBrk="0" fontAlgn="base" hangingPunct="0">
              <a:spcBef>
                <a:spcPct val="0"/>
              </a:spcBef>
              <a:spcAft>
                <a:spcPct val="0"/>
              </a:spcAft>
              <a:defRPr>
                <a:solidFill>
                  <a:schemeClr val="tx1"/>
                </a:solidFill>
                <a:latin typeface="Arial" pitchFamily="34" charset="0"/>
                <a:cs typeface="Arial" pitchFamily="34" charset="0"/>
              </a:defRPr>
            </a:lvl7pPr>
            <a:lvl8pPr marL="3333496" indent="-226840" algn="l" defTabSz="904355" rtl="0" eaLnBrk="0" fontAlgn="base" hangingPunct="0">
              <a:spcBef>
                <a:spcPct val="0"/>
              </a:spcBef>
              <a:spcAft>
                <a:spcPct val="0"/>
              </a:spcAft>
              <a:defRPr>
                <a:solidFill>
                  <a:schemeClr val="tx1"/>
                </a:solidFill>
                <a:latin typeface="Arial" pitchFamily="34" charset="0"/>
                <a:cs typeface="Arial" pitchFamily="34" charset="0"/>
              </a:defRPr>
            </a:lvl8pPr>
            <a:lvl9pPr marL="3766144" indent="-226840" algn="l" defTabSz="904355" rtl="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6CD6E18-91BD-430B-A4CF-6783C9DBACB7}" type="slidenum">
              <a:rPr lang="ar-SA">
                <a:solidFill>
                  <a:prstClr val="black"/>
                </a:solidFill>
              </a:rPr>
              <a:pPr eaLnBrk="1" hangingPunct="1"/>
              <a:t>9</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endParaRPr lang="ar-IQ"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047B3FDA-F348-493B-8057-966D028BCCA4}" type="datetime8">
              <a:rPr lang="ar-IQ" smtClean="0">
                <a:solidFill>
                  <a:srgbClr val="000000"/>
                </a:solidFill>
              </a:rPr>
              <a:t>26 نيسان،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CB83BC5-876D-43EB-A2F9-08B8DB8AD0FA}"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497851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0BFF3E9A-23D6-4718-9A13-64EC929DEAFF}" type="datetime8">
              <a:rPr lang="ar-IQ" smtClean="0">
                <a:solidFill>
                  <a:srgbClr val="000000"/>
                </a:solidFill>
              </a:rPr>
              <a:t>26 نيسان،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8571231-E53A-4008-93A1-64598C79B3DB}"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513881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0F4C13B9-EEA2-453B-8C3E-22B09D10CB67}" type="datetime8">
              <a:rPr lang="ar-IQ" smtClean="0">
                <a:solidFill>
                  <a:srgbClr val="000000"/>
                </a:solidFill>
              </a:rPr>
              <a:t>26 نيسان،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556E6D5-3A2D-46A0-A7B2-8579DAB55A00}"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41019515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457200" y="274638"/>
            <a:ext cx="8229600" cy="5851525"/>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3" name="Rectangle 4"/>
          <p:cNvSpPr>
            <a:spLocks noGrp="1" noChangeArrowheads="1"/>
          </p:cNvSpPr>
          <p:nvPr>
            <p:ph type="dt" sz="half" idx="10"/>
          </p:nvPr>
        </p:nvSpPr>
        <p:spPr>
          <a:ln/>
        </p:spPr>
        <p:txBody>
          <a:bodyPr/>
          <a:lstStyle>
            <a:lvl1pPr>
              <a:defRPr/>
            </a:lvl1pPr>
          </a:lstStyle>
          <a:p>
            <a:pPr>
              <a:defRPr/>
            </a:pPr>
            <a:fld id="{F6ABE7FA-33A0-4D73-B6F4-4318B507FB67}" type="datetime8">
              <a:rPr lang="ar-IQ" smtClean="0">
                <a:solidFill>
                  <a:srgbClr val="000000"/>
                </a:solidFill>
              </a:rPr>
              <a:t>26 نيسان، 16</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CCB4B18A-93AB-4316-A5F5-ACF9D45D043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567082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عنوان وجدول">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p>
            <a:r>
              <a:rPr lang="ar-SA" smtClean="0"/>
              <a:t>انقر لتحرير نمط العنوان الرئيسي</a:t>
            </a:r>
            <a:endParaRPr lang="ar-IQ"/>
          </a:p>
        </p:txBody>
      </p:sp>
      <p:sp>
        <p:nvSpPr>
          <p:cNvPr id="3" name="عنصر نائب للجدول 2"/>
          <p:cNvSpPr>
            <a:spLocks noGrp="1"/>
          </p:cNvSpPr>
          <p:nvPr>
            <p:ph type="tbl" idx="1"/>
          </p:nvPr>
        </p:nvSpPr>
        <p:spPr>
          <a:xfrm>
            <a:off x="457200" y="1600200"/>
            <a:ext cx="8229600" cy="4525963"/>
          </a:xfrm>
        </p:spPr>
        <p:txBody>
          <a:bodyPr/>
          <a:lstStyle/>
          <a:p>
            <a:pPr lvl="0"/>
            <a:endParaRPr lang="ar-IQ" noProof="0" smtClean="0"/>
          </a:p>
        </p:txBody>
      </p:sp>
      <p:sp>
        <p:nvSpPr>
          <p:cNvPr id="4" name="Rectangle 4"/>
          <p:cNvSpPr>
            <a:spLocks noGrp="1" noChangeArrowheads="1"/>
          </p:cNvSpPr>
          <p:nvPr>
            <p:ph type="dt" sz="half" idx="10"/>
          </p:nvPr>
        </p:nvSpPr>
        <p:spPr>
          <a:ln/>
        </p:spPr>
        <p:txBody>
          <a:bodyPr/>
          <a:lstStyle>
            <a:lvl1pPr>
              <a:defRPr/>
            </a:lvl1pPr>
          </a:lstStyle>
          <a:p>
            <a:pPr>
              <a:defRPr/>
            </a:pPr>
            <a:fld id="{35C21E5B-3A3B-4486-A1CD-152A18C4E6E4}" type="datetime8">
              <a:rPr lang="ar-IQ" smtClean="0">
                <a:solidFill>
                  <a:srgbClr val="000000"/>
                </a:solidFill>
              </a:rPr>
              <a:t>26 نيسان،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F3938F6-81BD-471E-9649-1BA1C59CE83F}"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2485435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عنوان، ونص،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p>
            <a:r>
              <a:rPr lang="ar-SA" smtClean="0"/>
              <a:t>انقر لتحرير نمط العنوان الرئيسي</a:t>
            </a:r>
            <a:endParaRPr lang="ar-IQ"/>
          </a:p>
        </p:txBody>
      </p:sp>
      <p:sp>
        <p:nvSpPr>
          <p:cNvPr id="3" name="عنصر نائب للنص 2"/>
          <p:cNvSpPr>
            <a:spLocks noGrp="1"/>
          </p:cNvSpPr>
          <p:nvPr>
            <p:ph type="body" sz="half" idx="1"/>
          </p:nvPr>
        </p:nvSpPr>
        <p:spPr>
          <a:xfrm>
            <a:off x="457200" y="1600200"/>
            <a:ext cx="4038600" cy="45259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Rectangle 4"/>
          <p:cNvSpPr>
            <a:spLocks noGrp="1" noChangeArrowheads="1"/>
          </p:cNvSpPr>
          <p:nvPr>
            <p:ph type="dt" sz="half" idx="10"/>
          </p:nvPr>
        </p:nvSpPr>
        <p:spPr>
          <a:ln/>
        </p:spPr>
        <p:txBody>
          <a:bodyPr/>
          <a:lstStyle>
            <a:lvl1pPr>
              <a:defRPr/>
            </a:lvl1pPr>
          </a:lstStyle>
          <a:p>
            <a:pPr>
              <a:defRPr/>
            </a:pPr>
            <a:fld id="{533C6231-663B-49A6-A5BD-A9D23ECA366E}" type="datetime8">
              <a:rPr lang="ar-IQ" smtClean="0">
                <a:solidFill>
                  <a:srgbClr val="000000"/>
                </a:solidFill>
              </a:rPr>
              <a:t>26 نيسان،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52134DE0-986C-42D8-B366-0ACDCF1B434C}"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680937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ar-SA" smtClean="0"/>
              <a:t>انقر لتحرير نمط العنوان الرئيسي</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6770676" y="5357592"/>
            <a:ext cx="1213821" cy="365125"/>
          </a:xfrm>
        </p:spPr>
        <p:txBody>
          <a:bodyPr/>
          <a:lstStyle/>
          <a:p>
            <a:pPr>
              <a:defRPr/>
            </a:pPr>
            <a:fld id="{E8612B4B-5468-4AA5-B510-CF3566102253}" type="datetime8">
              <a:rPr lang="ar-IQ" smtClean="0">
                <a:solidFill>
                  <a:srgbClr val="000000"/>
                </a:solidFill>
              </a:rPr>
              <a:t>26 نيسان، 16</a:t>
            </a:fld>
            <a:endParaRPr lang="en-US">
              <a:solidFill>
                <a:srgbClr val="000000"/>
              </a:solidFill>
            </a:endParaRPr>
          </a:p>
        </p:txBody>
      </p:sp>
      <p:sp>
        <p:nvSpPr>
          <p:cNvPr id="5" name="Footer Placeholder 4"/>
          <p:cNvSpPr>
            <a:spLocks noGrp="1"/>
          </p:cNvSpPr>
          <p:nvPr>
            <p:ph type="ftr" sz="quarter" idx="11"/>
          </p:nvPr>
        </p:nvSpPr>
        <p:spPr>
          <a:xfrm>
            <a:off x="1174044" y="5357592"/>
            <a:ext cx="5034845" cy="365125"/>
          </a:xfrm>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pPr>
              <a:defRPr/>
            </a:pPr>
            <a:fld id="{6CB83BC5-876D-43EB-A2F9-08B8DB8AD0FA}"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pPr>
              <a:defRPr/>
            </a:pPr>
            <a:fld id="{6690B211-8CB5-43C9-B80B-F974D5728224}" type="datetime8">
              <a:rPr lang="ar-IQ" smtClean="0">
                <a:solidFill>
                  <a:srgbClr val="000000"/>
                </a:solidFill>
              </a:rPr>
              <a:t>26 نيسان، 16</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pPr>
              <a:defRPr/>
            </a:pPr>
            <a:fld id="{C8085BED-7F26-4C7C-8DC4-6DD2317CD7F4}" type="datetime8">
              <a:rPr lang="ar-IQ" smtClean="0">
                <a:solidFill>
                  <a:srgbClr val="000000"/>
                </a:solidFill>
              </a:rPr>
              <a:t>26 نيسان، 16</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02F11C41-E171-4158-A918-60E3D2F54C46}"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pPr>
              <a:defRPr/>
            </a:pPr>
            <a:fld id="{A022AECB-1A5B-4322-87FD-296B8E19430C}" type="datetime8">
              <a:rPr lang="ar-IQ" smtClean="0">
                <a:solidFill>
                  <a:srgbClr val="000000"/>
                </a:solidFill>
              </a:rPr>
              <a:t>26 نيسان، 16</a:t>
            </a:fld>
            <a:endParaRPr lang="en-US">
              <a:solidFill>
                <a:srgbClr val="000000"/>
              </a:solidFill>
            </a:endParaRPr>
          </a:p>
        </p:txBody>
      </p:sp>
      <p:sp>
        <p:nvSpPr>
          <p:cNvPr id="6" name="Footer Placeholder 5"/>
          <p:cNvSpPr>
            <a:spLocks noGrp="1"/>
          </p:cNvSpPr>
          <p:nvPr>
            <p:ph type="ftr" sz="quarter" idx="11"/>
          </p:nvPr>
        </p:nvSpPr>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a:defRPr/>
            </a:pPr>
            <a:fld id="{4BE8D5F4-B4D4-4EC1-9B05-694F49B15D49}" type="slidenum">
              <a:rPr lang="ar-SA" smtClean="0">
                <a:solidFill>
                  <a:srgbClr val="000000"/>
                </a:solidFill>
              </a:rPr>
              <a:pPr>
                <a:defRPr/>
              </a:pPr>
              <a:t>‹#›</a:t>
            </a:fld>
            <a:endParaRPr lang="en-US">
              <a:solidFill>
                <a:srgbClr val="000000"/>
              </a:solidFill>
            </a:endParaRPr>
          </a:p>
        </p:txBody>
      </p:sp>
      <p:sp>
        <p:nvSpPr>
          <p:cNvPr id="9" name="Content Placeholder 8"/>
          <p:cNvSpPr>
            <a:spLocks noGrp="1"/>
          </p:cNvSpPr>
          <p:nvPr>
            <p:ph sz="quarter" idx="13"/>
          </p:nvPr>
        </p:nvSpPr>
        <p:spPr>
          <a:xfrm>
            <a:off x="1298448" y="2121407"/>
            <a:ext cx="3200400" cy="360273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7" name="Date Placeholder 6"/>
          <p:cNvSpPr>
            <a:spLocks noGrp="1"/>
          </p:cNvSpPr>
          <p:nvPr>
            <p:ph type="dt" sz="half" idx="10"/>
          </p:nvPr>
        </p:nvSpPr>
        <p:spPr/>
        <p:txBody>
          <a:bodyPr/>
          <a:lstStyle/>
          <a:p>
            <a:pPr>
              <a:defRPr/>
            </a:pPr>
            <a:fld id="{27E738DF-87B5-4B4C-A41E-259791CD840F}" type="datetime8">
              <a:rPr lang="ar-IQ" smtClean="0">
                <a:solidFill>
                  <a:srgbClr val="000000"/>
                </a:solidFill>
              </a:rPr>
              <a:t>26 نيسان، 16</a:t>
            </a:fld>
            <a:endParaRPr lang="en-US">
              <a:solidFill>
                <a:srgbClr val="000000"/>
              </a:solidFill>
            </a:endParaRPr>
          </a:p>
        </p:txBody>
      </p:sp>
      <p:sp>
        <p:nvSpPr>
          <p:cNvPr id="8" name="Footer Placeholder 7"/>
          <p:cNvSpPr>
            <a:spLocks noGrp="1"/>
          </p:cNvSpPr>
          <p:nvPr>
            <p:ph type="ftr" sz="quarter" idx="11"/>
          </p:nvPr>
        </p:nvSpPr>
        <p:spPr/>
        <p:txBody>
          <a:bodyPr/>
          <a:lstStyle/>
          <a:p>
            <a:pPr>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a:defRPr/>
            </a:pPr>
            <a:fld id="{BA6A3249-34C2-489D-931A-893430CDB137}" type="slidenum">
              <a:rPr lang="ar-SA" smtClean="0">
                <a:solidFill>
                  <a:srgbClr val="000000"/>
                </a:solidFill>
              </a:rPr>
              <a:pPr>
                <a:defRPr/>
              </a:pPr>
              <a:t>‹#›</a:t>
            </a:fld>
            <a:endParaRPr lang="en-US">
              <a:solidFill>
                <a:srgbClr val="000000"/>
              </a:solidFill>
            </a:endParaRPr>
          </a:p>
        </p:txBody>
      </p:sp>
      <p:sp>
        <p:nvSpPr>
          <p:cNvPr id="11" name="Content Placeholder 10"/>
          <p:cNvSpPr>
            <a:spLocks noGrp="1"/>
          </p:cNvSpPr>
          <p:nvPr>
            <p:ph sz="quarter" idx="13"/>
          </p:nvPr>
        </p:nvSpPr>
        <p:spPr>
          <a:xfrm>
            <a:off x="1298448" y="2944368"/>
            <a:ext cx="3227832" cy="277977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Rectangle 4"/>
          <p:cNvSpPr>
            <a:spLocks noGrp="1" noChangeArrowheads="1"/>
          </p:cNvSpPr>
          <p:nvPr>
            <p:ph type="dt" sz="half" idx="10"/>
          </p:nvPr>
        </p:nvSpPr>
        <p:spPr>
          <a:ln/>
        </p:spPr>
        <p:txBody>
          <a:bodyPr/>
          <a:lstStyle>
            <a:lvl1pPr>
              <a:defRPr/>
            </a:lvl1pPr>
          </a:lstStyle>
          <a:p>
            <a:pPr>
              <a:defRPr/>
            </a:pPr>
            <a:fld id="{44002BEB-F9D5-4A79-9A11-784C297E2F23}" type="datetime8">
              <a:rPr lang="ar-IQ" smtClean="0">
                <a:solidFill>
                  <a:srgbClr val="000000"/>
                </a:solidFill>
              </a:rPr>
              <a:t>26 نيسان،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90C93D3-28C6-4704-B81B-4E425018D432}"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12600370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pPr>
              <a:defRPr/>
            </a:pPr>
            <a:fld id="{D6D6AA29-13AB-45C4-8C0F-1A156128B4FE}" type="datetime8">
              <a:rPr lang="ar-IQ" smtClean="0">
                <a:solidFill>
                  <a:srgbClr val="000000"/>
                </a:solidFill>
              </a:rPr>
              <a:t>26 نيسان، 16</a:t>
            </a:fld>
            <a:endParaRPr lang="en-US">
              <a:solidFill>
                <a:srgbClr val="000000"/>
              </a:solidFill>
            </a:endParaRPr>
          </a:p>
        </p:txBody>
      </p:sp>
      <p:sp>
        <p:nvSpPr>
          <p:cNvPr id="4" name="Footer Placeholder 3"/>
          <p:cNvSpPr>
            <a:spLocks noGrp="1"/>
          </p:cNvSpPr>
          <p:nvPr>
            <p:ph type="ftr" sz="quarter" idx="11"/>
          </p:nvPr>
        </p:nvSpPr>
        <p:spPr/>
        <p:txBody>
          <a:bodyPr/>
          <a:lstStyle/>
          <a:p>
            <a:pPr>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a:defRPr/>
            </a:pPr>
            <a:fld id="{A46FE196-1907-4F7A-8388-E0C7CF82B2A5}"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92137D84-8A3D-4C82-AF66-BFD3DD55B667}" type="datetime8">
              <a:rPr lang="ar-IQ" smtClean="0">
                <a:solidFill>
                  <a:srgbClr val="000000"/>
                </a:solidFill>
              </a:rPr>
              <a:t>26 نيسان، 16</a:t>
            </a:fld>
            <a:endParaRPr lang="en-US">
              <a:solidFill>
                <a:srgbClr val="000000"/>
              </a:solidFill>
            </a:endParaRPr>
          </a:p>
        </p:txBody>
      </p:sp>
      <p:sp>
        <p:nvSpPr>
          <p:cNvPr id="3" name="Footer Placeholder 2"/>
          <p:cNvSpPr>
            <a:spLocks noGrp="1"/>
          </p:cNvSpPr>
          <p:nvPr>
            <p:ph type="ftr" sz="quarter" idx="11"/>
          </p:nvPr>
        </p:nvSpPr>
        <p:spPr/>
        <p:txBody>
          <a:bodyPr/>
          <a:lstStyle/>
          <a:p>
            <a:pPr>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a:defRPr/>
            </a:pPr>
            <a:fld id="{C4E900D1-07B9-4672-930E-8AFA8F016A86}"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ar-SA" smtClean="0"/>
              <a:t>انقر لتحرير نمط العنوان الرئيسي</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a:xfrm rot="60000">
            <a:off x="6341698" y="5885672"/>
            <a:ext cx="1213821" cy="365125"/>
          </a:xfrm>
        </p:spPr>
        <p:txBody>
          <a:bodyPr/>
          <a:lstStyle/>
          <a:p>
            <a:pPr>
              <a:defRPr/>
            </a:pPr>
            <a:fld id="{4A2F8A82-92A2-4568-8EA4-8BA77914585F}" type="datetime8">
              <a:rPr lang="ar-IQ" smtClean="0">
                <a:solidFill>
                  <a:srgbClr val="000000"/>
                </a:solidFill>
              </a:rPr>
              <a:t>26 نيسان، 16</a:t>
            </a:fld>
            <a:endParaRPr lang="en-US">
              <a:solidFill>
                <a:srgbClr val="000000"/>
              </a:solidFill>
            </a:endParaRPr>
          </a:p>
        </p:txBody>
      </p:sp>
      <p:sp>
        <p:nvSpPr>
          <p:cNvPr id="6" name="Footer Placeholder 5"/>
          <p:cNvSpPr>
            <a:spLocks noGrp="1"/>
          </p:cNvSpPr>
          <p:nvPr>
            <p:ph type="ftr" sz="quarter" idx="11"/>
          </p:nvPr>
        </p:nvSpPr>
        <p:spPr>
          <a:xfrm rot="-60000">
            <a:off x="914554" y="5829261"/>
            <a:ext cx="3522607" cy="365125"/>
          </a:xfrm>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a:xfrm rot="60000">
            <a:off x="7557313" y="5896961"/>
            <a:ext cx="554023" cy="365125"/>
          </a:xfrm>
        </p:spPr>
        <p:txBody>
          <a:bodyPr/>
          <a:lstStyle/>
          <a:p>
            <a:pPr>
              <a:defRPr/>
            </a:pPr>
            <a:fld id="{F06C928F-700F-415B-BA61-D3D14A77D176}"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ar-SA" smtClean="0"/>
              <a:t>انقر لتحرير نمط العنوان الرئيسي</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a:xfrm rot="60000">
            <a:off x="6345936" y="5888737"/>
            <a:ext cx="1213821" cy="365125"/>
          </a:xfrm>
        </p:spPr>
        <p:txBody>
          <a:bodyPr/>
          <a:lstStyle/>
          <a:p>
            <a:pPr>
              <a:defRPr/>
            </a:pPr>
            <a:fld id="{364A655F-CC85-4C5E-BCAA-820518CE18F3}" type="datetime8">
              <a:rPr lang="ar-IQ" smtClean="0">
                <a:solidFill>
                  <a:srgbClr val="000000"/>
                </a:solidFill>
              </a:rPr>
              <a:t>26 نيسان، 16</a:t>
            </a:fld>
            <a:endParaRPr lang="en-US">
              <a:solidFill>
                <a:srgbClr val="000000"/>
              </a:solidFill>
            </a:endParaRPr>
          </a:p>
        </p:txBody>
      </p:sp>
      <p:sp>
        <p:nvSpPr>
          <p:cNvPr id="6" name="Footer Placeholder 5"/>
          <p:cNvSpPr>
            <a:spLocks noGrp="1"/>
          </p:cNvSpPr>
          <p:nvPr>
            <p:ph type="ftr" sz="quarter" idx="11"/>
          </p:nvPr>
        </p:nvSpPr>
        <p:spPr>
          <a:xfrm rot="-60000">
            <a:off x="914569" y="5831037"/>
            <a:ext cx="3319043" cy="365125"/>
          </a:xfrm>
        </p:spPr>
        <p:txBody>
          <a:bodyPr/>
          <a:lstStyle/>
          <a:p>
            <a:pPr>
              <a:defRPr/>
            </a:pPr>
            <a:endParaRPr lang="en-US">
              <a:solidFill>
                <a:srgbClr val="000000"/>
              </a:solidFill>
            </a:endParaRPr>
          </a:p>
        </p:txBody>
      </p:sp>
      <p:sp>
        <p:nvSpPr>
          <p:cNvPr id="7" name="Slide Number Placeholder 6"/>
          <p:cNvSpPr>
            <a:spLocks noGrp="1"/>
          </p:cNvSpPr>
          <p:nvPr>
            <p:ph type="sldNum" sz="quarter" idx="12"/>
          </p:nvPr>
        </p:nvSpPr>
        <p:spPr>
          <a:xfrm rot="60000">
            <a:off x="7562089" y="5900026"/>
            <a:ext cx="554023" cy="365125"/>
          </a:xfrm>
        </p:spPr>
        <p:txBody>
          <a:bodyPr/>
          <a:lstStyle/>
          <a:p>
            <a:pPr>
              <a:defRPr/>
            </a:pPr>
            <a:fld id="{3275F3DB-191B-48AA-B6DF-E2364ACA3454}"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nchor="ct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pPr>
              <a:defRPr/>
            </a:pPr>
            <a:fld id="{E289EE2B-BD9F-412B-98BD-47378FFD3580}" type="datetime8">
              <a:rPr lang="ar-IQ" smtClean="0">
                <a:solidFill>
                  <a:srgbClr val="000000"/>
                </a:solidFill>
              </a:rPr>
              <a:t>26 نيسان، 16</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08571231-E53A-4008-93A1-64598C79B3DB}"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ar-SA" smtClean="0"/>
              <a:t>انقر لتحرير نمط العنوان الرئيسي</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pPr>
              <a:defRPr/>
            </a:pPr>
            <a:fld id="{3F44962F-10B7-4ABC-9806-1B9C869A4A8E}" type="datetime8">
              <a:rPr lang="ar-IQ" smtClean="0">
                <a:solidFill>
                  <a:srgbClr val="000000"/>
                </a:solidFill>
              </a:rPr>
              <a:t>26 نيسان، 16</a:t>
            </a:fld>
            <a:endParaRPr lang="en-US">
              <a:solidFill>
                <a:srgbClr val="000000"/>
              </a:solidFill>
            </a:endParaRPr>
          </a:p>
        </p:txBody>
      </p:sp>
      <p:sp>
        <p:nvSpPr>
          <p:cNvPr id="5" name="Footer Placeholder 4"/>
          <p:cNvSpPr>
            <a:spLocks noGrp="1"/>
          </p:cNvSpPr>
          <p:nvPr>
            <p:ph type="ftr" sz="quarter" idx="11"/>
          </p:nvPr>
        </p:nvSpPr>
        <p:spPr/>
        <p:txBody>
          <a:bodyPr/>
          <a:lstStyle/>
          <a:p>
            <a:pPr>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a:defRPr/>
            </a:pPr>
            <a:fld id="{8556E6D5-3A2D-46A0-A7B2-8579DAB55A00}" type="slidenum">
              <a:rPr lang="ar-SA" smtClean="0">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Rectangle 4"/>
          <p:cNvSpPr>
            <a:spLocks noGrp="1" noChangeArrowheads="1"/>
          </p:cNvSpPr>
          <p:nvPr>
            <p:ph type="dt" sz="half" idx="10"/>
          </p:nvPr>
        </p:nvSpPr>
        <p:spPr>
          <a:ln/>
        </p:spPr>
        <p:txBody>
          <a:bodyPr/>
          <a:lstStyle>
            <a:lvl1pPr>
              <a:defRPr/>
            </a:lvl1pPr>
          </a:lstStyle>
          <a:p>
            <a:pPr>
              <a:defRPr/>
            </a:pPr>
            <a:fld id="{DE39E343-663D-4043-BE4E-7802310F6CD4}" type="datetime8">
              <a:rPr lang="ar-IQ" smtClean="0">
                <a:solidFill>
                  <a:srgbClr val="000000"/>
                </a:solidFill>
              </a:rPr>
              <a:t>26 نيسان، 16</a:t>
            </a:fld>
            <a:endParaRPr lang="en-US">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02F11C41-E171-4158-A918-60E3D2F54C4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830822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Rectangle 4"/>
          <p:cNvSpPr>
            <a:spLocks noGrp="1" noChangeArrowheads="1"/>
          </p:cNvSpPr>
          <p:nvPr>
            <p:ph type="dt" sz="half" idx="10"/>
          </p:nvPr>
        </p:nvSpPr>
        <p:spPr>
          <a:ln/>
        </p:spPr>
        <p:txBody>
          <a:bodyPr/>
          <a:lstStyle>
            <a:lvl1pPr>
              <a:defRPr/>
            </a:lvl1pPr>
          </a:lstStyle>
          <a:p>
            <a:pPr>
              <a:defRPr/>
            </a:pPr>
            <a:fld id="{0F515442-2C50-4709-A80A-AABD4F5CDA44}" type="datetime8">
              <a:rPr lang="ar-IQ" smtClean="0">
                <a:solidFill>
                  <a:srgbClr val="000000"/>
                </a:solidFill>
              </a:rPr>
              <a:t>26 نيسان،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4BE8D5F4-B4D4-4EC1-9B05-694F49B15D49}"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705526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Rectangle 4"/>
          <p:cNvSpPr>
            <a:spLocks noGrp="1" noChangeArrowheads="1"/>
          </p:cNvSpPr>
          <p:nvPr>
            <p:ph type="dt" sz="half" idx="10"/>
          </p:nvPr>
        </p:nvSpPr>
        <p:spPr>
          <a:ln/>
        </p:spPr>
        <p:txBody>
          <a:bodyPr/>
          <a:lstStyle>
            <a:lvl1pPr>
              <a:defRPr/>
            </a:lvl1pPr>
          </a:lstStyle>
          <a:p>
            <a:pPr>
              <a:defRPr/>
            </a:pPr>
            <a:fld id="{50DD7F67-EBA9-4856-8E0B-51CF58E15C53}" type="datetime8">
              <a:rPr lang="ar-IQ" smtClean="0">
                <a:solidFill>
                  <a:srgbClr val="000000"/>
                </a:solidFill>
              </a:rPr>
              <a:t>26 نيسان، 16</a:t>
            </a:fld>
            <a:endParaRPr lang="en-US">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BA6A3249-34C2-489D-931A-893430CDB137}"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5201398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Rectangle 4"/>
          <p:cNvSpPr>
            <a:spLocks noGrp="1" noChangeArrowheads="1"/>
          </p:cNvSpPr>
          <p:nvPr>
            <p:ph type="dt" sz="half" idx="10"/>
          </p:nvPr>
        </p:nvSpPr>
        <p:spPr>
          <a:ln/>
        </p:spPr>
        <p:txBody>
          <a:bodyPr/>
          <a:lstStyle>
            <a:lvl1pPr>
              <a:defRPr/>
            </a:lvl1pPr>
          </a:lstStyle>
          <a:p>
            <a:pPr>
              <a:defRPr/>
            </a:pPr>
            <a:fld id="{6A49CA8A-211B-4F2A-B9DC-51DE2639AD60}" type="datetime8">
              <a:rPr lang="ar-IQ" smtClean="0">
                <a:solidFill>
                  <a:srgbClr val="000000"/>
                </a:solidFill>
              </a:rPr>
              <a:t>26 نيسان، 16</a:t>
            </a:fld>
            <a:endParaRPr lang="en-US">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A46FE196-1907-4F7A-8388-E0C7CF82B2A5}"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195182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396251D-AA72-43EF-9B1F-D7F7020BF11D}" type="datetime8">
              <a:rPr lang="ar-IQ" smtClean="0">
                <a:solidFill>
                  <a:srgbClr val="000000"/>
                </a:solidFill>
              </a:rPr>
              <a:t>26 نيسان، 16</a:t>
            </a:fld>
            <a:endParaRPr lang="en-US">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4E900D1-07B9-4672-930E-8AFA8F016A8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823928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fld id="{781D519C-800E-4C49-87C6-C21D8186639C}" type="datetime8">
              <a:rPr lang="ar-IQ" smtClean="0">
                <a:solidFill>
                  <a:srgbClr val="000000"/>
                </a:solidFill>
              </a:rPr>
              <a:t>26 نيسان،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06C928F-700F-415B-BA61-D3D14A77D176}"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8674591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ar-IQ" noProof="0" smtClean="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Rectangle 4"/>
          <p:cNvSpPr>
            <a:spLocks noGrp="1" noChangeArrowheads="1"/>
          </p:cNvSpPr>
          <p:nvPr>
            <p:ph type="dt" sz="half" idx="10"/>
          </p:nvPr>
        </p:nvSpPr>
        <p:spPr>
          <a:ln/>
        </p:spPr>
        <p:txBody>
          <a:bodyPr/>
          <a:lstStyle>
            <a:lvl1pPr>
              <a:defRPr/>
            </a:lvl1pPr>
          </a:lstStyle>
          <a:p>
            <a:pPr>
              <a:defRPr/>
            </a:pPr>
            <a:fld id="{9C84E5AA-C2F7-426E-83EC-A27ED60389EF}" type="datetime8">
              <a:rPr lang="ar-IQ" smtClean="0">
                <a:solidFill>
                  <a:srgbClr val="000000"/>
                </a:solidFill>
              </a:rPr>
              <a:t>26 نيسان، 16</a:t>
            </a:fld>
            <a:endParaRPr lang="en-US">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275F3DB-191B-48AA-B6DF-E2364ACA3454}" type="slidenum">
              <a:rPr lang="ar-SA">
                <a:solidFill>
                  <a:srgbClr val="000000"/>
                </a:solidFill>
              </a:rPr>
              <a:pPr>
                <a:defRPr/>
              </a:pPr>
              <a:t>‹#›</a:t>
            </a:fld>
            <a:endParaRPr lang="en-US">
              <a:solidFill>
                <a:srgbClr val="000000"/>
              </a:solidFill>
            </a:endParaRPr>
          </a:p>
        </p:txBody>
      </p:sp>
    </p:spTree>
    <p:extLst>
      <p:ext uri="{BB962C8B-B14F-4D97-AF65-F5344CB8AC3E}">
        <p14:creationId xmlns:p14="http://schemas.microsoft.com/office/powerpoint/2010/main" val="3991406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3.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rtl="0">
              <a:defRPr sz="1400" b="0" smtClean="0">
                <a:solidFill>
                  <a:schemeClr val="tx1"/>
                </a:solidFill>
              </a:defRPr>
            </a:lvl1pPr>
          </a:lstStyle>
          <a:p>
            <a:pPr fontAlgn="base">
              <a:spcBef>
                <a:spcPct val="0"/>
              </a:spcBef>
              <a:spcAft>
                <a:spcPct val="0"/>
              </a:spcAft>
              <a:defRPr/>
            </a:pPr>
            <a:fld id="{DE064042-7CE9-4262-AA12-D032D6B6A1D8}" type="datetime8">
              <a:rPr lang="ar-IQ" smtClean="0">
                <a:solidFill>
                  <a:srgbClr val="000000"/>
                </a:solidFill>
              </a:rPr>
              <a:t>26 نيسان، 16</a:t>
            </a:fld>
            <a:endParaRPr lang="en-US">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rtl="0">
              <a:defRPr sz="1400" b="0" smtClean="0">
                <a:solidFill>
                  <a:schemeClr val="tx1"/>
                </a:solidFill>
              </a:defRPr>
            </a:lvl1pPr>
          </a:lstStyle>
          <a:p>
            <a:pPr fontAlgn="base">
              <a:spcBef>
                <a:spcPct val="0"/>
              </a:spcBef>
              <a:spcAft>
                <a:spcPct val="0"/>
              </a:spcAft>
              <a:defRPr/>
            </a:pPr>
            <a:endParaRPr lang="en-US">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a:defRPr sz="1400" b="0" smtClean="0">
                <a:solidFill>
                  <a:schemeClr val="tx1"/>
                </a:solidFill>
              </a:defRPr>
            </a:lvl1pPr>
          </a:lstStyle>
          <a:p>
            <a:pPr fontAlgn="base">
              <a:spcBef>
                <a:spcPct val="0"/>
              </a:spcBef>
              <a:spcAft>
                <a:spcPct val="0"/>
              </a:spcAft>
              <a:defRPr/>
            </a:pPr>
            <a:fld id="{C307AE5C-8ECF-4D14-93CF-DEEDA92B6011}" type="slidenum">
              <a:rPr lang="ar-SA">
                <a:solidFill>
                  <a:srgbClr val="000000"/>
                </a:solidFill>
              </a:rPr>
              <a:pPr fontAlgn="base">
                <a:spcBef>
                  <a:spcPct val="0"/>
                </a:spcBef>
                <a:spcAft>
                  <a:spcPct val="0"/>
                </a:spcAft>
                <a:defRPr/>
              </a:pPr>
              <a:t>‹#›</a:t>
            </a:fld>
            <a:endParaRPr lang="en-US">
              <a:solidFill>
                <a:srgbClr val="000000"/>
              </a:solidFill>
            </a:endParaRPr>
          </a:p>
        </p:txBody>
      </p:sp>
    </p:spTree>
    <p:extLst>
      <p:ext uri="{BB962C8B-B14F-4D97-AF65-F5344CB8AC3E}">
        <p14:creationId xmlns:p14="http://schemas.microsoft.com/office/powerpoint/2010/main" val="1316964233"/>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Lst>
  <p:hf hdr="0" ftr="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cs typeface="Arial" pitchFamily="34" charset="0"/>
        </a:defRPr>
      </a:lvl2pPr>
      <a:lvl3pPr algn="ctr" rtl="0" eaLnBrk="0" fontAlgn="base" hangingPunct="0">
        <a:spcBef>
          <a:spcPct val="0"/>
        </a:spcBef>
        <a:spcAft>
          <a:spcPct val="0"/>
        </a:spcAft>
        <a:defRPr sz="4400">
          <a:solidFill>
            <a:schemeClr val="tx2"/>
          </a:solidFill>
          <a:latin typeface="Arial" pitchFamily="34" charset="0"/>
          <a:cs typeface="Arial" pitchFamily="34" charset="0"/>
        </a:defRPr>
      </a:lvl3pPr>
      <a:lvl4pPr algn="ctr" rtl="0" eaLnBrk="0" fontAlgn="base" hangingPunct="0">
        <a:spcBef>
          <a:spcPct val="0"/>
        </a:spcBef>
        <a:spcAft>
          <a:spcPct val="0"/>
        </a:spcAft>
        <a:defRPr sz="4400">
          <a:solidFill>
            <a:schemeClr val="tx2"/>
          </a:solidFill>
          <a:latin typeface="Arial" pitchFamily="34" charset="0"/>
          <a:cs typeface="Arial" pitchFamily="34" charset="0"/>
        </a:defRPr>
      </a:lvl4pPr>
      <a:lvl5pPr algn="ctr" rtl="0" eaLnBrk="0" fontAlgn="base" hangingPunct="0">
        <a:spcBef>
          <a:spcPct val="0"/>
        </a:spcBef>
        <a:spcAft>
          <a:spcPct val="0"/>
        </a:spcAft>
        <a:defRPr sz="4400">
          <a:solidFill>
            <a:schemeClr val="tx2"/>
          </a:solidFill>
          <a:latin typeface="Arial" pitchFamily="34" charset="0"/>
          <a:cs typeface="Arial" pitchFamily="34" charset="0"/>
        </a:defRPr>
      </a:lvl5pPr>
      <a:lvl6pPr marL="457200" algn="ctr" rtl="0" fontAlgn="base">
        <a:spcBef>
          <a:spcPct val="0"/>
        </a:spcBef>
        <a:spcAft>
          <a:spcPct val="0"/>
        </a:spcAft>
        <a:defRPr sz="4400">
          <a:solidFill>
            <a:schemeClr val="tx2"/>
          </a:solidFill>
          <a:latin typeface="Arial" pitchFamily="34" charset="0"/>
          <a:cs typeface="Arial" pitchFamily="34" charset="0"/>
        </a:defRPr>
      </a:lvl6pPr>
      <a:lvl7pPr marL="914400" algn="ctr" rtl="0" fontAlgn="base">
        <a:spcBef>
          <a:spcPct val="0"/>
        </a:spcBef>
        <a:spcAft>
          <a:spcPct val="0"/>
        </a:spcAft>
        <a:defRPr sz="4400">
          <a:solidFill>
            <a:schemeClr val="tx2"/>
          </a:solidFill>
          <a:latin typeface="Arial" pitchFamily="34" charset="0"/>
          <a:cs typeface="Arial" pitchFamily="34" charset="0"/>
        </a:defRPr>
      </a:lvl7pPr>
      <a:lvl8pPr marL="1371600" algn="ctr" rtl="0" fontAlgn="base">
        <a:spcBef>
          <a:spcPct val="0"/>
        </a:spcBef>
        <a:spcAft>
          <a:spcPct val="0"/>
        </a:spcAft>
        <a:defRPr sz="4400">
          <a:solidFill>
            <a:schemeClr val="tx2"/>
          </a:solidFill>
          <a:latin typeface="Arial" pitchFamily="34" charset="0"/>
          <a:cs typeface="Arial" pitchFamily="34" charset="0"/>
        </a:defRPr>
      </a:lvl8pPr>
      <a:lvl9pPr marL="1828800" algn="ctr" rtl="0" fontAlgn="base">
        <a:spcBef>
          <a:spcPct val="0"/>
        </a:spcBef>
        <a:spcAft>
          <a:spcPct val="0"/>
        </a:spcAft>
        <a:defRPr sz="4400">
          <a:solidFill>
            <a:schemeClr val="tx2"/>
          </a:solidFill>
          <a:latin typeface="Arial" pitchFamily="34" charset="0"/>
          <a:cs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pPr fontAlgn="base">
              <a:spcBef>
                <a:spcPct val="0"/>
              </a:spcBef>
              <a:spcAft>
                <a:spcPct val="0"/>
              </a:spcAft>
              <a:defRPr/>
            </a:pPr>
            <a:fld id="{DE064042-7CE9-4262-AA12-D032D6B6A1D8}" type="datetime8">
              <a:rPr lang="ar-IQ" smtClean="0">
                <a:solidFill>
                  <a:srgbClr val="000000"/>
                </a:solidFill>
              </a:rPr>
              <a:t>26 نيسان، 16</a:t>
            </a:fld>
            <a:endParaRPr lang="en-US">
              <a:solidFill>
                <a:srgbClr val="000000"/>
              </a:solidFill>
            </a:endParaRPr>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pPr fontAlgn="base">
              <a:spcBef>
                <a:spcPct val="0"/>
              </a:spcBef>
              <a:spcAft>
                <a:spcPct val="0"/>
              </a:spcAft>
              <a:defRPr/>
            </a:pPr>
            <a:fld id="{C307AE5C-8ECF-4D14-93CF-DEEDA92B6011}" type="slidenum">
              <a:rPr lang="ar-SA" smtClean="0">
                <a:solidFill>
                  <a:srgbClr val="000000"/>
                </a:solidFill>
              </a:rPr>
              <a:pPr fontAlgn="base">
                <a:spcBef>
                  <a:spcPct val="0"/>
                </a:spcBef>
                <a:spcAft>
                  <a:spcPct val="0"/>
                </a:spcAft>
                <a:defRPr/>
              </a:pPr>
              <a:t>‹#›</a:t>
            </a:fld>
            <a:endParaRPr lang="en-US">
              <a:solidFill>
                <a:srgbClr val="000000"/>
              </a:solidFill>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hdr="0" ftr="0"/>
  <p:txStyles>
    <p:titleStyle>
      <a:lvl1pPr algn="ctr" defTabSz="914400" rtl="1" eaLnBrk="1" latinLnBrk="0" hangingPunct="1">
        <a:spcBef>
          <a:spcPct val="0"/>
        </a:spcBef>
        <a:buNone/>
        <a:defRPr sz="4400" kern="1200">
          <a:solidFill>
            <a:schemeClr val="tx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274320" indent="-274320" algn="r" defTabSz="914400" rtl="1"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r" defTabSz="914400" rtl="1"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r" defTabSz="914400" rtl="1"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r" defTabSz="914400" rtl="1"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r" defTabSz="914400" rtl="1"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صورة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مستطيل 4"/>
          <p:cNvSpPr/>
          <p:nvPr/>
        </p:nvSpPr>
        <p:spPr>
          <a:xfrm>
            <a:off x="2411760" y="1988840"/>
            <a:ext cx="4572000" cy="1938992"/>
          </a:xfrm>
          <a:prstGeom prst="rect">
            <a:avLst/>
          </a:prstGeom>
        </p:spPr>
        <p:txBody>
          <a:bodyPr>
            <a:spAutoFit/>
          </a:bodyPr>
          <a:lstStyle/>
          <a:p>
            <a:pPr algn="ctr"/>
            <a:r>
              <a:rPr lang="ar-IQ" sz="6000" b="1" dirty="0">
                <a:solidFill>
                  <a:srgbClr val="00B050"/>
                </a:solidFill>
              </a:rPr>
              <a:t>العولمة والإدارة الدولية</a:t>
            </a:r>
            <a:endParaRPr lang="en-US" sz="6000" b="1" dirty="0">
              <a:solidFill>
                <a:srgbClr val="00B050"/>
              </a:solidFill>
            </a:endParaRPr>
          </a:p>
        </p:txBody>
      </p:sp>
    </p:spTree>
    <p:extLst>
      <p:ext uri="{BB962C8B-B14F-4D97-AF65-F5344CB8AC3E}">
        <p14:creationId xmlns:p14="http://schemas.microsoft.com/office/powerpoint/2010/main" val="3488452582"/>
      </p:ext>
    </p:extLst>
  </p:cSld>
  <p:clrMapOvr>
    <a:masterClrMapping/>
  </p:clrMapOvr>
  <mc:AlternateContent xmlns:mc="http://schemas.openxmlformats.org/markup-compatibility/2006" xmlns:p14="http://schemas.microsoft.com/office/powerpoint/2010/main">
    <mc:Choice Requires="p14">
      <p:transition spd="slow" p14:dur="1200" advClick="0">
        <p14:prism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2</a:t>
            </a:fld>
            <a:endParaRPr lang="en-US">
              <a:solidFill>
                <a:srgbClr val="000000"/>
              </a:solidFill>
            </a:endParaRPr>
          </a:p>
        </p:txBody>
      </p:sp>
      <p:sp>
        <p:nvSpPr>
          <p:cNvPr id="8" name="Rectangle 2"/>
          <p:cNvSpPr/>
          <p:nvPr/>
        </p:nvSpPr>
        <p:spPr>
          <a:xfrm>
            <a:off x="807927" y="908720"/>
            <a:ext cx="7498481" cy="4524315"/>
          </a:xfrm>
          <a:prstGeom prst="rect">
            <a:avLst/>
          </a:prstGeom>
        </p:spPr>
        <p:txBody>
          <a:bodyPr wrap="square">
            <a:spAutoFit/>
          </a:bodyPr>
          <a:lstStyle/>
          <a:p>
            <a:pPr lvl="0" algn="just"/>
            <a:r>
              <a:rPr lang="ar-IQ" sz="3600" b="1" dirty="0"/>
              <a:t>العولمة محفز لممارسة الإدارة الدولية:-</a:t>
            </a:r>
            <a:endParaRPr lang="en-US" sz="3600" dirty="0"/>
          </a:p>
          <a:p>
            <a:pPr algn="just"/>
            <a:r>
              <a:rPr lang="ar-IQ" sz="3600" dirty="0"/>
              <a:t>     نحن نعيش في عالم دولي (مطاعم مكدونالد في باريس, ومشروب (البيبسي كولا) في الإمارات العربية, و (جبنة المثلثات (بوي) الفرنسية في العراق ومصر, ...), مما يشير إلى التطور في العمل خارج حدود البلدان المنتجة, ودلالة واضحة لممارسة الإدارة الدولية.</a:t>
            </a:r>
            <a:endParaRPr lang="en-US" sz="3600" dirty="0"/>
          </a:p>
          <a:p>
            <a:pPr algn="just"/>
            <a:r>
              <a:rPr lang="ar-IQ" sz="3600" dirty="0"/>
              <a:t> </a:t>
            </a:r>
            <a:endParaRPr lang="en-US" sz="3600" dirty="0"/>
          </a:p>
        </p:txBody>
      </p:sp>
      <p:sp>
        <p:nvSpPr>
          <p:cNvPr id="6" name="عنصر نائب للتاريخ 1"/>
          <p:cNvSpPr>
            <a:spLocks noGrp="1"/>
          </p:cNvSpPr>
          <p:nvPr>
            <p:ph type="dt" sz="half" idx="10"/>
          </p:nvPr>
        </p:nvSpPr>
        <p:spPr>
          <a:xfrm>
            <a:off x="6454588" y="5809152"/>
            <a:ext cx="1213821" cy="365125"/>
          </a:xfrm>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Tree>
    <p:extLst>
      <p:ext uri="{BB962C8B-B14F-4D97-AF65-F5344CB8AC3E}">
        <p14:creationId xmlns:p14="http://schemas.microsoft.com/office/powerpoint/2010/main" val="192961587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3</a:t>
            </a:fld>
            <a:endParaRPr lang="en-US">
              <a:solidFill>
                <a:srgbClr val="000000"/>
              </a:solidFill>
            </a:endParaRPr>
          </a:p>
        </p:txBody>
      </p:sp>
      <p:sp>
        <p:nvSpPr>
          <p:cNvPr id="8" name="Rectangle 2"/>
          <p:cNvSpPr/>
          <p:nvPr/>
        </p:nvSpPr>
        <p:spPr>
          <a:xfrm>
            <a:off x="809821" y="836712"/>
            <a:ext cx="7560145" cy="5570756"/>
          </a:xfrm>
          <a:prstGeom prst="rect">
            <a:avLst/>
          </a:prstGeom>
        </p:spPr>
        <p:txBody>
          <a:bodyPr wrap="square">
            <a:spAutoFit/>
          </a:bodyPr>
          <a:lstStyle/>
          <a:p>
            <a:pPr algn="just"/>
            <a:r>
              <a:rPr lang="ar-IQ" sz="3200" b="1" u="sng" dirty="0"/>
              <a:t>هنا نسأل:</a:t>
            </a:r>
            <a:r>
              <a:rPr lang="ar-IQ" sz="3200" dirty="0"/>
              <a:t> ما المحفز الذي يقف وراء ممارسة الإدارة الدولية؟</a:t>
            </a:r>
            <a:endParaRPr lang="en-US" sz="3200" dirty="0"/>
          </a:p>
          <a:p>
            <a:pPr algn="just"/>
            <a:r>
              <a:rPr lang="ar-IQ" sz="3200" b="1" u="sng" dirty="0"/>
              <a:t>والجواب هو:</a:t>
            </a:r>
            <a:r>
              <a:rPr lang="ar-IQ" sz="3200" dirty="0"/>
              <a:t> أن العولمة (</a:t>
            </a:r>
            <a:r>
              <a:rPr lang="en-US" sz="3200" dirty="0"/>
              <a:t>Globalization</a:t>
            </a:r>
            <a:r>
              <a:rPr lang="ar-IQ" sz="3200" dirty="0"/>
              <a:t>) هي المحفز الأساس لذلك</a:t>
            </a:r>
            <a:r>
              <a:rPr lang="ar-IQ" sz="3200" dirty="0" smtClean="0"/>
              <a:t>.</a:t>
            </a:r>
            <a:endParaRPr lang="en-US" sz="3200" dirty="0" smtClean="0"/>
          </a:p>
          <a:p>
            <a:pPr algn="just"/>
            <a:endParaRPr lang="en-US" sz="3200" dirty="0"/>
          </a:p>
          <a:p>
            <a:pPr algn="just"/>
            <a:r>
              <a:rPr lang="ar-IQ" sz="3200" b="1" u="sng" dirty="0"/>
              <a:t>العولمة:</a:t>
            </a:r>
            <a:r>
              <a:rPr lang="ar-IQ" sz="3200" dirty="0"/>
              <a:t> تعني "حركة المنتجات والأيدي العاملة ورؤوس الأموال والمعلومات عبر الحدود الوطنية والإقليمية", أو هي "استحداث نظام عالمي يدور في فلكه كافة دول العالم, ويسيطر اقتصادياً وثقافياً واجتماعياً وعسكرياً على العالم بأسره".</a:t>
            </a:r>
            <a:endParaRPr lang="en-US" sz="3200" dirty="0"/>
          </a:p>
          <a:p>
            <a:pPr algn="just"/>
            <a:endParaRPr lang="en-US" sz="3600" dirty="0"/>
          </a:p>
        </p:txBody>
      </p:sp>
    </p:spTree>
    <p:extLst>
      <p:ext uri="{BB962C8B-B14F-4D97-AF65-F5344CB8AC3E}">
        <p14:creationId xmlns:p14="http://schemas.microsoft.com/office/powerpoint/2010/main" val="12924484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4</a:t>
            </a:fld>
            <a:endParaRPr lang="en-US">
              <a:solidFill>
                <a:srgbClr val="000000"/>
              </a:solidFill>
            </a:endParaRPr>
          </a:p>
        </p:txBody>
      </p:sp>
      <p:sp>
        <p:nvSpPr>
          <p:cNvPr id="8" name="Rectangle 2"/>
          <p:cNvSpPr/>
          <p:nvPr/>
        </p:nvSpPr>
        <p:spPr>
          <a:xfrm>
            <a:off x="755576" y="692696"/>
            <a:ext cx="7488833" cy="5693866"/>
          </a:xfrm>
          <a:prstGeom prst="rect">
            <a:avLst/>
          </a:prstGeom>
        </p:spPr>
        <p:txBody>
          <a:bodyPr wrap="square">
            <a:spAutoFit/>
          </a:bodyPr>
          <a:lstStyle/>
          <a:p>
            <a:pPr algn="just"/>
            <a:r>
              <a:rPr lang="ar-IQ" sz="2700" b="1" u="sng" dirty="0"/>
              <a:t>خصائص العولمة:-</a:t>
            </a:r>
            <a:endParaRPr lang="en-US" sz="2700" dirty="0"/>
          </a:p>
          <a:p>
            <a:pPr lvl="0" algn="just"/>
            <a:r>
              <a:rPr lang="ar-IQ" sz="2700" dirty="0" smtClean="0"/>
              <a:t>* عمرها </a:t>
            </a:r>
            <a:r>
              <a:rPr lang="ar-IQ" sz="2700" dirty="0"/>
              <a:t>خمسة قرون, فهي ظاهرة قديمة حديثة.</a:t>
            </a:r>
            <a:endParaRPr lang="en-US" sz="2700" dirty="0"/>
          </a:p>
          <a:p>
            <a:pPr lvl="0" algn="just"/>
            <a:r>
              <a:rPr lang="ar-IQ" sz="2700" dirty="0" smtClean="0"/>
              <a:t>* ظهورها </a:t>
            </a:r>
            <a:r>
              <a:rPr lang="ar-IQ" sz="2700" dirty="0"/>
              <a:t>ونموها مرتبطان بتقدم الاتصال والتجارة الحديثة, لا سيما بظهور الدعوات لإزالة الحواجز والمعوقات التي تحول دون </a:t>
            </a:r>
            <a:r>
              <a:rPr lang="ar-IQ" sz="2700" dirty="0" err="1"/>
              <a:t>إنسياب</a:t>
            </a:r>
            <a:r>
              <a:rPr lang="ar-IQ" sz="2700" dirty="0"/>
              <a:t> لحركة التجارة, وانتقال رؤوس الأموال والتكنولوجيا ومبتكرات الصناعة, وفتح الباب أمام تحرك المورد البشري من دولة إلى أخرى.</a:t>
            </a:r>
            <a:endParaRPr lang="en-US" sz="2700" dirty="0"/>
          </a:p>
          <a:p>
            <a:pPr lvl="0" algn="just"/>
            <a:r>
              <a:rPr lang="ar-IQ" sz="2700" dirty="0" smtClean="0"/>
              <a:t>* عملية </a:t>
            </a:r>
            <a:r>
              <a:rPr lang="ar-IQ" sz="2700" dirty="0"/>
              <a:t>مستمرة, وتلغي الحدود والحوافز التجارية بين الدول, وتسهل حركة الإنسان ورؤوس الأموال.</a:t>
            </a:r>
            <a:endParaRPr lang="en-US" sz="2700" dirty="0"/>
          </a:p>
          <a:p>
            <a:pPr lvl="0" algn="just"/>
            <a:r>
              <a:rPr lang="ar-IQ" sz="2700" dirty="0" smtClean="0"/>
              <a:t>* تنقل </a:t>
            </a:r>
            <a:r>
              <a:rPr lang="ar-IQ" sz="2700" dirty="0"/>
              <a:t>الإنتاج من المحلية الضيقة إلى العالمية الواسعة.</a:t>
            </a:r>
            <a:endParaRPr lang="en-US" sz="2700" dirty="0"/>
          </a:p>
          <a:p>
            <a:pPr lvl="0" algn="just"/>
            <a:r>
              <a:rPr lang="ar-IQ" sz="2700" dirty="0" smtClean="0"/>
              <a:t>* تؤمن </a:t>
            </a:r>
            <a:r>
              <a:rPr lang="ar-IQ" sz="2700" dirty="0"/>
              <a:t>تطوير القدرات البشرية والتقنية نتيجة تبادل الخبرات بين البلدان.</a:t>
            </a:r>
            <a:endParaRPr lang="en-US" sz="2700" dirty="0"/>
          </a:p>
          <a:p>
            <a:pPr lvl="0" algn="just"/>
            <a:r>
              <a:rPr lang="ar-IQ" sz="2700" dirty="0" smtClean="0"/>
              <a:t>* تؤمن </a:t>
            </a:r>
            <a:r>
              <a:rPr lang="ar-IQ" sz="2700" dirty="0"/>
              <a:t>تحقيق التكامل الاقتصادي والثقافي بين الدول المختلفة.</a:t>
            </a:r>
            <a:endParaRPr lang="en-US" sz="2700" dirty="0"/>
          </a:p>
        </p:txBody>
      </p:sp>
    </p:spTree>
    <p:extLst>
      <p:ext uri="{BB962C8B-B14F-4D97-AF65-F5344CB8AC3E}">
        <p14:creationId xmlns:p14="http://schemas.microsoft.com/office/powerpoint/2010/main" val="14387966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5</a:t>
            </a:fld>
            <a:endParaRPr lang="en-US">
              <a:solidFill>
                <a:srgbClr val="000000"/>
              </a:solidFill>
            </a:endParaRPr>
          </a:p>
        </p:txBody>
      </p:sp>
      <p:sp>
        <p:nvSpPr>
          <p:cNvPr id="8" name="Rectangle 2"/>
          <p:cNvSpPr/>
          <p:nvPr/>
        </p:nvSpPr>
        <p:spPr>
          <a:xfrm>
            <a:off x="899591" y="980728"/>
            <a:ext cx="7488833" cy="4401205"/>
          </a:xfrm>
          <a:prstGeom prst="rect">
            <a:avLst/>
          </a:prstGeom>
        </p:spPr>
        <p:txBody>
          <a:bodyPr wrap="square">
            <a:spAutoFit/>
          </a:bodyPr>
          <a:lstStyle/>
          <a:p>
            <a:pPr algn="just"/>
            <a:r>
              <a:rPr lang="ar-IQ" sz="2800" b="1" u="sng" dirty="0"/>
              <a:t>سؤال:</a:t>
            </a:r>
            <a:r>
              <a:rPr lang="ar-IQ" sz="2800" dirty="0"/>
              <a:t> هل العولمة فرصة أم تحدي؟</a:t>
            </a:r>
            <a:endParaRPr lang="en-US" sz="2800" dirty="0"/>
          </a:p>
          <a:p>
            <a:pPr algn="just"/>
            <a:r>
              <a:rPr lang="ar-IQ" sz="2800" b="1" u="sng" dirty="0"/>
              <a:t>الجواب:</a:t>
            </a:r>
            <a:r>
              <a:rPr lang="ar-IQ" sz="2800" dirty="0"/>
              <a:t> هي تحدي وفرصة في آنٍ واحد , فهي تحدي يتطلب استثمار التكنولوجيا وخبرات السوق الدولية والتكامل الثقافي بين الدول, والتحدي يتحول إلى فرصة لدخول الأسواق الدولية,  وزيادة الحصة السوقية والأرباح, وهذا يؤكد مجدداً دور العولمة في ممارسة الإدارة الدولية, والذي ساعد أكثر في بروز هذا الدور التطور الكبير في (الاتصالات, المواصلات, انتشار المعرفة, انتشار شبكة الانترنت), فهذا مَّكن منظمات الأعمال من التزود بالموارد, وزيادة فرص التصدير والبيع في إطار منافسة كبيرة تعيشها تلك المنظمات في الإطار الدولي.</a:t>
            </a:r>
            <a:endParaRPr lang="en-US" sz="2800" dirty="0"/>
          </a:p>
        </p:txBody>
      </p:sp>
    </p:spTree>
    <p:extLst>
      <p:ext uri="{BB962C8B-B14F-4D97-AF65-F5344CB8AC3E}">
        <p14:creationId xmlns:p14="http://schemas.microsoft.com/office/powerpoint/2010/main" val="8288669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6</a:t>
            </a:fld>
            <a:endParaRPr lang="en-US">
              <a:solidFill>
                <a:srgbClr val="000000"/>
              </a:solidFill>
            </a:endParaRPr>
          </a:p>
        </p:txBody>
      </p:sp>
      <p:sp>
        <p:nvSpPr>
          <p:cNvPr id="8" name="Rectangle 2"/>
          <p:cNvSpPr/>
          <p:nvPr/>
        </p:nvSpPr>
        <p:spPr>
          <a:xfrm>
            <a:off x="869300" y="620688"/>
            <a:ext cx="7488833" cy="5693866"/>
          </a:xfrm>
          <a:prstGeom prst="rect">
            <a:avLst/>
          </a:prstGeom>
        </p:spPr>
        <p:txBody>
          <a:bodyPr wrap="square">
            <a:spAutoFit/>
          </a:bodyPr>
          <a:lstStyle/>
          <a:p>
            <a:pPr algn="just"/>
            <a:r>
              <a:rPr lang="ar-IQ" sz="2600" b="1" dirty="0"/>
              <a:t>مؤشرات تأثير العولمة في الإدارة الدولية:-</a:t>
            </a:r>
            <a:endParaRPr lang="en-US" sz="2600" dirty="0"/>
          </a:p>
          <a:p>
            <a:pPr algn="just"/>
            <a:r>
              <a:rPr lang="ar-IQ" sz="2600" dirty="0"/>
              <a:t>تتحدد في:-</a:t>
            </a:r>
            <a:endParaRPr lang="en-US" sz="2600" dirty="0"/>
          </a:p>
          <a:p>
            <a:pPr lvl="0" algn="just"/>
            <a:r>
              <a:rPr lang="ar-IQ" sz="2600" dirty="0" smtClean="0"/>
              <a:t>1- زيادة </a:t>
            </a:r>
            <a:r>
              <a:rPr lang="ar-IQ" sz="2600" dirty="0"/>
              <a:t>عدد الشركات الدولية المتعددة الجنسيات من (11000) ألف شركة تضم (82000) ألف شركة فرعية عام (1975), ليبلغ (375000) ألف شركة تتحكم في (207000) ألف شركة فرعية عام (1990), وبنسبة زيادة (341%) للشركات الرئيسة, و (252%) للشركات الفرعية.</a:t>
            </a:r>
            <a:endParaRPr lang="en-US" sz="2600" dirty="0"/>
          </a:p>
          <a:p>
            <a:pPr lvl="0" algn="just"/>
            <a:r>
              <a:rPr lang="ar-IQ" sz="2600" dirty="0" smtClean="0"/>
              <a:t>2- حققت </a:t>
            </a:r>
            <a:r>
              <a:rPr lang="ar-IQ" sz="2600" dirty="0"/>
              <a:t>التجارة العالمية للفترة نفسها نمواً بمعدل (53%) سنوياً, مع زيادة في الناتج المحلي الإجمالي, وزيادة كبيرة في حجم تداولات البورصات العالمية.</a:t>
            </a:r>
            <a:endParaRPr lang="en-US" sz="2600" dirty="0"/>
          </a:p>
          <a:p>
            <a:pPr lvl="0" algn="just"/>
            <a:r>
              <a:rPr lang="ar-IQ" sz="2600" dirty="0" smtClean="0"/>
              <a:t>3- توسع </a:t>
            </a:r>
            <a:r>
              <a:rPr lang="ar-IQ" sz="2600" dirty="0"/>
              <a:t>أنشطة الشركات وتنوعها وتوزعها على مناطق جغرافية متعددة.</a:t>
            </a:r>
            <a:endParaRPr lang="en-US" sz="2600" dirty="0"/>
          </a:p>
          <a:p>
            <a:pPr lvl="0" algn="just"/>
            <a:r>
              <a:rPr lang="ar-IQ" sz="2600" dirty="0" smtClean="0"/>
              <a:t>4- الاستمرار </a:t>
            </a:r>
            <a:r>
              <a:rPr lang="ar-IQ" sz="2600" dirty="0"/>
              <a:t>في تحقيق المنافع للبلد المضيف, من خلال تصنيع وبيع منتجات شركة معينة في هذا البلد.</a:t>
            </a:r>
            <a:endParaRPr lang="en-US" sz="2600" dirty="0"/>
          </a:p>
        </p:txBody>
      </p:sp>
    </p:spTree>
    <p:extLst>
      <p:ext uri="{BB962C8B-B14F-4D97-AF65-F5344CB8AC3E}">
        <p14:creationId xmlns:p14="http://schemas.microsoft.com/office/powerpoint/2010/main" val="155047585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7</a:t>
            </a:fld>
            <a:endParaRPr lang="en-US">
              <a:solidFill>
                <a:srgbClr val="000000"/>
              </a:solidFill>
            </a:endParaRPr>
          </a:p>
        </p:txBody>
      </p:sp>
      <p:sp>
        <p:nvSpPr>
          <p:cNvPr id="8" name="Rectangle 2"/>
          <p:cNvSpPr/>
          <p:nvPr/>
        </p:nvSpPr>
        <p:spPr>
          <a:xfrm>
            <a:off x="854087" y="980728"/>
            <a:ext cx="7488833" cy="4031873"/>
          </a:xfrm>
          <a:prstGeom prst="rect">
            <a:avLst/>
          </a:prstGeom>
        </p:spPr>
        <p:txBody>
          <a:bodyPr wrap="square">
            <a:spAutoFit/>
          </a:bodyPr>
          <a:lstStyle/>
          <a:p>
            <a:pPr lvl="0" algn="just"/>
            <a:r>
              <a:rPr lang="ar-IQ" sz="3200" dirty="0" smtClean="0"/>
              <a:t>5- تسارع </a:t>
            </a:r>
            <a:r>
              <a:rPr lang="ar-IQ" sz="3200" dirty="0"/>
              <a:t>الكثير من الدول على مستوى العالم </a:t>
            </a:r>
            <a:r>
              <a:rPr lang="ar-IQ" sz="3200" dirty="0" err="1"/>
              <a:t>للحاة</a:t>
            </a:r>
            <a:r>
              <a:rPr lang="ar-IQ" sz="3200" dirty="0"/>
              <a:t> بالعولمة, (اليابان مثلاً المتحيز بنوعيه القومية الاقتصادية ارتفعت تعاملاتها الخارجية, وكذلك الصين).</a:t>
            </a:r>
            <a:endParaRPr lang="en-US" sz="3200" dirty="0"/>
          </a:p>
          <a:p>
            <a:pPr lvl="0" algn="just"/>
            <a:r>
              <a:rPr lang="ar-IQ" sz="3200" dirty="0" smtClean="0"/>
              <a:t>6- تصاعد </a:t>
            </a:r>
            <a:r>
              <a:rPr lang="ar-IQ" sz="3200" dirty="0"/>
              <a:t>الاستثمارات الخارجية في الدول النامية ودول المنطقة العربية.</a:t>
            </a:r>
            <a:endParaRPr lang="en-US" sz="3200" dirty="0"/>
          </a:p>
          <a:p>
            <a:pPr lvl="0" algn="just"/>
            <a:r>
              <a:rPr lang="ar-IQ" sz="3200" dirty="0" smtClean="0"/>
              <a:t>7- تزايد </a:t>
            </a:r>
            <a:r>
              <a:rPr lang="ar-IQ" sz="3200" dirty="0"/>
              <a:t>عوائد الشركات العالمية وأرباحها بشكل كبير.</a:t>
            </a:r>
            <a:endParaRPr lang="en-US" sz="3200" dirty="0"/>
          </a:p>
          <a:p>
            <a:pPr lvl="0" algn="just"/>
            <a:r>
              <a:rPr lang="ar-IQ" sz="3200" dirty="0" smtClean="0"/>
              <a:t>8- اختفاء </a:t>
            </a:r>
            <a:r>
              <a:rPr lang="ar-IQ" sz="3200" dirty="0"/>
              <a:t>الأعمال الضيقة التي تتحكم فيها الأسواق المحلية, وعمل الشركات في إطار سوق عالمي واحد.</a:t>
            </a:r>
            <a:endParaRPr lang="en-US" sz="3200" dirty="0"/>
          </a:p>
        </p:txBody>
      </p:sp>
    </p:spTree>
    <p:extLst>
      <p:ext uri="{BB962C8B-B14F-4D97-AF65-F5344CB8AC3E}">
        <p14:creationId xmlns:p14="http://schemas.microsoft.com/office/powerpoint/2010/main" val="28137867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8</a:t>
            </a:fld>
            <a:endParaRPr lang="en-US">
              <a:solidFill>
                <a:srgbClr val="000000"/>
              </a:solidFill>
            </a:endParaRPr>
          </a:p>
        </p:txBody>
      </p:sp>
      <p:pic>
        <p:nvPicPr>
          <p:cNvPr id="2" name="صورة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9709" y="548680"/>
            <a:ext cx="6030955" cy="5856145"/>
          </a:xfrm>
          <a:prstGeom prst="rect">
            <a:avLst/>
          </a:prstGeom>
        </p:spPr>
      </p:pic>
    </p:spTree>
    <p:extLst>
      <p:ext uri="{BB962C8B-B14F-4D97-AF65-F5344CB8AC3E}">
        <p14:creationId xmlns:p14="http://schemas.microsoft.com/office/powerpoint/2010/main" val="71385734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3"/>
          <p:cNvSpPr>
            <a:spLocks noChangeArrowheads="1"/>
          </p:cNvSpPr>
          <p:nvPr/>
        </p:nvSpPr>
        <p:spPr bwMode="auto">
          <a:xfrm>
            <a:off x="457200" y="1600200"/>
            <a:ext cx="843597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609600" indent="-609600" fontAlgn="base">
              <a:spcBef>
                <a:spcPct val="20000"/>
              </a:spcBef>
              <a:spcAft>
                <a:spcPct val="0"/>
              </a:spcAft>
              <a:buFontTx/>
              <a:buChar char="•"/>
            </a:pPr>
            <a:endParaRPr lang="en-US" sz="3200" b="1" dirty="0">
              <a:solidFill>
                <a:srgbClr val="009900"/>
              </a:solidFill>
            </a:endParaRPr>
          </a:p>
        </p:txBody>
      </p:sp>
      <p:sp>
        <p:nvSpPr>
          <p:cNvPr id="12" name="عنصر نائب للتاريخ 1"/>
          <p:cNvSpPr>
            <a:spLocks noGrp="1"/>
          </p:cNvSpPr>
          <p:nvPr>
            <p:ph type="dt" sz="half" idx="10"/>
          </p:nvPr>
        </p:nvSpPr>
        <p:spPr/>
        <p:txBody>
          <a:bodyPr/>
          <a:lstStyle/>
          <a:p>
            <a:pPr>
              <a:defRPr/>
            </a:pPr>
            <a:fld id="{966FDCEB-BE52-4AC6-9CB8-A71887D359F8}" type="datetime8">
              <a:rPr lang="ar-IQ" smtClean="0">
                <a:solidFill>
                  <a:srgbClr val="000000"/>
                </a:solidFill>
              </a:rPr>
              <a:t>26 نيسان، 16</a:t>
            </a:fld>
            <a:endParaRPr lang="en-US" dirty="0">
              <a:solidFill>
                <a:srgbClr val="000000"/>
              </a:solidFill>
            </a:endParaRPr>
          </a:p>
        </p:txBody>
      </p:sp>
      <p:sp>
        <p:nvSpPr>
          <p:cNvPr id="11" name="عنصر نائب لرقم الشريحة 3"/>
          <p:cNvSpPr>
            <a:spLocks noGrp="1"/>
          </p:cNvSpPr>
          <p:nvPr>
            <p:ph type="sldNum" sz="quarter" idx="12"/>
          </p:nvPr>
        </p:nvSpPr>
        <p:spPr/>
        <p:txBody>
          <a:bodyPr/>
          <a:lstStyle/>
          <a:p>
            <a:pPr>
              <a:defRPr/>
            </a:pPr>
            <a:fld id="{490C93D3-28C6-4704-B81B-4E425018D432}" type="slidenum">
              <a:rPr lang="ar-SA" smtClean="0">
                <a:solidFill>
                  <a:srgbClr val="000000"/>
                </a:solidFill>
              </a:rPr>
              <a:pPr>
                <a:defRPr/>
              </a:pPr>
              <a:t>9</a:t>
            </a:fld>
            <a:endParaRPr lang="en-US">
              <a:solidFill>
                <a:srgbClr val="000000"/>
              </a:solidFill>
            </a:endParaRPr>
          </a:p>
        </p:txBody>
      </p:sp>
      <p:sp>
        <p:nvSpPr>
          <p:cNvPr id="8" name="Rectangle 2"/>
          <p:cNvSpPr/>
          <p:nvPr/>
        </p:nvSpPr>
        <p:spPr>
          <a:xfrm>
            <a:off x="854086" y="712488"/>
            <a:ext cx="7488833" cy="5293757"/>
          </a:xfrm>
          <a:prstGeom prst="rect">
            <a:avLst/>
          </a:prstGeom>
        </p:spPr>
        <p:txBody>
          <a:bodyPr wrap="square">
            <a:spAutoFit/>
          </a:bodyPr>
          <a:lstStyle/>
          <a:p>
            <a:pPr algn="just"/>
            <a:r>
              <a:rPr lang="ar-IQ" sz="2600" b="1" dirty="0"/>
              <a:t>واجبات العولمة:-</a:t>
            </a:r>
            <a:endParaRPr lang="en-US" sz="2600" dirty="0"/>
          </a:p>
          <a:p>
            <a:pPr algn="just"/>
            <a:r>
              <a:rPr lang="ar-IQ" sz="2600" dirty="0"/>
              <a:t>     تتمثل بـــــ (الاتفاقيات, والمعاهدات, والمنظمات), والاتفاقيات الاقليمية, وتتمثل في:-</a:t>
            </a:r>
            <a:endParaRPr lang="en-US" sz="2600" dirty="0"/>
          </a:p>
          <a:p>
            <a:pPr lvl="0" algn="just"/>
            <a:r>
              <a:rPr lang="ar-IQ" sz="2600" dirty="0"/>
              <a:t>الأمم المتحدة </a:t>
            </a:r>
            <a:r>
              <a:rPr lang="en-US" sz="2600" dirty="0"/>
              <a:t>The United Nations</a:t>
            </a:r>
            <a:r>
              <a:rPr lang="ar-IQ" sz="2600" dirty="0"/>
              <a:t>: يبرز دورها من خلال جهودها في مجالات عديدة كــــ (الاقتصاد, الصحة, الاتصالات, التربية والتعليم, ..), وغالبية منظمات الأعمال والتجارة الدولية تنطوي تحت الهيئة العامة للأمم المتحدة والمجلس الاقتصادي والاجتماعي كــــ (منظمة مؤتمر التجارة والتنمية (</a:t>
            </a:r>
            <a:r>
              <a:rPr lang="en-US" sz="2600" dirty="0"/>
              <a:t>UNCTAD</a:t>
            </a:r>
            <a:r>
              <a:rPr lang="ar-IQ" sz="2600" dirty="0"/>
              <a:t>), ومنظمة التنمية الصناعية (</a:t>
            </a:r>
            <a:r>
              <a:rPr lang="en-US" sz="2600" dirty="0"/>
              <a:t>UNIDO</a:t>
            </a:r>
            <a:r>
              <a:rPr lang="ar-IQ" sz="2600" dirty="0"/>
              <a:t>), ومنظمة العمل الدولية (</a:t>
            </a:r>
            <a:r>
              <a:rPr lang="en-US" sz="2600" dirty="0"/>
              <a:t>ILO</a:t>
            </a:r>
            <a:r>
              <a:rPr lang="ar-IQ" sz="2600" dirty="0"/>
              <a:t>), ومنظمة الغذاء والزراعة (</a:t>
            </a:r>
            <a:r>
              <a:rPr lang="en-US" sz="2600" dirty="0"/>
              <a:t>FAO</a:t>
            </a:r>
            <a:r>
              <a:rPr lang="ar-IQ" sz="2600" dirty="0"/>
              <a:t>), ومنظمة الصحة الدولية (</a:t>
            </a:r>
            <a:r>
              <a:rPr lang="en-US" sz="2600" dirty="0"/>
              <a:t>WHO</a:t>
            </a:r>
            <a:r>
              <a:rPr lang="ar-IQ" sz="2600" dirty="0"/>
              <a:t>), ومنظمة التجارة العالمية (</a:t>
            </a:r>
            <a:r>
              <a:rPr lang="en-US" sz="2600" dirty="0"/>
              <a:t>WTO</a:t>
            </a:r>
            <a:r>
              <a:rPr lang="ar-IQ" sz="2600" dirty="0"/>
              <a:t>), والاتفاقية العامة للتجارة والتعرفة (</a:t>
            </a:r>
            <a:r>
              <a:rPr lang="en-US" sz="2600" dirty="0"/>
              <a:t>GATT</a:t>
            </a:r>
            <a:r>
              <a:rPr lang="ar-IQ" sz="2600" dirty="0"/>
              <a:t>), والاتفاقية العامة لتجارة الخدمات (</a:t>
            </a:r>
            <a:r>
              <a:rPr lang="en-US" sz="2600" dirty="0"/>
              <a:t>GATS</a:t>
            </a:r>
            <a:r>
              <a:rPr lang="ar-IQ" sz="2600" dirty="0"/>
              <a:t>), والاتفاقية العامة لحماية الحقوق الفكرية (</a:t>
            </a:r>
            <a:r>
              <a:rPr lang="en-US" sz="2600" dirty="0"/>
              <a:t>TRIPS</a:t>
            </a:r>
            <a:r>
              <a:rPr lang="ar-IQ" sz="2600" dirty="0"/>
              <a:t>), وصندوق النقد الدولي (</a:t>
            </a:r>
            <a:r>
              <a:rPr lang="en-US" sz="2600" dirty="0"/>
              <a:t>IMF</a:t>
            </a:r>
            <a:r>
              <a:rPr lang="ar-IQ" sz="2600" dirty="0"/>
              <a:t>).</a:t>
            </a:r>
            <a:endParaRPr lang="en-US" sz="2600" dirty="0"/>
          </a:p>
        </p:txBody>
      </p:sp>
    </p:spTree>
    <p:extLst>
      <p:ext uri="{BB962C8B-B14F-4D97-AF65-F5344CB8AC3E}">
        <p14:creationId xmlns:p14="http://schemas.microsoft.com/office/powerpoint/2010/main" val="330811527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nodePh="1">
                                  <p:stCondLst>
                                    <p:cond delay="0"/>
                                  </p:stCondLst>
                                  <p:endCondLst>
                                    <p:cond evt="begin" delay="0">
                                      <p:tn val="5"/>
                                    </p:cond>
                                  </p:endCondLst>
                                  <p:iterate type="lt">
                                    <p:tmPct val="5000"/>
                                  </p:iterate>
                                  <p:childTnLst>
                                    <p:set>
                                      <p:cBhvr>
                                        <p:cTn id="6" dur="1" fill="hold">
                                          <p:stCondLst>
                                            <p:cond delay="0"/>
                                          </p:stCondLst>
                                        </p:cTn>
                                        <p:tgtEl>
                                          <p:spTgt spid="11273"/>
                                        </p:tgtEl>
                                        <p:attrNameLst>
                                          <p:attrName>style.visibility</p:attrName>
                                        </p:attrNameLst>
                                      </p:cBhvr>
                                      <p:to>
                                        <p:strVal val="visible"/>
                                      </p:to>
                                    </p:set>
                                    <p:anim calcmode="lin" valueType="num">
                                      <p:cBhvr>
                                        <p:cTn id="7" dur="1000" fill="hold"/>
                                        <p:tgtEl>
                                          <p:spTgt spid="11273"/>
                                        </p:tgtEl>
                                        <p:attrNameLst>
                                          <p:attrName>ppt_w</p:attrName>
                                        </p:attrNameLst>
                                      </p:cBhvr>
                                      <p:tavLst>
                                        <p:tav tm="0">
                                          <p:val>
                                            <p:fltVal val="0"/>
                                          </p:val>
                                        </p:tav>
                                        <p:tav tm="100000">
                                          <p:val>
                                            <p:strVal val="#ppt_w"/>
                                          </p:val>
                                        </p:tav>
                                      </p:tavLst>
                                    </p:anim>
                                    <p:anim calcmode="lin" valueType="num">
                                      <p:cBhvr>
                                        <p:cTn id="8" dur="1000" fill="hold"/>
                                        <p:tgtEl>
                                          <p:spTgt spid="11273"/>
                                        </p:tgtEl>
                                        <p:attrNameLst>
                                          <p:attrName>ppt_h</p:attrName>
                                        </p:attrNameLst>
                                      </p:cBhvr>
                                      <p:tavLst>
                                        <p:tav tm="0">
                                          <p:val>
                                            <p:fltVal val="0"/>
                                          </p:val>
                                        </p:tav>
                                        <p:tav tm="100000">
                                          <p:val>
                                            <p:strVal val="#ppt_h"/>
                                          </p:val>
                                        </p:tav>
                                      </p:tavLst>
                                    </p:anim>
                                    <p:anim calcmode="lin" valueType="num">
                                      <p:cBhvr>
                                        <p:cTn id="9" dur="1000" fill="hold"/>
                                        <p:tgtEl>
                                          <p:spTgt spid="11273"/>
                                        </p:tgtEl>
                                        <p:attrNameLst>
                                          <p:attrName>style.rotation</p:attrName>
                                        </p:attrNameLst>
                                      </p:cBhvr>
                                      <p:tavLst>
                                        <p:tav tm="0">
                                          <p:val>
                                            <p:fltVal val="90"/>
                                          </p:val>
                                        </p:tav>
                                        <p:tav tm="100000">
                                          <p:val>
                                            <p:fltVal val="0"/>
                                          </p:val>
                                        </p:tav>
                                      </p:tavLst>
                                    </p:anim>
                                    <p:animEffect transition="in" filter="fade">
                                      <p:cBhvr>
                                        <p:cTn id="10" dur="1000"/>
                                        <p:tgtEl>
                                          <p:spTgt spid="11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الاختبار">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دبوس تثبيت">
  <a:themeElements>
    <a:clrScheme name="دبوس تثبيت">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دبوس تثبيت">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دبوس تثبيت">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1577</TotalTime>
  <Words>662</Words>
  <Application>Microsoft Office PowerPoint</Application>
  <PresentationFormat>عرض على الشاشة (3:4)‏</PresentationFormat>
  <Paragraphs>54</Paragraphs>
  <Slides>9</Slides>
  <Notes>9</Notes>
  <HiddenSlides>0</HiddenSlides>
  <MMClips>0</MMClips>
  <ScaleCrop>false</ScaleCrop>
  <HeadingPairs>
    <vt:vector size="4" baseType="variant">
      <vt:variant>
        <vt:lpstr>نسق</vt:lpstr>
      </vt:variant>
      <vt:variant>
        <vt:i4>2</vt:i4>
      </vt:variant>
      <vt:variant>
        <vt:lpstr>عناوين الشرائح</vt:lpstr>
      </vt:variant>
      <vt:variant>
        <vt:i4>9</vt:i4>
      </vt:variant>
    </vt:vector>
  </HeadingPairs>
  <TitlesOfParts>
    <vt:vector size="11" baseType="lpstr">
      <vt:lpstr>الاختبار</vt:lpstr>
      <vt:lpstr>دبوس تثبيت</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dc:creator>
  <cp:lastModifiedBy>lathi</cp:lastModifiedBy>
  <cp:revision>107</cp:revision>
  <dcterms:created xsi:type="dcterms:W3CDTF">2015-12-17T21:23:33Z</dcterms:created>
  <dcterms:modified xsi:type="dcterms:W3CDTF">2016-04-26T12:47:07Z</dcterms:modified>
</cp:coreProperties>
</file>