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tl="1" saveSubsetFonts="1">
  <p:sldMasterIdLst>
    <p:sldMasterId id="2147483672" r:id="rId1"/>
  </p:sldMasterIdLst>
  <p:notesMasterIdLst>
    <p:notesMasterId r:id="rId9"/>
  </p:notesMasterIdLst>
  <p:sldIdLst>
    <p:sldId id="256" r:id="rId2"/>
    <p:sldId id="257" r:id="rId3"/>
    <p:sldId id="258" r:id="rId4"/>
    <p:sldId id="259" r:id="rId5"/>
    <p:sldId id="263" r:id="rId6"/>
    <p:sldId id="261" r:id="rId7"/>
    <p:sldId id="262" r:id="rId8"/>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8" d="100"/>
          <a:sy n="68" d="100"/>
        </p:scale>
        <p:origin x="-570" y="-96"/>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91331C88-385F-483C-AA44-2F4BD38774FF}" type="datetimeFigureOut">
              <a:rPr lang="ar-IQ" smtClean="0"/>
              <a:pPr/>
              <a:t>07/03/1438</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105AE2D-0284-4E8F-B42C-5706CCBE1EEA}" type="slidenum">
              <a:rPr lang="ar-IQ" smtClean="0"/>
              <a:pPr/>
              <a:t>‹#›</a:t>
            </a:fld>
            <a:endParaRPr lang="ar-IQ"/>
          </a:p>
        </p:txBody>
      </p:sp>
    </p:spTree>
    <p:extLst>
      <p:ext uri="{BB962C8B-B14F-4D97-AF65-F5344CB8AC3E}">
        <p14:creationId xmlns:p14="http://schemas.microsoft.com/office/powerpoint/2010/main" xmlns="" val="946435669"/>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9D1EECE3-8DAC-47F9-9B79-BB092AF557DD}" type="datetimeFigureOut">
              <a:rPr lang="ar-IQ" smtClean="0"/>
              <a:pPr/>
              <a:t>07/03/1438</a:t>
            </a:fld>
            <a:endParaRPr lang="ar-IQ"/>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ar-IQ"/>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A51F0544-287D-4012-80EA-C0056B326EA0}" type="slidenum">
              <a:rPr lang="ar-IQ" smtClean="0"/>
              <a:pPr/>
              <a:t>‹#›</a:t>
            </a:fld>
            <a:endParaRPr lang="ar-IQ"/>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ar-SA" smtClean="0"/>
              <a:t>انقر لتحرير نمط العنوان الرئيسي</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5" name="Date Placeholder 4"/>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A51F0544-287D-4012-80EA-C0056B326EA0}" type="slidenum">
              <a:rPr lang="ar-IQ" smtClean="0"/>
              <a:pPr/>
              <a:t>‹#›</a:t>
            </a:fld>
            <a:endParaRPr lang="ar-IQ"/>
          </a:p>
        </p:txBody>
      </p:sp>
      <p:sp>
        <p:nvSpPr>
          <p:cNvPr id="9" name="Content Placeholder 8"/>
          <p:cNvSpPr>
            <a:spLocks noGrp="1"/>
          </p:cNvSpPr>
          <p:nvPr>
            <p:ph sz="quarter" idx="13"/>
          </p:nvPr>
        </p:nvSpPr>
        <p:spPr>
          <a:xfrm>
            <a:off x="1042416" y="2313432"/>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a:p>
        </p:txBody>
      </p:sp>
      <p:sp>
        <p:nvSpPr>
          <p:cNvPr id="3" name="Date Placeholder 2"/>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7" name="Slide Number Placeholder 6"/>
          <p:cNvSpPr>
            <a:spLocks noGrp="1"/>
          </p:cNvSpPr>
          <p:nvPr>
            <p:ph type="sldNum" sz="quarter" idx="12"/>
          </p:nvPr>
        </p:nvSpPr>
        <p:spPr/>
        <p:txBody>
          <a:bodyPr/>
          <a:lstStyle/>
          <a:p>
            <a:fld id="{A51F0544-287D-4012-80EA-C0056B326EA0}" type="slidenum">
              <a:rPr lang="ar-IQ" smtClean="0"/>
              <a:pPr/>
              <a:t>‹#›</a:t>
            </a:fld>
            <a:endParaRPr lang="ar-IQ"/>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IQ"/>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ar-SA" smtClean="0"/>
              <a:t>انقر لتحرير نمط العنوان الرئيسي</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ar-SA" smtClean="0"/>
              <a:t>انقر لتحرير نمط العنوان الرئيسي</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ar-SA" smtClean="0"/>
              <a:t>انقر فوق الأيقونة لإضافة صورة</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Date Placeholder 4"/>
          <p:cNvSpPr>
            <a:spLocks noGrp="1"/>
          </p:cNvSpPr>
          <p:nvPr>
            <p:ph type="dt" sz="half" idx="10"/>
          </p:nvPr>
        </p:nvSpPr>
        <p:spPr/>
        <p:txBody>
          <a:bodyPr/>
          <a:lstStyle/>
          <a:p>
            <a:fld id="{9D1EECE3-8DAC-47F9-9B79-BB092AF557DD}" type="datetimeFigureOut">
              <a:rPr lang="ar-IQ" smtClean="0"/>
              <a:pPr/>
              <a:t>07/03/1438</a:t>
            </a:fld>
            <a:endParaRPr lang="ar-IQ"/>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ar-IQ"/>
          </a:p>
        </p:txBody>
      </p:sp>
      <p:sp>
        <p:nvSpPr>
          <p:cNvPr id="7" name="Slide Number Placeholder 6"/>
          <p:cNvSpPr>
            <a:spLocks noGrp="1"/>
          </p:cNvSpPr>
          <p:nvPr>
            <p:ph type="sldNum" sz="quarter" idx="12"/>
          </p:nvPr>
        </p:nvSpPr>
        <p:spPr/>
        <p:txBody>
          <a:bodyPr/>
          <a:lstStyle/>
          <a:p>
            <a:fld id="{A51F0544-287D-4012-80EA-C0056B326EA0}" type="slidenum">
              <a:rPr lang="ar-IQ" smtClean="0"/>
              <a:pPr/>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9D1EECE3-8DAC-47F9-9B79-BB092AF557DD}" type="datetimeFigureOut">
              <a:rPr lang="ar-IQ" smtClean="0"/>
              <a:pPr/>
              <a:t>07/03/1438</a:t>
            </a:fld>
            <a:endParaRPr lang="ar-IQ"/>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ar-IQ"/>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A51F0544-287D-4012-80EA-C0056B326EA0}"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1" eaLnBrk="1" latinLnBrk="0" hangingPunct="1">
        <a:spcBef>
          <a:spcPct val="0"/>
        </a:spcBef>
        <a:buNone/>
        <a:defRPr sz="400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274320" algn="r" defTabSz="914400" rtl="1"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r" defTabSz="914400" rtl="1"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r" defTabSz="914400" rtl="1"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r" defTabSz="914400" rtl="1"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r" defTabSz="914400" rtl="1"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r" defTabSz="914400" rtl="1"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4427984" y="1340768"/>
            <a:ext cx="4027984" cy="4320480"/>
          </a:xfrm>
        </p:spPr>
        <p:txBody>
          <a:bodyPr>
            <a:normAutofit/>
          </a:bodyPr>
          <a:lstStyle/>
          <a:p>
            <a:pPr algn="ctr"/>
            <a:r>
              <a:rPr lang="ar-IQ" sz="5400" dirty="0" smtClean="0">
                <a:solidFill>
                  <a:schemeClr val="accent6">
                    <a:lumMod val="75000"/>
                  </a:schemeClr>
                </a:solidFill>
                <a:latin typeface="Monotype Koufi" pitchFamily="2" charset="-78"/>
                <a:ea typeface="Monotype Koufi" pitchFamily="2" charset="-78"/>
                <a:cs typeface="Monotype Koufi" pitchFamily="2" charset="-78"/>
              </a:rPr>
              <a:t>التخطيط </a:t>
            </a:r>
            <a:br>
              <a:rPr lang="ar-IQ" sz="5400" dirty="0" smtClean="0">
                <a:solidFill>
                  <a:schemeClr val="accent6">
                    <a:lumMod val="75000"/>
                  </a:schemeClr>
                </a:solidFill>
                <a:latin typeface="Monotype Koufi" pitchFamily="2" charset="-78"/>
                <a:ea typeface="Monotype Koufi" pitchFamily="2" charset="-78"/>
                <a:cs typeface="Monotype Koufi" pitchFamily="2" charset="-78"/>
              </a:rPr>
            </a:br>
            <a:r>
              <a:rPr lang="ar-IQ" sz="5400" dirty="0" smtClean="0">
                <a:solidFill>
                  <a:schemeClr val="accent6">
                    <a:lumMod val="75000"/>
                  </a:schemeClr>
                </a:solidFill>
                <a:latin typeface="Monotype Koufi" pitchFamily="2" charset="-78"/>
                <a:ea typeface="Monotype Koufi" pitchFamily="2" charset="-78"/>
                <a:cs typeface="Monotype Koufi" pitchFamily="2" charset="-78"/>
              </a:rPr>
              <a:t>في الأعمال الدولية</a:t>
            </a:r>
            <a:endParaRPr lang="ar-IQ" sz="5400" dirty="0">
              <a:solidFill>
                <a:schemeClr val="accent6">
                  <a:lumMod val="75000"/>
                </a:schemeClr>
              </a:solidFill>
              <a:latin typeface="Monotype Koufi" pitchFamily="2" charset="-78"/>
              <a:ea typeface="Monotype Koufi" pitchFamily="2" charset="-78"/>
              <a:cs typeface="Monotype Koufi" pitchFamily="2" charset="-78"/>
            </a:endParaRPr>
          </a:p>
        </p:txBody>
      </p:sp>
    </p:spTree>
    <p:extLst>
      <p:ext uri="{BB962C8B-B14F-4D97-AF65-F5344CB8AC3E}">
        <p14:creationId xmlns:p14="http://schemas.microsoft.com/office/powerpoint/2010/main" xmlns="" val="671237430"/>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115616" y="1052736"/>
            <a:ext cx="7344816" cy="5339680"/>
          </a:xfrm>
        </p:spPr>
        <p:txBody>
          <a:bodyPr>
            <a:normAutofit/>
          </a:bodyPr>
          <a:lstStyle/>
          <a:p>
            <a:pPr algn="just"/>
            <a:r>
              <a:rPr lang="ar-IQ" sz="3600" dirty="0">
                <a:latin typeface="Monotype Koufi" pitchFamily="2" charset="-78"/>
                <a:ea typeface="Monotype Koufi" pitchFamily="2" charset="-78"/>
                <a:cs typeface="Monotype Koufi" pitchFamily="2" charset="-78"/>
              </a:rPr>
              <a:t>التخطيط في الأعمال الدولية</a:t>
            </a:r>
            <a:endParaRPr lang="en-US" sz="3600" dirty="0">
              <a:ea typeface="Monotype Koufi" pitchFamily="2" charset="-78"/>
              <a:cs typeface="Monotype Koufi" pitchFamily="2" charset="-78"/>
            </a:endParaRPr>
          </a:p>
          <a:p>
            <a:pPr marL="68580" indent="0" algn="just">
              <a:buNone/>
            </a:pPr>
            <a:r>
              <a:rPr lang="ar-IQ" sz="3200" dirty="0">
                <a:cs typeface="Simplified Arabic" pitchFamily="2" charset="-78"/>
              </a:rPr>
              <a:t>     أي (تحديد الأهداف والسعي لتحقيقها) .. وفي المجال الدولي تصبح البيئة أوسع وأشمل ومتغيرة, ولا تتمكن المنظمة من الابتعاد والازدهار إلا إذا اخضعت أعمالها الدولية للتخطيط المنظم, وجعلت التخطيط جزء من إدارتها وأخذت تغيرات البيئة بالاعتبار لأنها تؤثر في عمل المنظمة.</a:t>
            </a:r>
            <a:endParaRPr lang="en-US" sz="3200" dirty="0">
              <a:cs typeface="Simplified Arabic" pitchFamily="2" charset="-78"/>
            </a:endParaRPr>
          </a:p>
        </p:txBody>
      </p:sp>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2</a:t>
            </a:fld>
            <a:endParaRPr lang="ar-IQ"/>
          </a:p>
        </p:txBody>
      </p:sp>
    </p:spTree>
    <p:extLst>
      <p:ext uri="{BB962C8B-B14F-4D97-AF65-F5344CB8AC3E}">
        <p14:creationId xmlns:p14="http://schemas.microsoft.com/office/powerpoint/2010/main" xmlns="" val="2900855950"/>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115616" y="908720"/>
            <a:ext cx="7416824" cy="5627712"/>
          </a:xfrm>
        </p:spPr>
        <p:txBody>
          <a:bodyPr>
            <a:normAutofit/>
          </a:bodyPr>
          <a:lstStyle/>
          <a:p>
            <a:pPr lvl="0"/>
            <a:r>
              <a:rPr lang="ar-IQ" sz="3200" dirty="0">
                <a:latin typeface="Monotype Koufi" pitchFamily="2" charset="-78"/>
                <a:ea typeface="Monotype Koufi" pitchFamily="2" charset="-78"/>
                <a:cs typeface="Monotype Koufi" pitchFamily="2" charset="-78"/>
              </a:rPr>
              <a:t>مراحل التخطيط الدولي :</a:t>
            </a:r>
            <a:endParaRPr lang="en-US" sz="3200" dirty="0">
              <a:ea typeface="Monotype Koufi" pitchFamily="2" charset="-78"/>
              <a:cs typeface="Monotype Koufi" pitchFamily="2" charset="-78"/>
            </a:endParaRPr>
          </a:p>
          <a:p>
            <a:pPr marL="68580" lvl="0" indent="0" algn="just">
              <a:buNone/>
            </a:pPr>
            <a:r>
              <a:rPr lang="ar-IQ" sz="2800" b="1" u="sng" dirty="0" smtClean="0">
                <a:solidFill>
                  <a:srgbClr val="FF0000"/>
                </a:solidFill>
                <a:cs typeface="Simplified Arabic" pitchFamily="2" charset="-78"/>
              </a:rPr>
              <a:t>1. دراسة </a:t>
            </a:r>
            <a:r>
              <a:rPr lang="ar-IQ" sz="2800" b="1" u="sng" dirty="0">
                <a:solidFill>
                  <a:srgbClr val="FF0000"/>
                </a:solidFill>
                <a:cs typeface="Simplified Arabic" pitchFamily="2" charset="-78"/>
              </a:rPr>
              <a:t>البيئة الداخلية:</a:t>
            </a:r>
            <a:r>
              <a:rPr lang="ar-IQ" sz="2800" b="1" dirty="0">
                <a:solidFill>
                  <a:srgbClr val="FF0000"/>
                </a:solidFill>
                <a:cs typeface="Simplified Arabic" pitchFamily="2" charset="-78"/>
              </a:rPr>
              <a:t> </a:t>
            </a:r>
            <a:r>
              <a:rPr lang="ar-IQ" sz="2800" b="1" dirty="0">
                <a:cs typeface="Simplified Arabic" pitchFamily="2" charset="-78"/>
              </a:rPr>
              <a:t>لتحديد مصادر القوة والضعف في مواردها (المالية, والمادية, والبشرية, والمعلوماتية) أي (المعدات, المباني, براءات الاختراع, رأس المال والأسهم والسندات, والخبرات والمعرفة والتقانة).</a:t>
            </a:r>
            <a:endParaRPr lang="en-US" sz="2800" b="1" dirty="0">
              <a:cs typeface="Simplified Arabic" pitchFamily="2" charset="-78"/>
            </a:endParaRPr>
          </a:p>
          <a:p>
            <a:pPr marL="68580" lvl="0" indent="0" algn="just">
              <a:buNone/>
            </a:pPr>
            <a:endParaRPr lang="ar-IQ" sz="2800" b="1" u="sng" dirty="0" smtClean="0">
              <a:cs typeface="Simplified Arabic" pitchFamily="2" charset="-78"/>
            </a:endParaRPr>
          </a:p>
          <a:p>
            <a:pPr marL="68580" lvl="0" indent="0" algn="just">
              <a:buNone/>
            </a:pPr>
            <a:r>
              <a:rPr lang="ar-IQ" sz="2800" b="1" u="sng" dirty="0" smtClean="0">
                <a:solidFill>
                  <a:srgbClr val="FF0000"/>
                </a:solidFill>
                <a:cs typeface="Simplified Arabic" pitchFamily="2" charset="-78"/>
              </a:rPr>
              <a:t>2. دراسة </a:t>
            </a:r>
            <a:r>
              <a:rPr lang="ar-IQ" sz="2800" b="1" u="sng" dirty="0">
                <a:solidFill>
                  <a:srgbClr val="FF0000"/>
                </a:solidFill>
                <a:cs typeface="Simplified Arabic" pitchFamily="2" charset="-78"/>
              </a:rPr>
              <a:t>البيئة الخارجية:</a:t>
            </a:r>
            <a:r>
              <a:rPr lang="ar-IQ" sz="2800" b="1" dirty="0">
                <a:solidFill>
                  <a:srgbClr val="FF0000"/>
                </a:solidFill>
                <a:cs typeface="Simplified Arabic" pitchFamily="2" charset="-78"/>
              </a:rPr>
              <a:t> </a:t>
            </a:r>
            <a:r>
              <a:rPr lang="ar-IQ" sz="2800" b="1" dirty="0">
                <a:cs typeface="Simplified Arabic" pitchFamily="2" charset="-78"/>
              </a:rPr>
              <a:t>تهدف إلى المفاضلة بين البلدان من حيث البيئة السياسية, والاجتماعية, والاقتصادية, وبما يضمن للمنظمة أن تصنع قراراتها في إطار مؤشرات عن (حجم السوق, العمليات, حجم الاستثمارات, المخاطرة الدولية, التكاليف والموارد المتاحة).</a:t>
            </a:r>
            <a:endParaRPr lang="en-US" sz="2800" b="1" dirty="0">
              <a:cs typeface="Simplified Arabic" pitchFamily="2" charset="-78"/>
            </a:endParaRPr>
          </a:p>
          <a:p>
            <a:endParaRPr lang="en-US" dirty="0"/>
          </a:p>
        </p:txBody>
      </p:sp>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3</a:t>
            </a:fld>
            <a:endParaRPr lang="ar-IQ"/>
          </a:p>
        </p:txBody>
      </p:sp>
    </p:spTree>
    <p:extLst>
      <p:ext uri="{BB962C8B-B14F-4D97-AF65-F5344CB8AC3E}">
        <p14:creationId xmlns:p14="http://schemas.microsoft.com/office/powerpoint/2010/main" xmlns="" val="2875164636"/>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836712"/>
            <a:ext cx="7992888" cy="5627712"/>
          </a:xfrm>
        </p:spPr>
        <p:txBody>
          <a:bodyPr>
            <a:normAutofit fontScale="92500" lnSpcReduction="10000"/>
          </a:bodyPr>
          <a:lstStyle/>
          <a:p>
            <a:pPr marL="68580" lvl="0" indent="0" algn="just">
              <a:buNone/>
            </a:pPr>
            <a:r>
              <a:rPr lang="ar-IQ" sz="3000" b="1" u="sng" dirty="0" smtClean="0">
                <a:solidFill>
                  <a:srgbClr val="FF0000"/>
                </a:solidFill>
                <a:latin typeface="Monotype Koufi" pitchFamily="2" charset="-78"/>
                <a:ea typeface="Monotype Koufi" pitchFamily="2" charset="-78"/>
                <a:cs typeface="Simplified Arabic" pitchFamily="2" charset="-78"/>
              </a:rPr>
              <a:t>3. تحديد </a:t>
            </a:r>
            <a:r>
              <a:rPr lang="ar-IQ" sz="3000" b="1" u="sng" dirty="0">
                <a:solidFill>
                  <a:srgbClr val="FF0000"/>
                </a:solidFill>
                <a:latin typeface="Monotype Koufi" pitchFamily="2" charset="-78"/>
                <a:ea typeface="Monotype Koufi" pitchFamily="2" charset="-78"/>
                <a:cs typeface="Simplified Arabic" pitchFamily="2" charset="-78"/>
              </a:rPr>
              <a:t>الغايات من خلال:</a:t>
            </a:r>
            <a:endParaRPr lang="en-US" sz="3000" b="1" dirty="0">
              <a:solidFill>
                <a:srgbClr val="FF0000"/>
              </a:solidFill>
              <a:ea typeface="Monotype Koufi" pitchFamily="2" charset="-78"/>
              <a:cs typeface="Simplified Arabic" pitchFamily="2" charset="-78"/>
            </a:endParaRPr>
          </a:p>
          <a:p>
            <a:pPr lvl="0" algn="just"/>
            <a:r>
              <a:rPr lang="ar-IQ" sz="2800" b="1" i="1" u="sng" dirty="0">
                <a:solidFill>
                  <a:srgbClr val="FF0000"/>
                </a:solidFill>
                <a:cs typeface="Simplified Arabic" pitchFamily="2" charset="-78"/>
              </a:rPr>
              <a:t>تحديد الرسالة:</a:t>
            </a:r>
            <a:r>
              <a:rPr lang="ar-IQ" sz="2800" b="1" dirty="0">
                <a:solidFill>
                  <a:srgbClr val="FF0000"/>
                </a:solidFill>
                <a:cs typeface="Simplified Arabic" pitchFamily="2" charset="-78"/>
              </a:rPr>
              <a:t> </a:t>
            </a:r>
            <a:r>
              <a:rPr lang="ar-IQ" sz="2800" b="1" dirty="0">
                <a:cs typeface="Simplified Arabic" pitchFamily="2" charset="-78"/>
              </a:rPr>
              <a:t>رجل الأعمال يعتبر عمله رسالة للمجتمع يخدم من خلاله الزبائن, ويوفر فرصة عمل للعاملين, ويتطلع لآفاق جديدة في تطبيق التكنولوجيا, ومهما كان منظمة صغيرة فلا بد أن تقوم على رسالة ترشد وتوجه أعمال المنظمة, وتحدد أهدافها, وتكون واضحة وبسيطة في صياغتها.</a:t>
            </a:r>
            <a:endParaRPr lang="en-US" sz="2800" b="1" dirty="0">
              <a:cs typeface="Simplified Arabic" pitchFamily="2" charset="-78"/>
            </a:endParaRPr>
          </a:p>
          <a:p>
            <a:pPr marL="68580" indent="0" algn="just">
              <a:buNone/>
            </a:pPr>
            <a:r>
              <a:rPr lang="ar-IQ" sz="2800" b="1" dirty="0" smtClean="0">
                <a:cs typeface="Simplified Arabic" pitchFamily="2" charset="-78"/>
              </a:rPr>
              <a:t>   مثلاً</a:t>
            </a:r>
            <a:r>
              <a:rPr lang="ar-IQ" sz="2800" b="1" dirty="0">
                <a:cs typeface="Simplified Arabic" pitchFamily="2" charset="-78"/>
              </a:rPr>
              <a:t>: "أنا أعمل كي أسعد الزبون".</a:t>
            </a:r>
            <a:endParaRPr lang="en-US" sz="2800" b="1" dirty="0">
              <a:cs typeface="Simplified Arabic" pitchFamily="2" charset="-78"/>
            </a:endParaRPr>
          </a:p>
          <a:p>
            <a:pPr marL="68580" lvl="0" indent="0" algn="just">
              <a:buNone/>
            </a:pPr>
            <a:endParaRPr lang="ar-IQ" sz="2800" b="1" i="1" u="sng" dirty="0" smtClean="0">
              <a:cs typeface="Simplified Arabic" pitchFamily="2" charset="-78"/>
            </a:endParaRPr>
          </a:p>
          <a:p>
            <a:pPr lvl="0" algn="just"/>
            <a:r>
              <a:rPr lang="ar-IQ" sz="2800" b="1" i="1" u="sng" dirty="0" smtClean="0">
                <a:solidFill>
                  <a:srgbClr val="FF0000"/>
                </a:solidFill>
                <a:cs typeface="Simplified Arabic" pitchFamily="2" charset="-78"/>
              </a:rPr>
              <a:t>تحديد </a:t>
            </a:r>
            <a:r>
              <a:rPr lang="ar-IQ" sz="2800" b="1" i="1" u="sng" dirty="0">
                <a:solidFill>
                  <a:srgbClr val="FF0000"/>
                </a:solidFill>
                <a:cs typeface="Simplified Arabic" pitchFamily="2" charset="-78"/>
              </a:rPr>
              <a:t>الأهداف:</a:t>
            </a:r>
            <a:r>
              <a:rPr lang="ar-IQ" sz="2800" b="1" dirty="0">
                <a:solidFill>
                  <a:srgbClr val="FF0000"/>
                </a:solidFill>
                <a:cs typeface="Simplified Arabic" pitchFamily="2" charset="-78"/>
              </a:rPr>
              <a:t> </a:t>
            </a:r>
            <a:r>
              <a:rPr lang="ar-IQ" sz="2800" b="1" dirty="0">
                <a:cs typeface="Simplified Arabic" pitchFamily="2" charset="-78"/>
              </a:rPr>
              <a:t>تستخدم الأهداف من رسالة المنظمة, وأولها السعي لتعظيم الأرباح لضمان البقاء والنمو. وقد تكون رسمية كما في الشركات (الامريكية والاوروبية), أو ضمنية يفهمها الجميع وغير منصوص عليها كما في الشركات (اليابانية), ويفضل أن تكون رقمية قابلة للقياس (مثلاً نسبة من الأرباح أو حجم الإنتاج, أو زيادة قيمة الأسهم بنسبة معينة, أو ...).</a:t>
            </a:r>
            <a:endParaRPr lang="en-US" sz="2800" b="1" dirty="0">
              <a:cs typeface="Simplified Arabic" pitchFamily="2" charset="-78"/>
            </a:endParaRPr>
          </a:p>
        </p:txBody>
      </p:sp>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4</a:t>
            </a:fld>
            <a:endParaRPr lang="ar-IQ"/>
          </a:p>
        </p:txBody>
      </p:sp>
    </p:spTree>
    <p:extLst>
      <p:ext uri="{BB962C8B-B14F-4D97-AF65-F5344CB8AC3E}">
        <p14:creationId xmlns:p14="http://schemas.microsoft.com/office/powerpoint/2010/main" xmlns="" val="1732538188"/>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5</a:t>
            </a:fld>
            <a:endParaRPr lang="ar-IQ"/>
          </a:p>
        </p:txBody>
      </p:sp>
      <p:sp>
        <p:nvSpPr>
          <p:cNvPr id="6" name="مربع نص 5"/>
          <p:cNvSpPr txBox="1"/>
          <p:nvPr/>
        </p:nvSpPr>
        <p:spPr>
          <a:xfrm>
            <a:off x="7607921" y="1871957"/>
            <a:ext cx="1080120" cy="461665"/>
          </a:xfrm>
          <a:prstGeom prst="rect">
            <a:avLst/>
          </a:prstGeom>
          <a:noFill/>
        </p:spPr>
        <p:txBody>
          <a:bodyPr wrap="square" rtlCol="1">
            <a:spAutoFit/>
          </a:bodyPr>
          <a:lstStyle/>
          <a:p>
            <a:pPr algn="ctr"/>
            <a:r>
              <a:rPr lang="ar-IQ" sz="2400" b="1" dirty="0" smtClean="0">
                <a:cs typeface="Simplified Arabic" pitchFamily="2" charset="-78"/>
              </a:rPr>
              <a:t>الشركة</a:t>
            </a:r>
            <a:endParaRPr lang="ar-IQ" sz="2000" b="1" dirty="0">
              <a:cs typeface="Simplified Arabic" pitchFamily="2" charset="-78"/>
            </a:endParaRPr>
          </a:p>
        </p:txBody>
      </p:sp>
      <p:cxnSp>
        <p:nvCxnSpPr>
          <p:cNvPr id="8" name="رابط كسهم مستقيم 7"/>
          <p:cNvCxnSpPr>
            <a:stCxn id="6" idx="1"/>
          </p:cNvCxnSpPr>
          <p:nvPr/>
        </p:nvCxnSpPr>
        <p:spPr>
          <a:xfrm flipH="1" flipV="1">
            <a:off x="6311777" y="2102789"/>
            <a:ext cx="1296144"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9" name="مربع نص 8"/>
          <p:cNvSpPr txBox="1"/>
          <p:nvPr/>
        </p:nvSpPr>
        <p:spPr>
          <a:xfrm>
            <a:off x="6617230" y="1639169"/>
            <a:ext cx="900100" cy="461665"/>
          </a:xfrm>
          <a:prstGeom prst="rect">
            <a:avLst/>
          </a:prstGeom>
          <a:noFill/>
        </p:spPr>
        <p:txBody>
          <a:bodyPr wrap="square" rtlCol="1">
            <a:spAutoFit/>
          </a:bodyPr>
          <a:lstStyle/>
          <a:p>
            <a:pPr algn="ctr"/>
            <a:r>
              <a:rPr lang="ar-IQ" sz="2400" b="1" dirty="0" smtClean="0">
                <a:cs typeface="Simplified Arabic" pitchFamily="2" charset="-78"/>
              </a:rPr>
              <a:t>تحدد</a:t>
            </a:r>
            <a:endParaRPr lang="ar-IQ" sz="2000" b="1" dirty="0">
              <a:cs typeface="Simplified Arabic" pitchFamily="2" charset="-78"/>
            </a:endParaRPr>
          </a:p>
        </p:txBody>
      </p:sp>
      <p:sp>
        <p:nvSpPr>
          <p:cNvPr id="10" name="مربع نص 9"/>
          <p:cNvSpPr txBox="1"/>
          <p:nvPr/>
        </p:nvSpPr>
        <p:spPr>
          <a:xfrm>
            <a:off x="5364088" y="1682547"/>
            <a:ext cx="1080120" cy="830997"/>
          </a:xfrm>
          <a:prstGeom prst="rect">
            <a:avLst/>
          </a:prstGeom>
          <a:noFill/>
        </p:spPr>
        <p:txBody>
          <a:bodyPr wrap="square" rtlCol="1">
            <a:spAutoFit/>
          </a:bodyPr>
          <a:lstStyle/>
          <a:p>
            <a:pPr algn="ctr"/>
            <a:r>
              <a:rPr lang="ar-IQ" sz="2400" b="1" dirty="0" smtClean="0">
                <a:cs typeface="Simplified Arabic" pitchFamily="2" charset="-78"/>
              </a:rPr>
              <a:t>أهداف عامة</a:t>
            </a:r>
            <a:endParaRPr lang="ar-IQ" sz="2000" b="1" dirty="0">
              <a:cs typeface="Simplified Arabic" pitchFamily="2" charset="-78"/>
            </a:endParaRPr>
          </a:p>
        </p:txBody>
      </p:sp>
      <p:cxnSp>
        <p:nvCxnSpPr>
          <p:cNvPr id="11" name="رابط كسهم مستقيم 10"/>
          <p:cNvCxnSpPr/>
          <p:nvPr/>
        </p:nvCxnSpPr>
        <p:spPr>
          <a:xfrm flipH="1">
            <a:off x="4355976" y="2098044"/>
            <a:ext cx="1098122"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2" name="مربع نص 11"/>
          <p:cNvSpPr txBox="1"/>
          <p:nvPr/>
        </p:nvSpPr>
        <p:spPr>
          <a:xfrm>
            <a:off x="4553998" y="1651451"/>
            <a:ext cx="900100" cy="830997"/>
          </a:xfrm>
          <a:prstGeom prst="rect">
            <a:avLst/>
          </a:prstGeom>
          <a:noFill/>
        </p:spPr>
        <p:txBody>
          <a:bodyPr wrap="square" rtlCol="1">
            <a:spAutoFit/>
          </a:bodyPr>
          <a:lstStyle/>
          <a:p>
            <a:pPr algn="ctr"/>
            <a:r>
              <a:rPr lang="ar-IQ" sz="2400" b="1" dirty="0" smtClean="0">
                <a:cs typeface="Simplified Arabic" pitchFamily="2" charset="-78"/>
              </a:rPr>
              <a:t>تتفرع إلى</a:t>
            </a:r>
            <a:endParaRPr lang="ar-IQ" sz="2000" b="1" dirty="0">
              <a:cs typeface="Simplified Arabic" pitchFamily="2" charset="-78"/>
            </a:endParaRPr>
          </a:p>
        </p:txBody>
      </p:sp>
      <p:sp>
        <p:nvSpPr>
          <p:cNvPr id="13" name="مربع نص 12"/>
          <p:cNvSpPr txBox="1"/>
          <p:nvPr/>
        </p:nvSpPr>
        <p:spPr>
          <a:xfrm>
            <a:off x="2992702" y="1703990"/>
            <a:ext cx="1260140" cy="830997"/>
          </a:xfrm>
          <a:prstGeom prst="rect">
            <a:avLst/>
          </a:prstGeom>
          <a:noFill/>
        </p:spPr>
        <p:txBody>
          <a:bodyPr wrap="square" rtlCol="1">
            <a:spAutoFit/>
          </a:bodyPr>
          <a:lstStyle/>
          <a:p>
            <a:pPr algn="ctr"/>
            <a:r>
              <a:rPr lang="ar-IQ" sz="2400" b="1" dirty="0" smtClean="0">
                <a:cs typeface="Simplified Arabic" pitchFamily="2" charset="-78"/>
              </a:rPr>
              <a:t>الهدف العام الأول</a:t>
            </a:r>
            <a:endParaRPr lang="ar-IQ" sz="2000" b="1" dirty="0">
              <a:cs typeface="Simplified Arabic" pitchFamily="2" charset="-78"/>
            </a:endParaRPr>
          </a:p>
        </p:txBody>
      </p:sp>
      <p:cxnSp>
        <p:nvCxnSpPr>
          <p:cNvPr id="15" name="رابط كسهم مستقيم 14"/>
          <p:cNvCxnSpPr/>
          <p:nvPr/>
        </p:nvCxnSpPr>
        <p:spPr>
          <a:xfrm flipH="1">
            <a:off x="4355976" y="3512529"/>
            <a:ext cx="1098122" cy="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16" name="مربع نص 15"/>
          <p:cNvSpPr txBox="1"/>
          <p:nvPr/>
        </p:nvSpPr>
        <p:spPr>
          <a:xfrm>
            <a:off x="3056348" y="3147221"/>
            <a:ext cx="1260140" cy="830997"/>
          </a:xfrm>
          <a:prstGeom prst="rect">
            <a:avLst/>
          </a:prstGeom>
          <a:noFill/>
        </p:spPr>
        <p:txBody>
          <a:bodyPr wrap="square" rtlCol="1">
            <a:spAutoFit/>
          </a:bodyPr>
          <a:lstStyle/>
          <a:p>
            <a:pPr algn="ctr"/>
            <a:r>
              <a:rPr lang="ar-IQ" sz="2400" b="1" dirty="0" smtClean="0">
                <a:cs typeface="Simplified Arabic" pitchFamily="2" charset="-78"/>
              </a:rPr>
              <a:t>الهدف العام الثاني</a:t>
            </a:r>
            <a:endParaRPr lang="ar-IQ" sz="2000" b="1" dirty="0">
              <a:cs typeface="Simplified Arabic" pitchFamily="2" charset="-78"/>
            </a:endParaRPr>
          </a:p>
        </p:txBody>
      </p:sp>
      <p:cxnSp>
        <p:nvCxnSpPr>
          <p:cNvPr id="17" name="رابط كسهم مستقيم 16"/>
          <p:cNvCxnSpPr/>
          <p:nvPr/>
        </p:nvCxnSpPr>
        <p:spPr>
          <a:xfrm flipH="1" flipV="1">
            <a:off x="2123728" y="1651451"/>
            <a:ext cx="932620" cy="390560"/>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 name="رابط كسهم مستقيم 18"/>
          <p:cNvCxnSpPr/>
          <p:nvPr/>
        </p:nvCxnSpPr>
        <p:spPr>
          <a:xfrm flipH="1" flipV="1">
            <a:off x="2144554" y="3117418"/>
            <a:ext cx="932620" cy="390560"/>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0" name="رابط كسهم مستقيم 19"/>
          <p:cNvCxnSpPr/>
          <p:nvPr/>
        </p:nvCxnSpPr>
        <p:spPr>
          <a:xfrm flipH="1">
            <a:off x="2190350" y="2030350"/>
            <a:ext cx="865998" cy="39405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رابط كسهم مستقيم 22"/>
          <p:cNvCxnSpPr/>
          <p:nvPr/>
        </p:nvCxnSpPr>
        <p:spPr>
          <a:xfrm flipH="1">
            <a:off x="2190350" y="3507978"/>
            <a:ext cx="865998" cy="394055"/>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مربع نص 23"/>
          <p:cNvSpPr txBox="1"/>
          <p:nvPr/>
        </p:nvSpPr>
        <p:spPr>
          <a:xfrm>
            <a:off x="701439" y="1043820"/>
            <a:ext cx="1422289" cy="707886"/>
          </a:xfrm>
          <a:prstGeom prst="rect">
            <a:avLst/>
          </a:prstGeom>
          <a:noFill/>
        </p:spPr>
        <p:txBody>
          <a:bodyPr wrap="square" rtlCol="1">
            <a:spAutoFit/>
          </a:bodyPr>
          <a:lstStyle/>
          <a:p>
            <a:pPr algn="ctr"/>
            <a:r>
              <a:rPr lang="ar-IQ" sz="2000" b="1" dirty="0" smtClean="0">
                <a:cs typeface="Simplified Arabic" pitchFamily="2" charset="-78"/>
              </a:rPr>
              <a:t>هدف فرعي للفرع الأول</a:t>
            </a:r>
            <a:endParaRPr lang="ar-IQ" b="1" dirty="0">
              <a:cs typeface="Simplified Arabic" pitchFamily="2" charset="-78"/>
            </a:endParaRPr>
          </a:p>
        </p:txBody>
      </p:sp>
      <p:sp>
        <p:nvSpPr>
          <p:cNvPr id="25" name="مربع نص 24"/>
          <p:cNvSpPr txBox="1"/>
          <p:nvPr/>
        </p:nvSpPr>
        <p:spPr>
          <a:xfrm>
            <a:off x="701438" y="2741217"/>
            <a:ext cx="1422289" cy="707886"/>
          </a:xfrm>
          <a:prstGeom prst="rect">
            <a:avLst/>
          </a:prstGeom>
          <a:noFill/>
        </p:spPr>
        <p:txBody>
          <a:bodyPr wrap="square" rtlCol="1">
            <a:spAutoFit/>
          </a:bodyPr>
          <a:lstStyle/>
          <a:p>
            <a:pPr algn="ctr"/>
            <a:r>
              <a:rPr lang="ar-IQ" sz="2000" b="1" dirty="0" smtClean="0">
                <a:cs typeface="Simplified Arabic" pitchFamily="2" charset="-78"/>
              </a:rPr>
              <a:t>هدف فرعي للفرع الأول</a:t>
            </a:r>
            <a:endParaRPr lang="ar-IQ" b="1" dirty="0">
              <a:cs typeface="Simplified Arabic" pitchFamily="2" charset="-78"/>
            </a:endParaRPr>
          </a:p>
        </p:txBody>
      </p:sp>
      <p:sp>
        <p:nvSpPr>
          <p:cNvPr id="26" name="مربع نص 25"/>
          <p:cNvSpPr txBox="1"/>
          <p:nvPr/>
        </p:nvSpPr>
        <p:spPr>
          <a:xfrm>
            <a:off x="701437" y="3708598"/>
            <a:ext cx="1422289" cy="707886"/>
          </a:xfrm>
          <a:prstGeom prst="rect">
            <a:avLst/>
          </a:prstGeom>
          <a:noFill/>
        </p:spPr>
        <p:txBody>
          <a:bodyPr wrap="square" rtlCol="1">
            <a:spAutoFit/>
          </a:bodyPr>
          <a:lstStyle/>
          <a:p>
            <a:pPr algn="ctr"/>
            <a:r>
              <a:rPr lang="ar-IQ" sz="2000" b="1" dirty="0" smtClean="0">
                <a:cs typeface="Simplified Arabic" pitchFamily="2" charset="-78"/>
              </a:rPr>
              <a:t>هدف فرعي للفرع الثاني</a:t>
            </a:r>
            <a:endParaRPr lang="ar-IQ" b="1" dirty="0">
              <a:cs typeface="Simplified Arabic" pitchFamily="2" charset="-78"/>
            </a:endParaRPr>
          </a:p>
        </p:txBody>
      </p:sp>
      <p:sp>
        <p:nvSpPr>
          <p:cNvPr id="27" name="مربع نص 26"/>
          <p:cNvSpPr txBox="1"/>
          <p:nvPr/>
        </p:nvSpPr>
        <p:spPr>
          <a:xfrm>
            <a:off x="722265" y="2024920"/>
            <a:ext cx="1422289" cy="707886"/>
          </a:xfrm>
          <a:prstGeom prst="rect">
            <a:avLst/>
          </a:prstGeom>
          <a:noFill/>
        </p:spPr>
        <p:txBody>
          <a:bodyPr wrap="square" rtlCol="1">
            <a:spAutoFit/>
          </a:bodyPr>
          <a:lstStyle/>
          <a:p>
            <a:pPr algn="ctr"/>
            <a:r>
              <a:rPr lang="ar-IQ" sz="2000" b="1" dirty="0" smtClean="0">
                <a:cs typeface="Simplified Arabic" pitchFamily="2" charset="-78"/>
              </a:rPr>
              <a:t>هدف فرعي للفرع الثاني</a:t>
            </a:r>
            <a:endParaRPr lang="ar-IQ" b="1" dirty="0">
              <a:cs typeface="Simplified Arabic" pitchFamily="2" charset="-78"/>
            </a:endParaRPr>
          </a:p>
        </p:txBody>
      </p:sp>
      <p:cxnSp>
        <p:nvCxnSpPr>
          <p:cNvPr id="28" name="رابط كسهم مستقيم 27"/>
          <p:cNvCxnSpPr/>
          <p:nvPr/>
        </p:nvCxnSpPr>
        <p:spPr>
          <a:xfrm flipH="1">
            <a:off x="539552" y="4062541"/>
            <a:ext cx="326446" cy="0"/>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0" name="رابط كسهم مستقيم 29"/>
          <p:cNvCxnSpPr/>
          <p:nvPr/>
        </p:nvCxnSpPr>
        <p:spPr>
          <a:xfrm>
            <a:off x="539552" y="4062541"/>
            <a:ext cx="0" cy="1454691"/>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4" name="رابط كسهم مستقيم 33"/>
          <p:cNvCxnSpPr/>
          <p:nvPr/>
        </p:nvCxnSpPr>
        <p:spPr>
          <a:xfrm>
            <a:off x="539552" y="5517232"/>
            <a:ext cx="2232248"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37" name="مربع نص 36"/>
          <p:cNvSpPr txBox="1"/>
          <p:nvPr/>
        </p:nvSpPr>
        <p:spPr>
          <a:xfrm>
            <a:off x="3077174" y="4732402"/>
            <a:ext cx="4440156" cy="1569660"/>
          </a:xfrm>
          <a:prstGeom prst="rect">
            <a:avLst/>
          </a:prstGeom>
          <a:noFill/>
        </p:spPr>
        <p:txBody>
          <a:bodyPr wrap="square" rtlCol="1">
            <a:spAutoFit/>
          </a:bodyPr>
          <a:lstStyle/>
          <a:p>
            <a:r>
              <a:rPr lang="ar-IQ" sz="2400" b="1" dirty="0" smtClean="0">
                <a:cs typeface="Simplified Arabic" pitchFamily="2" charset="-78"/>
              </a:rPr>
              <a:t>الهدف الفرعي لكل فرع يقسم</a:t>
            </a:r>
          </a:p>
          <a:p>
            <a:r>
              <a:rPr lang="ar-IQ" sz="2400" b="1" dirty="0">
                <a:cs typeface="Simplified Arabic" pitchFamily="2" charset="-78"/>
              </a:rPr>
              <a:t>إلى أهداف على مستوى إدارة (العمليات,</a:t>
            </a:r>
            <a:endParaRPr lang="en-US" sz="2400" b="1" dirty="0">
              <a:cs typeface="Simplified Arabic" pitchFamily="2" charset="-78"/>
            </a:endParaRPr>
          </a:p>
          <a:p>
            <a:r>
              <a:rPr lang="ar-IQ" sz="2400" b="1" dirty="0">
                <a:cs typeface="Simplified Arabic" pitchFamily="2" charset="-78"/>
              </a:rPr>
              <a:t> التسويق, المالية, الموارد البشرية, ...).</a:t>
            </a:r>
            <a:endParaRPr lang="en-US" sz="2400" b="1" dirty="0">
              <a:cs typeface="Simplified Arabic" pitchFamily="2" charset="-78"/>
            </a:endParaRPr>
          </a:p>
          <a:p>
            <a:pPr algn="ctr"/>
            <a:r>
              <a:rPr lang="ar-IQ" sz="2400" b="1" dirty="0" smtClean="0">
                <a:cs typeface="Simplified Arabic" pitchFamily="2" charset="-78"/>
              </a:rPr>
              <a:t> </a:t>
            </a:r>
            <a:endParaRPr lang="ar-IQ" sz="2000" b="1" dirty="0">
              <a:cs typeface="Simplified Arabic" pitchFamily="2" charset="-78"/>
            </a:endParaRPr>
          </a:p>
        </p:txBody>
      </p:sp>
    </p:spTree>
    <p:extLst>
      <p:ext uri="{BB962C8B-B14F-4D97-AF65-F5344CB8AC3E}">
        <p14:creationId xmlns:p14="http://schemas.microsoft.com/office/powerpoint/2010/main" xmlns="" val="3005275931"/>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67544" y="620688"/>
            <a:ext cx="8352928" cy="5699720"/>
          </a:xfrm>
        </p:spPr>
        <p:txBody>
          <a:bodyPr>
            <a:noAutofit/>
          </a:bodyPr>
          <a:lstStyle/>
          <a:p>
            <a:pPr marL="68580" lvl="0" indent="0" algn="just">
              <a:buNone/>
            </a:pPr>
            <a:r>
              <a:rPr lang="ar-IQ" sz="2300" b="1" u="sng" dirty="0" smtClean="0">
                <a:solidFill>
                  <a:srgbClr val="FF0000"/>
                </a:solidFill>
                <a:cs typeface="Simplified Arabic" pitchFamily="2" charset="-78"/>
              </a:rPr>
              <a:t>4. تحديد </a:t>
            </a:r>
            <a:r>
              <a:rPr lang="ar-IQ" sz="2300" b="1" u="sng" dirty="0">
                <a:solidFill>
                  <a:srgbClr val="FF0000"/>
                </a:solidFill>
                <a:cs typeface="Simplified Arabic" pitchFamily="2" charset="-78"/>
              </a:rPr>
              <a:t>الاستراتيجية:</a:t>
            </a:r>
            <a:r>
              <a:rPr lang="ar-IQ" sz="2300" dirty="0">
                <a:solidFill>
                  <a:srgbClr val="FF0000"/>
                </a:solidFill>
                <a:cs typeface="Simplified Arabic" pitchFamily="2" charset="-78"/>
              </a:rPr>
              <a:t> </a:t>
            </a:r>
            <a:r>
              <a:rPr lang="ar-IQ" sz="2300" b="1" dirty="0">
                <a:cs typeface="Simplified Arabic" pitchFamily="2" charset="-78"/>
              </a:rPr>
              <a:t>اختيار استراتيجية الدخول إلى السوق العالمية من بين الاستراتيجيات الآتية:-</a:t>
            </a:r>
            <a:endParaRPr lang="en-US" sz="2300" b="1" dirty="0">
              <a:cs typeface="Simplified Arabic" pitchFamily="2" charset="-78"/>
            </a:endParaRPr>
          </a:p>
          <a:p>
            <a:pPr marL="68580" lvl="0" indent="0" algn="just">
              <a:buNone/>
            </a:pPr>
            <a:r>
              <a:rPr lang="ar-IQ" sz="2300" b="1" dirty="0" smtClean="0">
                <a:cs typeface="Simplified Arabic" pitchFamily="2" charset="-78"/>
              </a:rPr>
              <a:t>-التصدير -التراخيص -عقود التصنيع - المشروعات </a:t>
            </a:r>
            <a:r>
              <a:rPr lang="ar-IQ" sz="2300" b="1" dirty="0">
                <a:cs typeface="Simplified Arabic" pitchFamily="2" charset="-78"/>
              </a:rPr>
              <a:t>(الاستثمارات) </a:t>
            </a:r>
            <a:r>
              <a:rPr lang="ar-IQ" sz="2300" b="1" dirty="0" smtClean="0">
                <a:cs typeface="Simplified Arabic" pitchFamily="2" charset="-78"/>
              </a:rPr>
              <a:t>المشتركة</a:t>
            </a:r>
          </a:p>
          <a:p>
            <a:pPr marL="68580" lvl="0" indent="0" algn="just">
              <a:buNone/>
            </a:pPr>
            <a:r>
              <a:rPr lang="ar-IQ" sz="2300" b="1" dirty="0" smtClean="0">
                <a:cs typeface="Simplified Arabic" pitchFamily="2" charset="-78"/>
              </a:rPr>
              <a:t> –الملكية </a:t>
            </a:r>
            <a:r>
              <a:rPr lang="ar-IQ" sz="2300" b="1" dirty="0">
                <a:cs typeface="Simplified Arabic" pitchFamily="2" charset="-78"/>
              </a:rPr>
              <a:t>الكاملة </a:t>
            </a:r>
            <a:r>
              <a:rPr lang="ar-IQ" sz="2300" b="1" dirty="0" smtClean="0">
                <a:cs typeface="Simplified Arabic" pitchFamily="2" charset="-78"/>
              </a:rPr>
              <a:t>للمشروع -التحالفات الاستراتيجية   –</a:t>
            </a:r>
            <a:r>
              <a:rPr lang="ar-IQ" sz="2300" b="1" dirty="0" err="1" smtClean="0">
                <a:cs typeface="Simplified Arabic" pitchFamily="2" charset="-78"/>
              </a:rPr>
              <a:t>الاندماجات</a:t>
            </a:r>
            <a:r>
              <a:rPr lang="ar-IQ" sz="2300" b="1" dirty="0" smtClean="0">
                <a:cs typeface="Simplified Arabic" pitchFamily="2" charset="-78"/>
              </a:rPr>
              <a:t> </a:t>
            </a:r>
            <a:r>
              <a:rPr lang="ar-IQ" sz="2300" b="1" dirty="0">
                <a:cs typeface="Simplified Arabic" pitchFamily="2" charset="-78"/>
              </a:rPr>
              <a:t>الاستراتيجية.</a:t>
            </a:r>
            <a:endParaRPr lang="en-US" sz="2300" b="1" dirty="0">
              <a:cs typeface="Simplified Arabic" pitchFamily="2" charset="-78"/>
            </a:endParaRPr>
          </a:p>
          <a:p>
            <a:pPr lvl="0" algn="just"/>
            <a:endParaRPr lang="ar-IQ" sz="2300" b="1" u="sng" dirty="0" smtClean="0">
              <a:cs typeface="Simplified Arabic" pitchFamily="2" charset="-78"/>
            </a:endParaRPr>
          </a:p>
          <a:p>
            <a:pPr marL="68580" lvl="0" indent="0" algn="just">
              <a:buNone/>
            </a:pPr>
            <a:r>
              <a:rPr lang="ar-IQ" sz="2300" b="1" u="sng" dirty="0" smtClean="0">
                <a:solidFill>
                  <a:srgbClr val="FF0000"/>
                </a:solidFill>
                <a:cs typeface="Simplified Arabic" pitchFamily="2" charset="-78"/>
              </a:rPr>
              <a:t>5. تطبيق </a:t>
            </a:r>
            <a:r>
              <a:rPr lang="ar-IQ" sz="2300" b="1" u="sng" dirty="0">
                <a:solidFill>
                  <a:srgbClr val="FF0000"/>
                </a:solidFill>
                <a:cs typeface="Simplified Arabic" pitchFamily="2" charset="-78"/>
              </a:rPr>
              <a:t>الاستراتيجية:</a:t>
            </a:r>
            <a:r>
              <a:rPr lang="ar-IQ" sz="2300" dirty="0">
                <a:solidFill>
                  <a:srgbClr val="FF0000"/>
                </a:solidFill>
                <a:cs typeface="Simplified Arabic" pitchFamily="2" charset="-78"/>
              </a:rPr>
              <a:t> </a:t>
            </a:r>
            <a:r>
              <a:rPr lang="ar-IQ" sz="2300" b="1" dirty="0">
                <a:cs typeface="Simplified Arabic" pitchFamily="2" charset="-78"/>
              </a:rPr>
              <a:t>وهي:</a:t>
            </a:r>
            <a:endParaRPr lang="en-US" sz="2300" dirty="0">
              <a:cs typeface="Simplified Arabic" pitchFamily="2" charset="-78"/>
            </a:endParaRPr>
          </a:p>
          <a:p>
            <a:pPr lvl="0" algn="just"/>
            <a:r>
              <a:rPr lang="ar-IQ" sz="2300" b="1" i="1" u="sng" dirty="0">
                <a:cs typeface="Simplified Arabic" pitchFamily="2" charset="-78"/>
              </a:rPr>
              <a:t>استراتيجية التوسع:</a:t>
            </a:r>
            <a:r>
              <a:rPr lang="ar-IQ" sz="2300" b="1" dirty="0">
                <a:cs typeface="Simplified Arabic" pitchFamily="2" charset="-78"/>
              </a:rPr>
              <a:t> تستخدم عند الدخول إلى أسواق عالمية جديدة, أو عند تطوير منتجات حالية.</a:t>
            </a:r>
            <a:endParaRPr lang="en-US" sz="2300" b="1" dirty="0">
              <a:cs typeface="Simplified Arabic" pitchFamily="2" charset="-78"/>
            </a:endParaRPr>
          </a:p>
          <a:p>
            <a:pPr lvl="0" algn="just"/>
            <a:r>
              <a:rPr lang="ar-IQ" sz="2300" b="1" i="1" u="sng" dirty="0">
                <a:cs typeface="Simplified Arabic" pitchFamily="2" charset="-78"/>
              </a:rPr>
              <a:t>استراتيجية التنويع:</a:t>
            </a:r>
            <a:r>
              <a:rPr lang="ar-IQ" sz="2300" b="1" dirty="0">
                <a:cs typeface="Simplified Arabic" pitchFamily="2" charset="-78"/>
              </a:rPr>
              <a:t> تستخدم حين تتكامل الشركة عمودياً وأفقياً.</a:t>
            </a:r>
            <a:endParaRPr lang="en-US" sz="2300" b="1" dirty="0">
              <a:cs typeface="Simplified Arabic" pitchFamily="2" charset="-78"/>
            </a:endParaRPr>
          </a:p>
          <a:p>
            <a:pPr lvl="0" algn="just"/>
            <a:r>
              <a:rPr lang="ar-IQ" sz="2300" b="1" i="1" u="sng" dirty="0">
                <a:cs typeface="Simplified Arabic" pitchFamily="2" charset="-78"/>
              </a:rPr>
              <a:t>استراتيجية الانكماش:</a:t>
            </a:r>
            <a:r>
              <a:rPr lang="ar-IQ" sz="2300" b="1" dirty="0">
                <a:cs typeface="Simplified Arabic" pitchFamily="2" charset="-78"/>
              </a:rPr>
              <a:t> تستخدم عند الانسحاب من بعض الأسواق الدولية, أو الخروج من بعض الأنشطة والمجالات.</a:t>
            </a:r>
            <a:endParaRPr lang="en-US" sz="2300" b="1" dirty="0">
              <a:cs typeface="Simplified Arabic" pitchFamily="2" charset="-78"/>
            </a:endParaRPr>
          </a:p>
          <a:p>
            <a:pPr marL="68580" indent="0" algn="just">
              <a:buNone/>
            </a:pPr>
            <a:r>
              <a:rPr lang="ar-IQ" sz="2300" b="1" dirty="0">
                <a:cs typeface="Simplified Arabic" pitchFamily="2" charset="-78"/>
              </a:rPr>
              <a:t> </a:t>
            </a:r>
            <a:r>
              <a:rPr lang="ar-IQ" sz="2300" b="1" dirty="0" smtClean="0">
                <a:cs typeface="Simplified Arabic" pitchFamily="2" charset="-78"/>
              </a:rPr>
              <a:t>    ولتطبيق </a:t>
            </a:r>
            <a:r>
              <a:rPr lang="ar-IQ" sz="2300" b="1" dirty="0">
                <a:cs typeface="Simplified Arabic" pitchFamily="2" charset="-78"/>
              </a:rPr>
              <a:t>كل استراتيجية نجزئها إلى استراتيجيات وظيفية (عمليات تحدد مواقع الإنتاج, والمنتجات, وأين تجمع؟), و(التسويق التي تدور في فلك المزيج التسويقي), و(التحويل التي تحدد مصادر الأموال, واستخدامها, والقروض), و(الموارد البشرية التي تهتم باختيار المديرين الدوليين, تحديد الرواتب والمكافآت والعلاقات الصناعية).</a:t>
            </a:r>
            <a:endParaRPr lang="en-US" sz="2300" b="1" dirty="0">
              <a:cs typeface="Simplified Arabic" pitchFamily="2" charset="-78"/>
            </a:endParaRPr>
          </a:p>
          <a:p>
            <a:pPr marL="68580" indent="0" algn="just">
              <a:buNone/>
            </a:pPr>
            <a:endParaRPr lang="en-US" sz="2300" dirty="0">
              <a:cs typeface="Simplified Arabic" pitchFamily="2" charset="-78"/>
            </a:endParaRPr>
          </a:p>
        </p:txBody>
      </p:sp>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6</a:t>
            </a:fld>
            <a:endParaRPr lang="ar-IQ"/>
          </a:p>
        </p:txBody>
      </p:sp>
    </p:spTree>
    <p:extLst>
      <p:ext uri="{BB962C8B-B14F-4D97-AF65-F5344CB8AC3E}">
        <p14:creationId xmlns:p14="http://schemas.microsoft.com/office/powerpoint/2010/main" xmlns="" val="622056471"/>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611560" y="908720"/>
            <a:ext cx="7992888" cy="5627712"/>
          </a:xfrm>
        </p:spPr>
        <p:txBody>
          <a:bodyPr>
            <a:normAutofit lnSpcReduction="10000"/>
          </a:bodyPr>
          <a:lstStyle/>
          <a:p>
            <a:pPr marL="68580" lvl="0" indent="0" algn="just">
              <a:buNone/>
            </a:pPr>
            <a:r>
              <a:rPr lang="ar-IQ" sz="3200" b="1" u="sng" dirty="0" smtClean="0">
                <a:cs typeface="Simplified Arabic" pitchFamily="2" charset="-78"/>
              </a:rPr>
              <a:t>6. مصنع </a:t>
            </a:r>
            <a:r>
              <a:rPr lang="ar-IQ" sz="3200" b="1" u="sng" dirty="0">
                <a:cs typeface="Simplified Arabic" pitchFamily="2" charset="-78"/>
              </a:rPr>
              <a:t>السياسات والبرامج:</a:t>
            </a:r>
            <a:r>
              <a:rPr lang="ar-IQ" sz="3200" dirty="0">
                <a:cs typeface="Simplified Arabic" pitchFamily="2" charset="-78"/>
              </a:rPr>
              <a:t> </a:t>
            </a:r>
            <a:r>
              <a:rPr lang="ar-IQ" sz="3200" dirty="0">
                <a:solidFill>
                  <a:srgbClr val="002060"/>
                </a:solidFill>
                <a:cs typeface="Simplified Arabic" pitchFamily="2" charset="-78"/>
              </a:rPr>
              <a:t>تتضمن سياسات عامة (قواعد ارشادية تعكس توجه الشركة وأهدافها), وخاصة بوظائف أو بلدان معينة تساعد المديرين في البلدان على اتخاذ القرارات .., أما البرامج فتعبر عن "الموارد المالية والبشرية والمادية المعتمدة في تحقيق نشاط انتاجي أو تسويقي خلال فترة زمنية معينة".</a:t>
            </a:r>
            <a:endParaRPr lang="en-US" sz="3200" dirty="0">
              <a:solidFill>
                <a:srgbClr val="002060"/>
              </a:solidFill>
              <a:cs typeface="Simplified Arabic" pitchFamily="2" charset="-78"/>
            </a:endParaRPr>
          </a:p>
          <a:p>
            <a:pPr marL="68580" indent="0" algn="just">
              <a:buNone/>
            </a:pPr>
            <a:endParaRPr lang="en-US" sz="3200" dirty="0">
              <a:cs typeface="Simplified Arabic" pitchFamily="2" charset="-78"/>
            </a:endParaRPr>
          </a:p>
          <a:p>
            <a:pPr marL="68580" lvl="0" indent="0" algn="just">
              <a:buNone/>
            </a:pPr>
            <a:r>
              <a:rPr lang="ar-IQ" sz="3200" b="1" u="sng" dirty="0" smtClean="0">
                <a:cs typeface="Simplified Arabic" pitchFamily="2" charset="-78"/>
              </a:rPr>
              <a:t>7. الرقابة</a:t>
            </a:r>
            <a:r>
              <a:rPr lang="ar-IQ" sz="3200" b="1" u="sng" dirty="0">
                <a:cs typeface="Simplified Arabic" pitchFamily="2" charset="-78"/>
              </a:rPr>
              <a:t>:</a:t>
            </a:r>
            <a:r>
              <a:rPr lang="ar-IQ" sz="3200" dirty="0">
                <a:cs typeface="Simplified Arabic" pitchFamily="2" charset="-78"/>
              </a:rPr>
              <a:t> </a:t>
            </a:r>
            <a:r>
              <a:rPr lang="ar-IQ" sz="3200" dirty="0">
                <a:solidFill>
                  <a:srgbClr val="002060"/>
                </a:solidFill>
                <a:cs typeface="Simplified Arabic" pitchFamily="2" charset="-78"/>
              </a:rPr>
              <a:t>تحدد مطابقة أداء الشركة مع الخطة الموضوعة, واتخاذ الإجراء اللازم في حالة الانحرافات, وهذا يتطلب خطط وأهداف ونظام معلومات يتابع الأداء في البلدان والفروع المختلفة للشركة, ويعالج البيانات ويقدم المعلومات لاتخاذ القرارات.</a:t>
            </a:r>
            <a:endParaRPr lang="en-US" sz="3200" dirty="0">
              <a:solidFill>
                <a:srgbClr val="002060"/>
              </a:solidFill>
              <a:cs typeface="Simplified Arabic" pitchFamily="2" charset="-78"/>
            </a:endParaRPr>
          </a:p>
          <a:p>
            <a:pPr algn="just"/>
            <a:endParaRPr lang="en-US" sz="3200" dirty="0">
              <a:cs typeface="Simplified Arabic" pitchFamily="2" charset="-78"/>
            </a:endParaRPr>
          </a:p>
        </p:txBody>
      </p:sp>
      <p:sp>
        <p:nvSpPr>
          <p:cNvPr id="4" name="عنصر نائب للتاريخ 3"/>
          <p:cNvSpPr>
            <a:spLocks noGrp="1"/>
          </p:cNvSpPr>
          <p:nvPr>
            <p:ph type="dt" sz="half" idx="10"/>
          </p:nvPr>
        </p:nvSpPr>
        <p:spPr/>
        <p:txBody>
          <a:bodyPr/>
          <a:lstStyle/>
          <a:p>
            <a:fld id="{610CB848-DAE6-464C-A483-11276AAC3CD9}" type="datetime8">
              <a:rPr lang="ar-IQ" smtClean="0"/>
              <a:pPr/>
              <a:t>06 كانون الأول، 16</a:t>
            </a:fld>
            <a:endParaRPr lang="ar-IQ"/>
          </a:p>
        </p:txBody>
      </p:sp>
      <p:sp>
        <p:nvSpPr>
          <p:cNvPr id="5" name="عنصر نائب لرقم الشريحة 4"/>
          <p:cNvSpPr>
            <a:spLocks noGrp="1"/>
          </p:cNvSpPr>
          <p:nvPr>
            <p:ph type="sldNum" sz="quarter" idx="12"/>
          </p:nvPr>
        </p:nvSpPr>
        <p:spPr/>
        <p:txBody>
          <a:bodyPr/>
          <a:lstStyle/>
          <a:p>
            <a:fld id="{A51F0544-287D-4012-80EA-C0056B326EA0}" type="slidenum">
              <a:rPr lang="ar-IQ" smtClean="0"/>
              <a:pPr/>
              <a:t>7</a:t>
            </a:fld>
            <a:endParaRPr lang="ar-IQ"/>
          </a:p>
        </p:txBody>
      </p:sp>
    </p:spTree>
    <p:extLst>
      <p:ext uri="{BB962C8B-B14F-4D97-AF65-F5344CB8AC3E}">
        <p14:creationId xmlns:p14="http://schemas.microsoft.com/office/powerpoint/2010/main" xmlns="" val="2685214355"/>
      </p:ext>
    </p:extLst>
  </p:cSld>
  <p:clrMapOvr>
    <a:masterClrMapping/>
  </p:clrMapOvr>
  <mc:AlternateContent xmlns:mc="http://schemas.openxmlformats.org/markup-compatibility/2006">
    <mc:Choice xmlns:p14="http://schemas.microsoft.com/office/powerpoint/2010/main" xmlns="" Requires="p14">
      <p:transition spd="slow" p14:dur="3900">
        <p14:glitter dir="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أوستن">
  <a:themeElements>
    <a:clrScheme name="أوستن">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أوستن">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أوستن">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68</TotalTime>
  <Words>570</Words>
  <Application>Microsoft Office PowerPoint</Application>
  <PresentationFormat>عرض على الشاشة (3:4)‏</PresentationFormat>
  <Paragraphs>50</Paragraphs>
  <Slides>7</Slides>
  <Notes>0</Notes>
  <HiddenSlides>0</HiddenSlides>
  <MMClips>0</MMClips>
  <ScaleCrop>false</ScaleCrop>
  <HeadingPairs>
    <vt:vector size="4" baseType="variant">
      <vt:variant>
        <vt:lpstr>سمة</vt:lpstr>
      </vt:variant>
      <vt:variant>
        <vt:i4>1</vt:i4>
      </vt:variant>
      <vt:variant>
        <vt:lpstr>عناوين الشرائح</vt:lpstr>
      </vt:variant>
      <vt:variant>
        <vt:i4>7</vt:i4>
      </vt:variant>
    </vt:vector>
  </HeadingPairs>
  <TitlesOfParts>
    <vt:vector size="8" baseType="lpstr">
      <vt:lpstr>أوستن</vt:lpstr>
      <vt:lpstr>التخطيط  في الأعمال الدولية</vt:lpstr>
      <vt:lpstr>الشريحة 2</vt:lpstr>
      <vt:lpstr>الشريحة 3</vt:lpstr>
      <vt:lpstr>الشريحة 4</vt:lpstr>
      <vt:lpstr>الشريحة 5</vt:lpstr>
      <vt:lpstr>الشريحة 6</vt:lpstr>
      <vt:lpstr>الشريحة 7</vt:lpstr>
    </vt:vector>
  </TitlesOfParts>
  <Company>Enjoy My Fine Releases.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أنواع الشركات  والانتقال بين مستوياتها</dc:title>
  <dc:creator>lathit</dc:creator>
  <cp:lastModifiedBy>hp</cp:lastModifiedBy>
  <cp:revision>10</cp:revision>
  <dcterms:created xsi:type="dcterms:W3CDTF">2015-10-18T21:21:11Z</dcterms:created>
  <dcterms:modified xsi:type="dcterms:W3CDTF">2016-12-07T03:45:14Z</dcterms:modified>
</cp:coreProperties>
</file>