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80" r:id="rId1"/>
  </p:sldMasterIdLst>
  <p:notesMasterIdLst>
    <p:notesMasterId r:id="rId10"/>
  </p:notesMasterIdLst>
  <p:sldIdLst>
    <p:sldId id="257" r:id="rId2"/>
    <p:sldId id="259" r:id="rId3"/>
    <p:sldId id="262" r:id="rId4"/>
    <p:sldId id="263" r:id="rId5"/>
    <p:sldId id="264" r:id="rId6"/>
    <p:sldId id="265" r:id="rId7"/>
    <p:sldId id="266" r:id="rId8"/>
    <p:sldId id="267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62" autoAdjust="0"/>
    <p:restoredTop sz="94660"/>
  </p:normalViewPr>
  <p:slideViewPr>
    <p:cSldViewPr>
      <p:cViewPr>
        <p:scale>
          <a:sx n="60" d="100"/>
          <a:sy n="60" d="100"/>
        </p:scale>
        <p:origin x="-786" y="-2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C232B8-37EC-4B61-98AD-545AB50703A0}" type="datetimeFigureOut">
              <a:rPr lang="en-US" smtClean="0"/>
              <a:pPr/>
              <a:t>11/1/2016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9C98F5-99D4-49E0-A315-44F96D47795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6088202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9830F5A4-F0B3-4BDD-8200-A2998F6A70F2}" type="datetime1">
              <a:rPr lang="en-US" smtClean="0"/>
              <a:pPr/>
              <a:t>11/1/2016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4244A608-5A1A-48F3-8915-BCDB433937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31DB2FB-A6CA-4938-B135-F86AB2A5FECA}" type="datetime1">
              <a:rPr lang="en-US" smtClean="0"/>
              <a:pPr/>
              <a:t>11/1/2016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244A608-5A1A-48F3-8915-BCDB433937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306AE58-5289-42AB-9B41-A43AC4083972}" type="datetime1">
              <a:rPr lang="en-US" smtClean="0"/>
              <a:pPr/>
              <a:t>11/1/2016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244A608-5A1A-48F3-8915-BCDB433937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0ADFB5A-1661-4B3B-9DAA-8E6F91221022}" type="datetime1">
              <a:rPr lang="en-US" smtClean="0"/>
              <a:pPr/>
              <a:t>11/1/2016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244A608-5A1A-48F3-8915-BCDB433937E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5ECF237-3F51-4BF5-9BED-0B448313AA4B}" type="datetime1">
              <a:rPr lang="en-US" smtClean="0"/>
              <a:pPr/>
              <a:t>11/1/2016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244A608-5A1A-48F3-8915-BCDB433937E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B2573D5-5034-4C06-8633-2ABACB42E11F}" type="datetime1">
              <a:rPr lang="en-US" smtClean="0"/>
              <a:pPr/>
              <a:t>11/1/2016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244A608-5A1A-48F3-8915-BCDB433937E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522E79-74DA-4305-B0CD-36744DE59BF7}" type="datetime1">
              <a:rPr lang="en-US" smtClean="0"/>
              <a:pPr/>
              <a:t>11/1/2016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244A608-5A1A-48F3-8915-BCDB433937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F1DEA1A-28DF-45A8-8B6D-802FA833FEE1}" type="datetime1">
              <a:rPr lang="en-US" smtClean="0"/>
              <a:pPr/>
              <a:t>11/1/2016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244A608-5A1A-48F3-8915-BCDB433937E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7E3740F-4D51-4E1B-A7EF-5A9D17BD1BBF}" type="datetime1">
              <a:rPr lang="en-US" smtClean="0"/>
              <a:pPr/>
              <a:t>11/1/2016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244A608-5A1A-48F3-8915-BCDB433937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3EFBA18B-BCB6-4D0D-B8CB-26CFE282CFD9}" type="datetime1">
              <a:rPr lang="en-US" smtClean="0"/>
              <a:pPr/>
              <a:t>11/1/2016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244A608-5A1A-48F3-8915-BCDB433937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F1A13AD2-3153-43CC-907A-863D215984B5}" type="datetime1">
              <a:rPr lang="en-US" smtClean="0"/>
              <a:pPr/>
              <a:t>11/1/2016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4244A608-5A1A-48F3-8915-BCDB433937E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2E116663-6050-4BA0-A803-A4B3544959A5}" type="datetime1">
              <a:rPr lang="en-US" smtClean="0"/>
              <a:pPr/>
              <a:t>11/1/2016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4244A608-5A1A-48F3-8915-BCDB433937E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hf hdr="0" ftr="0"/>
  <p:txStyles>
    <p:titleStyle>
      <a:lvl1pPr algn="l" rtl="1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r" rtl="1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r" rtl="1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r" rtl="1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r" rtl="1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r" rtl="1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467544" y="2204864"/>
            <a:ext cx="8229600" cy="230425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1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charset="2"/>
              <a:buNone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1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1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1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1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Wingdings 2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1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1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1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1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ar-IQ" sz="6600" dirty="0" smtClean="0">
                <a:solidFill>
                  <a:schemeClr val="bg2">
                    <a:lumMod val="25000"/>
                  </a:schemeClr>
                </a:solidFill>
                <a:cs typeface="PT Bold Dusky" panose="02010400000000000000" pitchFamily="2" charset="-78"/>
              </a:rPr>
              <a:t>أنواع الأعمال الدولية</a:t>
            </a:r>
          </a:p>
        </p:txBody>
      </p:sp>
    </p:spTree>
    <p:extLst>
      <p:ext uri="{BB962C8B-B14F-4D97-AF65-F5344CB8AC3E}">
        <p14:creationId xmlns="" xmlns:p14="http://schemas.microsoft.com/office/powerpoint/2010/main" val="31196565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95536" y="764704"/>
            <a:ext cx="8208911" cy="5184576"/>
          </a:xfrm>
        </p:spPr>
        <p:txBody>
          <a:bodyPr>
            <a:noAutofit/>
          </a:bodyPr>
          <a:lstStyle/>
          <a:p>
            <a:pPr algn="just"/>
            <a:r>
              <a:rPr lang="ar-IQ" sz="3600" dirty="0"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أنواع الأعمال الدولية</a:t>
            </a:r>
            <a:endParaRPr lang="en-US" sz="3600" dirty="0">
              <a:latin typeface="Simplified Arabic" panose="02020603050405020304" pitchFamily="18" charset="-78"/>
              <a:ea typeface="Monotype Koufi" pitchFamily="2" charset="-78"/>
              <a:cs typeface="Monotype Koufi" pitchFamily="2" charset="-78"/>
            </a:endParaRPr>
          </a:p>
          <a:p>
            <a:pPr marL="109728" indent="0" algn="just">
              <a:buNone/>
            </a:pPr>
            <a:r>
              <a:rPr lang="ar-IQ" sz="3600" dirty="0" smtClean="0">
                <a:latin typeface="Simplified Arabic" panose="02020603050405020304" pitchFamily="18" charset="-78"/>
                <a:cs typeface="Simplified Arabic" panose="02020603050405020304" pitchFamily="18" charset="-78"/>
              </a:rPr>
              <a:t>  </a:t>
            </a:r>
            <a:r>
              <a:rPr lang="ar-IQ" sz="3600" b="1" dirty="0">
                <a:latin typeface="Simplified Arabic" panose="02020603050405020304" pitchFamily="18" charset="-78"/>
                <a:cs typeface="Simplified Arabic" panose="02020603050405020304" pitchFamily="18" charset="-78"/>
              </a:rPr>
              <a:t>تمارس المنظمات الدولية أنواع مختلفة من </a:t>
            </a:r>
            <a:r>
              <a:rPr lang="ar-IQ" sz="3600" b="1" dirty="0" smtClean="0">
                <a:latin typeface="Simplified Arabic" panose="02020603050405020304" pitchFamily="18" charset="-78"/>
                <a:cs typeface="Simplified Arabic" panose="02020603050405020304" pitchFamily="18" charset="-78"/>
              </a:rPr>
              <a:t>الأعمال</a:t>
            </a:r>
          </a:p>
          <a:p>
            <a:pPr marL="109728" indent="0" algn="just">
              <a:buNone/>
            </a:pPr>
            <a:r>
              <a:rPr lang="ar-IQ" sz="3600" b="1" dirty="0" smtClean="0">
                <a:latin typeface="Simplified Arabic" panose="02020603050405020304" pitchFamily="18" charset="-78"/>
                <a:cs typeface="Simplified Arabic" panose="02020603050405020304" pitchFamily="18" charset="-78"/>
              </a:rPr>
              <a:t>  في </a:t>
            </a:r>
            <a:r>
              <a:rPr lang="ar-IQ" sz="3600" b="1" dirty="0">
                <a:latin typeface="Simplified Arabic" panose="02020603050405020304" pitchFamily="18" charset="-78"/>
                <a:cs typeface="Simplified Arabic" panose="02020603050405020304" pitchFamily="18" charset="-78"/>
              </a:rPr>
              <a:t>أية دولة , منفردة أو بالمشاركة مع شركة </a:t>
            </a:r>
            <a:r>
              <a:rPr lang="ar-IQ" sz="3600" b="1" dirty="0" smtClean="0">
                <a:latin typeface="Simplified Arabic" panose="02020603050405020304" pitchFamily="18" charset="-78"/>
                <a:cs typeface="Simplified Arabic" panose="02020603050405020304" pitchFamily="18" charset="-78"/>
              </a:rPr>
              <a:t>أخرى,</a:t>
            </a:r>
          </a:p>
          <a:p>
            <a:pPr marL="109728" indent="0" algn="just">
              <a:buNone/>
            </a:pPr>
            <a:r>
              <a:rPr lang="ar-IQ" sz="3600" b="1" dirty="0">
                <a:latin typeface="Simplified Arabic" panose="02020603050405020304" pitchFamily="18" charset="-78"/>
                <a:cs typeface="Simplified Arabic" panose="02020603050405020304" pitchFamily="18" charset="-78"/>
              </a:rPr>
              <a:t> </a:t>
            </a:r>
            <a:r>
              <a:rPr lang="ar-IQ" sz="3600" b="1" dirty="0" smtClean="0">
                <a:latin typeface="Simplified Arabic" panose="02020603050405020304" pitchFamily="18" charset="-78"/>
                <a:cs typeface="Simplified Arabic" panose="02020603050405020304" pitchFamily="18" charset="-78"/>
              </a:rPr>
              <a:t> </a:t>
            </a:r>
            <a:r>
              <a:rPr lang="ar-IQ" sz="3600" b="1" dirty="0">
                <a:latin typeface="Simplified Arabic" panose="02020603050405020304" pitchFamily="18" charset="-78"/>
                <a:cs typeface="Simplified Arabic" panose="02020603050405020304" pitchFamily="18" charset="-78"/>
              </a:rPr>
              <a:t>ومن هذه الأنواع :</a:t>
            </a:r>
            <a:endParaRPr lang="en-US" sz="3600" dirty="0">
              <a:latin typeface="Simplified Arabic" panose="02020603050405020304" pitchFamily="18" charset="-78"/>
              <a:cs typeface="Simplified Arabic" panose="02020603050405020304" pitchFamily="18" charset="-78"/>
            </a:endParaRPr>
          </a:p>
          <a:p>
            <a:pPr lvl="0" algn="just"/>
            <a:r>
              <a:rPr lang="ar-IQ" sz="3600" b="1" u="sng" dirty="0">
                <a:latin typeface="Simplified Arabic" panose="02020603050405020304" pitchFamily="18" charset="-78"/>
                <a:cs typeface="Simplified Arabic" panose="02020603050405020304" pitchFamily="18" charset="-78"/>
              </a:rPr>
              <a:t>عقود التصدير :</a:t>
            </a:r>
            <a:r>
              <a:rPr lang="ar-IQ" sz="3600" dirty="0">
                <a:latin typeface="Simplified Arabic" panose="02020603050405020304" pitchFamily="18" charset="-78"/>
                <a:cs typeface="Simplified Arabic" panose="02020603050405020304" pitchFamily="18" charset="-78"/>
              </a:rPr>
              <a:t> تبدأ فيها الشركة بالتصدير للأسواق الخارجية , أو تبيع مباشرةً لتجار الجملة أو التجزئة , باشتراط وجود وكيل مجلة للشركة الأجنبية في البلد المضيف .</a:t>
            </a:r>
            <a:endParaRPr lang="en-US" sz="3600" dirty="0">
              <a:latin typeface="Simplified Arabic" panose="02020603050405020304" pitchFamily="18" charset="-78"/>
              <a:cs typeface="Simplified Arabic" panose="02020603050405020304" pitchFamily="18" charset="-78"/>
            </a:endParaRPr>
          </a:p>
          <a:p>
            <a:pPr marL="109728" indent="0">
              <a:buNone/>
            </a:pPr>
            <a:endParaRPr lang="en-US" sz="2800" dirty="0">
              <a:latin typeface="Simplified Arabic" panose="02020603050405020304" pitchFamily="18" charset="-78"/>
              <a:cs typeface="Simplified Arabic" panose="02020603050405020304" pitchFamily="18" charset="-78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BA5A2-F0D4-4889-9683-8D870B347B3C}" type="datetime1">
              <a:rPr lang="en-US" sz="1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11/1/2016</a:t>
            </a:fld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4A608-5A1A-48F3-8915-BCDB433937EB}" type="slidenum">
              <a:rPr lang="en-US" sz="1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2</a:t>
            </a:fld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3354480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836712"/>
            <a:ext cx="8208912" cy="4482832"/>
          </a:xfrm>
        </p:spPr>
        <p:txBody>
          <a:bodyPr>
            <a:noAutofit/>
          </a:bodyPr>
          <a:lstStyle/>
          <a:p>
            <a:pPr algn="just"/>
            <a:r>
              <a:rPr lang="ar-IQ" sz="3200" b="1" dirty="0">
                <a:latin typeface="Simplified Arabic" panose="02020603050405020304" pitchFamily="18" charset="-78"/>
                <a:cs typeface="Simplified Arabic" panose="02020603050405020304" pitchFamily="18" charset="-78"/>
              </a:rPr>
              <a:t>ما هو عقد الوكالة ؟</a:t>
            </a:r>
            <a:endParaRPr lang="en-US" sz="3200" dirty="0">
              <a:latin typeface="Simplified Arabic" panose="02020603050405020304" pitchFamily="18" charset="-78"/>
              <a:cs typeface="Simplified Arabic" panose="02020603050405020304" pitchFamily="18" charset="-78"/>
            </a:endParaRPr>
          </a:p>
          <a:p>
            <a:pPr marL="109728" indent="0" algn="just">
              <a:buNone/>
            </a:pPr>
            <a:r>
              <a:rPr lang="ar-IQ" sz="3200" dirty="0">
                <a:latin typeface="Simplified Arabic" panose="02020603050405020304" pitchFamily="18" charset="-78"/>
                <a:cs typeface="Simplified Arabic" panose="02020603050405020304" pitchFamily="18" charset="-78"/>
              </a:rPr>
              <a:t>     اتفاقية توقع بين طرفين , الأول هو المنتج أو المصدر إلى الطرف الثاني في بلد أجنبي , أو منظمة أخرى محلية , ويقوم الطرف الثاني ببيع المنتوج أو تقدير الخدمات التي ينتجها الطرف الأول إلى طرف ثالث (مستخدم السلعة أو الخدمة) , مقابل عمولة متفق عليها تدفع للطرف الثاني . </a:t>
            </a:r>
            <a:endParaRPr lang="en-US" sz="3200" dirty="0">
              <a:latin typeface="Simplified Arabic" panose="02020603050405020304" pitchFamily="18" charset="-78"/>
              <a:cs typeface="Simplified Arabic" panose="02020603050405020304" pitchFamily="18" charset="-78"/>
            </a:endParaRPr>
          </a:p>
          <a:p>
            <a:pPr marL="109728" indent="0" algn="just">
              <a:buNone/>
            </a:pPr>
            <a:r>
              <a:rPr lang="ar-IQ" sz="3200" dirty="0">
                <a:latin typeface="Simplified Arabic" panose="02020603050405020304" pitchFamily="18" charset="-78"/>
                <a:cs typeface="Simplified Arabic" panose="02020603050405020304" pitchFamily="18" charset="-78"/>
              </a:rPr>
              <a:t> </a:t>
            </a:r>
            <a:r>
              <a:rPr lang="ar-IQ" sz="3200" dirty="0" smtClean="0">
                <a:latin typeface="Simplified Arabic" panose="02020603050405020304" pitchFamily="18" charset="-78"/>
                <a:cs typeface="Simplified Arabic" panose="02020603050405020304" pitchFamily="18" charset="-78"/>
              </a:rPr>
              <a:t>   شركة </a:t>
            </a:r>
            <a:r>
              <a:rPr lang="ar-IQ" sz="3200" dirty="0">
                <a:latin typeface="Simplified Arabic" panose="02020603050405020304" pitchFamily="18" charset="-78"/>
                <a:cs typeface="Simplified Arabic" panose="02020603050405020304" pitchFamily="18" charset="-78"/>
              </a:rPr>
              <a:t>ميتسوبيشي وشركة ميتسوي اليابانية الأصل , هي شركات متعددة الجنسية , وهي الأكثر شهرةً في عقود </a:t>
            </a:r>
            <a:r>
              <a:rPr lang="ar-IQ" sz="3200" dirty="0" smtClean="0">
                <a:latin typeface="Simplified Arabic" panose="02020603050405020304" pitchFamily="18" charset="-78"/>
                <a:cs typeface="Simplified Arabic" panose="02020603050405020304" pitchFamily="18" charset="-78"/>
              </a:rPr>
              <a:t>التصدير.</a:t>
            </a:r>
            <a:endParaRPr lang="en-US" sz="3200" dirty="0">
              <a:latin typeface="Simplified Arabic" panose="02020603050405020304" pitchFamily="18" charset="-78"/>
              <a:cs typeface="Simplified Arabic" panose="02020603050405020304" pitchFamily="18" charset="-78"/>
            </a:endParaRPr>
          </a:p>
          <a:p>
            <a:pPr algn="just" rtl="1"/>
            <a:endParaRPr lang="en-US" sz="3200" dirty="0">
              <a:latin typeface="Simplified Arabic" panose="02020603050405020304" pitchFamily="18" charset="-78"/>
              <a:cs typeface="Simplified Arabic" panose="02020603050405020304" pitchFamily="18" charset="-78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5E134-ABA1-4F05-9F96-34C27B871709}" type="datetime1">
              <a:rPr lang="en-US" sz="1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11/1/2016</a:t>
            </a:fld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4A608-5A1A-48F3-8915-BCDB433937EB}" type="slidenum">
              <a:rPr lang="en-US" sz="1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3</a:t>
            </a:fld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5743870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539552" y="332656"/>
            <a:ext cx="8064896" cy="4446022"/>
          </a:xfrm>
        </p:spPr>
        <p:txBody>
          <a:bodyPr>
            <a:noAutofit/>
          </a:bodyPr>
          <a:lstStyle/>
          <a:p>
            <a:pPr lvl="0" algn="just"/>
            <a:r>
              <a:rPr lang="ar-IQ" sz="2800" b="1" u="sng" dirty="0">
                <a:latin typeface="Simplified Arabic" panose="02020603050405020304" pitchFamily="18" charset="-78"/>
                <a:cs typeface="Simplified Arabic" panose="02020603050405020304" pitchFamily="18" charset="-78"/>
              </a:rPr>
              <a:t>الاستثمارات المشتركة :</a:t>
            </a:r>
            <a:r>
              <a:rPr lang="ar-IQ" sz="2800" dirty="0">
                <a:latin typeface="Simplified Arabic" panose="02020603050405020304" pitchFamily="18" charset="-78"/>
                <a:cs typeface="Simplified Arabic" panose="02020603050405020304" pitchFamily="18" charset="-78"/>
              </a:rPr>
              <a:t> تقوم فيها الشركة الدولية بالدخول في حصة مشاركة مع شركة دولية أخرى لتنفيذ مشروع في </a:t>
            </a:r>
            <a:r>
              <a:rPr lang="ar-IQ" sz="2800" dirty="0">
                <a:solidFill>
                  <a:srgbClr val="FF0000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بلد ثالث </a:t>
            </a:r>
            <a:r>
              <a:rPr lang="ar-IQ" sz="2800" dirty="0">
                <a:latin typeface="Simplified Arabic" panose="02020603050405020304" pitchFamily="18" charset="-78"/>
                <a:cs typeface="Simplified Arabic" panose="02020603050405020304" pitchFamily="18" charset="-78"/>
              </a:rPr>
              <a:t>, وتتحدد حصة المشاركة باتفاق بين الشركتين (مثلاً الاتفاق على المناصفة في التكاليف والأرباح) .</a:t>
            </a:r>
            <a:endParaRPr lang="en-US" sz="2800" dirty="0">
              <a:latin typeface="Simplified Arabic" panose="02020603050405020304" pitchFamily="18" charset="-78"/>
              <a:cs typeface="Simplified Arabic" panose="02020603050405020304" pitchFamily="18" charset="-78"/>
            </a:endParaRPr>
          </a:p>
          <a:p>
            <a:pPr lvl="0" algn="just"/>
            <a:r>
              <a:rPr lang="ar-IQ" sz="2800" dirty="0">
                <a:latin typeface="Simplified Arabic" panose="02020603050405020304" pitchFamily="18" charset="-78"/>
                <a:cs typeface="Simplified Arabic" panose="02020603050405020304" pitchFamily="18" charset="-78"/>
              </a:rPr>
              <a:t>الترخيص : تستخدمه الشركات المتعددة الجنسيات للدخول إلى الأسواق الأجنبية , والعائد يكون محدود ولكن مضمون .</a:t>
            </a:r>
            <a:endParaRPr lang="en-US" sz="2800" dirty="0">
              <a:latin typeface="Simplified Arabic" panose="02020603050405020304" pitchFamily="18" charset="-78"/>
              <a:cs typeface="Simplified Arabic" panose="02020603050405020304" pitchFamily="18" charset="-78"/>
            </a:endParaRPr>
          </a:p>
          <a:p>
            <a:pPr lvl="0" algn="just"/>
            <a:r>
              <a:rPr lang="ar-IQ" sz="2800" b="1" u="sng" dirty="0">
                <a:latin typeface="Simplified Arabic" panose="02020603050405020304" pitchFamily="18" charset="-78"/>
                <a:cs typeface="Simplified Arabic" panose="02020603050405020304" pitchFamily="18" charset="-78"/>
              </a:rPr>
              <a:t>عقود التصنيع :</a:t>
            </a:r>
            <a:r>
              <a:rPr lang="ar-IQ" sz="2800" dirty="0">
                <a:latin typeface="Simplified Arabic" panose="02020603050405020304" pitchFamily="18" charset="-78"/>
                <a:cs typeface="Simplified Arabic" panose="02020603050405020304" pitchFamily="18" charset="-78"/>
              </a:rPr>
              <a:t> اتفاق يبرم بين الشركة المتعددة الجنسيات مع شركة محلية في دولة ثانية بقيام احدى الشركتين بتصنيع السلع نيابة عن الشركة الثانية , ثم وضع علامة احدى الشركتين على المنتج قبل شحنه إلى الطرف الآخر (الثاني) .</a:t>
            </a:r>
            <a:endParaRPr lang="en-US" sz="2800" dirty="0">
              <a:latin typeface="Simplified Arabic" panose="02020603050405020304" pitchFamily="18" charset="-78"/>
              <a:cs typeface="Simplified Arabic" panose="02020603050405020304" pitchFamily="18" charset="-78"/>
            </a:endParaRPr>
          </a:p>
          <a:p>
            <a:pPr algn="just"/>
            <a:r>
              <a:rPr lang="ar-IQ" sz="2800" u="sng" dirty="0">
                <a:latin typeface="Simplified Arabic" panose="02020603050405020304" pitchFamily="18" charset="-78"/>
                <a:cs typeface="Simplified Arabic" panose="02020603050405020304" pitchFamily="18" charset="-78"/>
              </a:rPr>
              <a:t>مثال 2 :</a:t>
            </a:r>
            <a:r>
              <a:rPr lang="ar-IQ" sz="2800" dirty="0">
                <a:latin typeface="Simplified Arabic" panose="02020603050405020304" pitchFamily="18" charset="-78"/>
                <a:cs typeface="Simplified Arabic" panose="02020603050405020304" pitchFamily="18" charset="-78"/>
              </a:rPr>
              <a:t> العديد من الشركات الأردنية تنتج سلع لحساب شركات أجنبية (امريكا , المانيا , بريطانيا , ..) , في مدينة الحسن الصناعية , ومدينة الكرك الصناعية .</a:t>
            </a:r>
            <a:endParaRPr lang="ar-IQ" sz="2400" dirty="0">
              <a:latin typeface="Simplified Arabic" panose="02020603050405020304" pitchFamily="18" charset="-78"/>
              <a:cs typeface="Simplified Arabic" panose="02020603050405020304" pitchFamily="18" charset="-78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0EBF2-9440-4996-8DDE-0715DF1FA89E}" type="datetime1">
              <a:rPr lang="en-US" sz="1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11/1/2016</a:t>
            </a:fld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4A608-5A1A-48F3-8915-BCDB433937EB}" type="slidenum">
              <a:rPr lang="en-US" sz="1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4</a:t>
            </a:fld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83474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23528" y="332656"/>
            <a:ext cx="8424936" cy="4446022"/>
          </a:xfrm>
        </p:spPr>
        <p:txBody>
          <a:bodyPr>
            <a:noAutofit/>
          </a:bodyPr>
          <a:lstStyle/>
          <a:p>
            <a:pPr algn="just"/>
            <a:r>
              <a:rPr lang="ar-IQ" sz="3200" dirty="0"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العوامل المؤثرة في ظهور الإدارة الدولية وتطورها </a:t>
            </a:r>
            <a:endParaRPr lang="en-US" sz="3200" dirty="0">
              <a:latin typeface="Simplified Arabic" panose="02020603050405020304" pitchFamily="18" charset="-78"/>
              <a:ea typeface="Monotype Koufi" pitchFamily="2" charset="-78"/>
              <a:cs typeface="Monotype Koufi" pitchFamily="2" charset="-78"/>
            </a:endParaRPr>
          </a:p>
          <a:p>
            <a:pPr marL="109728" indent="0" algn="just">
              <a:buNone/>
            </a:pPr>
            <a:r>
              <a:rPr lang="ar-IQ" sz="3200" dirty="0">
                <a:latin typeface="Simplified Arabic" panose="02020603050405020304" pitchFamily="18" charset="-78"/>
                <a:cs typeface="Simplified Arabic" panose="02020603050405020304" pitchFamily="18" charset="-78"/>
              </a:rPr>
              <a:t>     ظهرت الإدارة الدولية كوليد لتغيرات جوهرية في بيئة الأعمال الدولية , وللتقدم في مجالات المعلوماتية والاتصالات والتكنولوجيا , </a:t>
            </a:r>
            <a:r>
              <a:rPr lang="ar-IQ" sz="3200" b="1" dirty="0">
                <a:latin typeface="Simplified Arabic" panose="02020603050405020304" pitchFamily="18" charset="-78"/>
                <a:cs typeface="Simplified Arabic" panose="02020603050405020304" pitchFamily="18" charset="-78"/>
              </a:rPr>
              <a:t>وأبر هذه العوامل :-</a:t>
            </a:r>
            <a:endParaRPr lang="en-US" sz="3200" dirty="0">
              <a:latin typeface="Simplified Arabic" panose="02020603050405020304" pitchFamily="18" charset="-78"/>
              <a:cs typeface="Simplified Arabic" panose="02020603050405020304" pitchFamily="18" charset="-78"/>
            </a:endParaRPr>
          </a:p>
          <a:p>
            <a:pPr lvl="0" algn="just"/>
            <a:r>
              <a:rPr lang="ar-IQ" sz="3200" b="1" u="sng" dirty="0">
                <a:latin typeface="Simplified Arabic" panose="02020603050405020304" pitchFamily="18" charset="-78"/>
                <a:cs typeface="Simplified Arabic" panose="02020603050405020304" pitchFamily="18" charset="-78"/>
              </a:rPr>
              <a:t>التغيرات الجذرية في البيئة الدولية :</a:t>
            </a:r>
            <a:endParaRPr lang="en-US" sz="3200" dirty="0">
              <a:latin typeface="Simplified Arabic" panose="02020603050405020304" pitchFamily="18" charset="-78"/>
              <a:cs typeface="Simplified Arabic" panose="02020603050405020304" pitchFamily="18" charset="-78"/>
            </a:endParaRPr>
          </a:p>
          <a:p>
            <a:pPr algn="just"/>
            <a:r>
              <a:rPr lang="ar-IQ" sz="3200" dirty="0">
                <a:latin typeface="Simplified Arabic" panose="02020603050405020304" pitchFamily="18" charset="-78"/>
                <a:cs typeface="Simplified Arabic" panose="02020603050405020304" pitchFamily="18" charset="-78"/>
              </a:rPr>
              <a:t>تشمل التغيرات في (اوربا , آسيا , الصين , روسيا) منذ مطلع التسعينات , ورافقها تزايد نمو وتأثير دول الباسفيك , واحتلت اليابان موقعها كثاني أكبر قوة  اقتصادية في العالم, وهذه التغيرات وغيرها من تحولات هياكل الاقتصاد والتكنولوجيا والسياسة خلقت فرص ثمينة أمام أنشطة الأعمال الدولية لمواجهتها وتعزيز القدرة التنافسية للمنظمة , من خلال توظيف المعرفة والفكر المبدع </a:t>
            </a:r>
            <a:r>
              <a:rPr lang="ar-IQ" sz="3200" dirty="0" smtClean="0">
                <a:latin typeface="Simplified Arabic" panose="02020603050405020304" pitchFamily="18" charset="-78"/>
                <a:cs typeface="Simplified Arabic" panose="02020603050405020304" pitchFamily="18" charset="-78"/>
              </a:rPr>
              <a:t>.</a:t>
            </a:r>
            <a:endParaRPr lang="en-US" sz="3200" dirty="0">
              <a:latin typeface="Simplified Arabic" panose="02020603050405020304" pitchFamily="18" charset="-78"/>
              <a:cs typeface="Simplified Arabic" panose="02020603050405020304" pitchFamily="18" charset="-78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0EBF2-9440-4996-8DDE-0715DF1FA89E}" type="datetime1">
              <a:rPr lang="en-US" sz="1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11/1/2016</a:t>
            </a:fld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4A608-5A1A-48F3-8915-BCDB433937EB}" type="slidenum">
              <a:rPr lang="en-US" sz="1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5</a:t>
            </a:fld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0191081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23528" y="476672"/>
            <a:ext cx="8424936" cy="4752528"/>
          </a:xfrm>
        </p:spPr>
        <p:txBody>
          <a:bodyPr>
            <a:noAutofit/>
          </a:bodyPr>
          <a:lstStyle/>
          <a:p>
            <a:pPr lvl="0" algn="just"/>
            <a:r>
              <a:rPr lang="ar-IQ" sz="2900" b="1" u="sng" dirty="0">
                <a:latin typeface="Simplified Arabic" panose="02020603050405020304" pitchFamily="18" charset="-78"/>
                <a:cs typeface="Simplified Arabic" panose="02020603050405020304" pitchFamily="18" charset="-78"/>
              </a:rPr>
              <a:t>عولمة الاقتصاد :</a:t>
            </a:r>
            <a:r>
              <a:rPr lang="ar-IQ" sz="2900" dirty="0">
                <a:latin typeface="Simplified Arabic" panose="02020603050405020304" pitchFamily="18" charset="-78"/>
                <a:cs typeface="Simplified Arabic" panose="02020603050405020304" pitchFamily="18" charset="-78"/>
              </a:rPr>
              <a:t> اتسع الاعتماد المتبادل في الأعمال الدولية والتجارة الدولية والمعلوماتية والاتصالات بين اقتصاديات العالم , فظهرت الشركات العالمية , وزادت قوة وتأثير الشركات متعددة الجنسيات .</a:t>
            </a:r>
            <a:endParaRPr lang="en-US" sz="2900" dirty="0">
              <a:latin typeface="Simplified Arabic" panose="02020603050405020304" pitchFamily="18" charset="-78"/>
              <a:cs typeface="Simplified Arabic" panose="02020603050405020304" pitchFamily="18" charset="-78"/>
            </a:endParaRPr>
          </a:p>
          <a:p>
            <a:pPr lvl="0" algn="just"/>
            <a:r>
              <a:rPr lang="ar-IQ" sz="2900" b="1" u="sng" dirty="0">
                <a:latin typeface="Simplified Arabic" panose="02020603050405020304" pitchFamily="18" charset="-78"/>
                <a:cs typeface="Simplified Arabic" panose="02020603050405020304" pitchFamily="18" charset="-78"/>
              </a:rPr>
              <a:t>ظهور الشركات العالمية :</a:t>
            </a:r>
            <a:r>
              <a:rPr lang="ar-IQ" sz="2900" dirty="0">
                <a:latin typeface="Simplified Arabic" panose="02020603050405020304" pitchFamily="18" charset="-78"/>
                <a:cs typeface="Simplified Arabic" panose="02020603050405020304" pitchFamily="18" charset="-78"/>
              </a:rPr>
              <a:t> زاد ظهور الشركات العالمية المتعددة الجنسيات , وزادت قوتها في الاقتصاد العالمي , واصبحت منتجاتها متميزة , وتقوم بأنشطة البحث والتطوير والاعلان والترويج مثل شركة (فورد) و (كوداك) التي تخدم الأسواق العالمية , وتحقق مبيعات وأرباح عالية, وتتوجه هذه الشركات إلى العالم كسوق واحدة , وتعمل وفق استراتيجية عالمية تشمل (انتاج , تسويق , تمويل) منتجات بجودة عالية , وتوزع عبر شبكة عالمية معقدة عبر قواعد قوية في (امريكا , اوروبا , دول الباسفيك الآسيوية).</a:t>
            </a:r>
            <a:endParaRPr lang="en-US" sz="2900" dirty="0">
              <a:latin typeface="Simplified Arabic" panose="02020603050405020304" pitchFamily="18" charset="-78"/>
              <a:cs typeface="Simplified Arabic" panose="02020603050405020304" pitchFamily="18" charset="-78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0EBF2-9440-4996-8DDE-0715DF1FA89E}" type="datetime1">
              <a:rPr lang="en-US" sz="1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11/1/2016</a:t>
            </a:fld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4A608-5A1A-48F3-8915-BCDB433937EB}" type="slidenum">
              <a:rPr lang="en-US" sz="1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6</a:t>
            </a:fld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622792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23528" y="476672"/>
            <a:ext cx="8424936" cy="4752528"/>
          </a:xfrm>
        </p:spPr>
        <p:txBody>
          <a:bodyPr>
            <a:noAutofit/>
          </a:bodyPr>
          <a:lstStyle/>
          <a:p>
            <a:pPr lvl="0" algn="just"/>
            <a:r>
              <a:rPr lang="ar-IQ" sz="3200" b="1" u="sng" dirty="0">
                <a:latin typeface="Simplified Arabic" panose="02020603050405020304" pitchFamily="18" charset="-78"/>
                <a:cs typeface="Simplified Arabic" panose="02020603050405020304" pitchFamily="18" charset="-78"/>
              </a:rPr>
              <a:t>انفجار المعلومات :</a:t>
            </a:r>
            <a:r>
              <a:rPr lang="ar-IQ" sz="3200" dirty="0">
                <a:latin typeface="Simplified Arabic" panose="02020603050405020304" pitchFamily="18" charset="-78"/>
                <a:cs typeface="Simplified Arabic" panose="02020603050405020304" pitchFamily="18" charset="-78"/>
              </a:rPr>
              <a:t> استطاعت ثورة تكنولوجيا المعلومات الحديثة أن تخلق اقتصاد معلومات يختلف عن الاقتصاد الصناعي والزراعي , وفيه اصبحت المعرفة مفتاح النمو الاقتصادي في القرن الــ (21) , والتحول إلى اقتصاد المعرفة والمعلومات اصناف تعقيداً لعمل الإدارة .</a:t>
            </a:r>
            <a:endParaRPr lang="en-US" sz="3200" dirty="0">
              <a:latin typeface="Simplified Arabic" panose="02020603050405020304" pitchFamily="18" charset="-78"/>
              <a:cs typeface="Simplified Arabic" panose="02020603050405020304" pitchFamily="18" charset="-78"/>
            </a:endParaRPr>
          </a:p>
          <a:p>
            <a:pPr lvl="0" algn="just"/>
            <a:r>
              <a:rPr lang="ar-IQ" sz="3200" b="1" u="sng" dirty="0">
                <a:latin typeface="Simplified Arabic" panose="02020603050405020304" pitchFamily="18" charset="-78"/>
                <a:cs typeface="Simplified Arabic" panose="02020603050405020304" pitchFamily="18" charset="-78"/>
              </a:rPr>
              <a:t>التحول في المجتمعات الصناعية إلى مجتمعات المعرفة :</a:t>
            </a:r>
            <a:r>
              <a:rPr lang="ar-IQ" sz="3200" dirty="0">
                <a:latin typeface="Simplified Arabic" panose="02020603050405020304" pitchFamily="18" charset="-78"/>
                <a:cs typeface="Simplified Arabic" panose="02020603050405020304" pitchFamily="18" charset="-78"/>
              </a:rPr>
              <a:t> المعرفة هي أساس القدرة على خلق الأفكار والمنتجات الجديدة , وتطوير المنتجات الحالية , وتحقيق الابداع التقني والجودة المطلوبة , كما أن المعرفة بانت ضرورية للقيام بأنشطة الانتاج والتسويق والتحويل وإدارة الموارد البشرية بطريقة كفوءة وفاعلة وتحقق الميزة التنافسية للمنظمة .</a:t>
            </a:r>
            <a:endParaRPr lang="en-US" sz="3200" dirty="0">
              <a:latin typeface="Simplified Arabic" panose="02020603050405020304" pitchFamily="18" charset="-78"/>
              <a:cs typeface="Simplified Arabic" panose="02020603050405020304" pitchFamily="18" charset="-78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0EBF2-9440-4996-8DDE-0715DF1FA89E}" type="datetime1">
              <a:rPr lang="en-US" sz="1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11/1/2016</a:t>
            </a:fld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4A608-5A1A-48F3-8915-BCDB433937EB}" type="slidenum">
              <a:rPr lang="en-US" sz="1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7</a:t>
            </a:fld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681268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23528" y="476672"/>
            <a:ext cx="8424936" cy="4752528"/>
          </a:xfrm>
        </p:spPr>
        <p:txBody>
          <a:bodyPr>
            <a:noAutofit/>
          </a:bodyPr>
          <a:lstStyle/>
          <a:p>
            <a:pPr lvl="0" algn="just"/>
            <a:r>
              <a:rPr lang="ar-IQ" sz="3200" b="1" u="sng" smtClean="0">
                <a:latin typeface="Simplified Arabic" panose="02020603050405020304" pitchFamily="18" charset="-78"/>
                <a:cs typeface="Simplified Arabic" panose="02020603050405020304" pitchFamily="18" charset="-78"/>
              </a:rPr>
              <a:t>الت</a:t>
            </a:r>
            <a:r>
              <a:rPr lang="ar-IQ" sz="3200" b="1" u="sng" smtClean="0">
                <a:latin typeface="Simplified Arabic" panose="02020603050405020304" pitchFamily="18" charset="-78"/>
                <a:cs typeface="Simplified Arabic" panose="02020603050405020304" pitchFamily="18" charset="-78"/>
              </a:rPr>
              <a:t>غي</a:t>
            </a:r>
            <a:r>
              <a:rPr lang="ar-IQ" sz="3200" b="1" u="sng" smtClean="0">
                <a:latin typeface="Simplified Arabic" panose="02020603050405020304" pitchFamily="18" charset="-78"/>
                <a:cs typeface="Simplified Arabic" panose="02020603050405020304" pitchFamily="18" charset="-78"/>
              </a:rPr>
              <a:t>ير </a:t>
            </a:r>
            <a:r>
              <a:rPr lang="ar-IQ" sz="3200" b="1" u="sng" dirty="0">
                <a:latin typeface="Simplified Arabic" panose="02020603050405020304" pitchFamily="18" charset="-78"/>
                <a:cs typeface="Simplified Arabic" panose="02020603050405020304" pitchFamily="18" charset="-78"/>
              </a:rPr>
              <a:t>الكمي والنوعي في بيئة الأعمال :</a:t>
            </a:r>
            <a:r>
              <a:rPr lang="ar-IQ" sz="3200" dirty="0">
                <a:latin typeface="Simplified Arabic" panose="02020603050405020304" pitchFamily="18" charset="-78"/>
                <a:cs typeface="Simplified Arabic" panose="02020603050405020304" pitchFamily="18" charset="-78"/>
              </a:rPr>
              <a:t> يشتمل على التغير في البيئة التكنولوجية (برامجيات وتقنيات متطورة لأجهزة الاتصالات وصناعة الكمبيوتر) التي أدت إلى تغير الميزة التنافسية للمنظمة , وكذلك التغير في البيئة الاقتصادية والثقافية والاجتماعية والسياسية .</a:t>
            </a:r>
            <a:endParaRPr lang="en-US" sz="3200" dirty="0">
              <a:latin typeface="Simplified Arabic" panose="02020603050405020304" pitchFamily="18" charset="-78"/>
              <a:cs typeface="Simplified Arabic" panose="02020603050405020304" pitchFamily="18" charset="-78"/>
            </a:endParaRPr>
          </a:p>
          <a:p>
            <a:pPr lvl="0" algn="just"/>
            <a:r>
              <a:rPr lang="ar-IQ" sz="3200" b="1" u="sng" dirty="0">
                <a:latin typeface="Simplified Arabic" panose="02020603050405020304" pitchFamily="18" charset="-78"/>
                <a:cs typeface="Simplified Arabic" panose="02020603050405020304" pitchFamily="18" charset="-78"/>
              </a:rPr>
              <a:t>التطور في منظمات الأعمال :</a:t>
            </a:r>
            <a:r>
              <a:rPr lang="ar-IQ" sz="3200" dirty="0">
                <a:latin typeface="Simplified Arabic" panose="02020603050405020304" pitchFamily="18" charset="-78"/>
                <a:cs typeface="Simplified Arabic" panose="02020603050405020304" pitchFamily="18" charset="-78"/>
              </a:rPr>
              <a:t> تتميز منظمات الأعمال الحديثة بالنمو المستمر في حجم النشاط الاقتصادي , ورأس المال المستثمر , وفي تنوع المنتجات والخدمات وتطور الجودة والتقنيات المستخدمة في تحقيق أفضل اشباع لحاجات الزبائن , فضلاً عن النمو والتوسع والتنوع في الانتاج لمواجهة المنافسة في بيئة الأعمال .     </a:t>
            </a:r>
            <a:endParaRPr lang="en-US" sz="3200" dirty="0">
              <a:latin typeface="Simplified Arabic" panose="02020603050405020304" pitchFamily="18" charset="-78"/>
              <a:cs typeface="Simplified Arabic" panose="02020603050405020304" pitchFamily="18" charset="-78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0EBF2-9440-4996-8DDE-0715DF1FA89E}" type="datetime1">
              <a:rPr lang="en-US" sz="1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11/1/2016</a:t>
            </a:fld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4A608-5A1A-48F3-8915-BCDB433937EB}" type="slidenum">
              <a:rPr lang="en-US" sz="1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8</a:t>
            </a:fld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1781113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135</TotalTime>
  <Words>667</Words>
  <Application>Microsoft Office PowerPoint</Application>
  <PresentationFormat>عرض على الشاشة (3:4)‏</PresentationFormat>
  <Paragraphs>37</Paragraphs>
  <Slides>8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8</vt:i4>
      </vt:variant>
    </vt:vector>
  </HeadingPairs>
  <TitlesOfParts>
    <vt:vector size="9" baseType="lpstr">
      <vt:lpstr>Concourse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c7erry</dc:creator>
  <cp:lastModifiedBy>hp</cp:lastModifiedBy>
  <cp:revision>16</cp:revision>
  <dcterms:created xsi:type="dcterms:W3CDTF">2015-03-01T03:14:34Z</dcterms:created>
  <dcterms:modified xsi:type="dcterms:W3CDTF">2016-11-02T03:59:19Z</dcterms:modified>
</cp:coreProperties>
</file>