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tl="1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1" r:id="rId6"/>
    <p:sldId id="260" r:id="rId7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91331C88-385F-483C-AA44-2F4BD38774FF}" type="datetimeFigureOut">
              <a:rPr lang="ar-IQ" smtClean="0"/>
              <a:pPr/>
              <a:t>05/02/1438</a:t>
            </a:fld>
            <a:endParaRPr lang="ar-IQ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IQ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2105AE2D-0284-4E8F-B42C-5706CCBE1EEA}" type="slidenum">
              <a:rPr lang="ar-IQ" smtClean="0"/>
              <a:pPr/>
              <a:t>‹#›</a:t>
            </a:fld>
            <a:endParaRPr lang="ar-IQ"/>
          </a:p>
        </p:txBody>
      </p:sp>
    </p:spTree>
    <p:extLst>
      <p:ext uri="{BB962C8B-B14F-4D97-AF65-F5344CB8AC3E}">
        <p14:creationId xmlns="" xmlns:p14="http://schemas.microsoft.com/office/powerpoint/2010/main" val="9464356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عنوان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22" name="عنوان فرعي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1EECE3-8DAC-47F9-9B79-BB092AF557DD}" type="datetimeFigureOut">
              <a:rPr lang="ar-IQ" smtClean="0"/>
              <a:pPr/>
              <a:t>05/02/1438</a:t>
            </a:fld>
            <a:endParaRPr lang="ar-IQ"/>
          </a:p>
        </p:txBody>
      </p:sp>
      <p:sp>
        <p:nvSpPr>
          <p:cNvPr id="20" name="عنصر نائب للتذييل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10" name="عنصر نائب لرقم الشريحة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1F0544-287D-4012-80EA-C0056B326EA0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8" name="شكل بيضاوي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شكل بيضاوي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1EECE3-8DAC-47F9-9B79-BB092AF557DD}" type="datetimeFigureOut">
              <a:rPr lang="ar-IQ" smtClean="0"/>
              <a:pPr/>
              <a:t>05/02/1438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1F0544-287D-4012-80EA-C0056B326EA0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1EECE3-8DAC-47F9-9B79-BB092AF557DD}" type="datetimeFigureOut">
              <a:rPr lang="ar-IQ" smtClean="0"/>
              <a:pPr/>
              <a:t>05/02/1438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1F0544-287D-4012-80EA-C0056B326EA0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1EECE3-8DAC-47F9-9B79-BB092AF557DD}" type="datetimeFigureOut">
              <a:rPr lang="ar-IQ" smtClean="0"/>
              <a:pPr/>
              <a:t>05/02/1438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1F0544-287D-4012-80EA-C0056B326EA0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1EECE3-8DAC-47F9-9B79-BB092AF557DD}" type="datetimeFigureOut">
              <a:rPr lang="ar-IQ" smtClean="0"/>
              <a:pPr/>
              <a:t>05/02/1438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1F0544-287D-4012-80EA-C0056B326EA0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10" name="مستطيل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شكل بيضاوي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شكل بيضاوي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1EECE3-8DAC-47F9-9B79-BB092AF557DD}" type="datetimeFigureOut">
              <a:rPr lang="ar-IQ" smtClean="0"/>
              <a:pPr/>
              <a:t>05/02/1438</a:t>
            </a:fld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1F0544-287D-4012-80EA-C0056B326EA0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1EECE3-8DAC-47F9-9B79-BB092AF557DD}" type="datetimeFigureOut">
              <a:rPr lang="ar-IQ" smtClean="0"/>
              <a:pPr/>
              <a:t>05/02/1438</a:t>
            </a:fld>
            <a:endParaRPr lang="ar-IQ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1F0544-287D-4012-80EA-C0056B326EA0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1EECE3-8DAC-47F9-9B79-BB092AF557DD}" type="datetimeFigureOut">
              <a:rPr lang="ar-IQ" smtClean="0"/>
              <a:pPr/>
              <a:t>05/02/1438</a:t>
            </a:fld>
            <a:endParaRPr lang="ar-IQ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1F0544-287D-4012-80EA-C0056B326EA0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1EECE3-8DAC-47F9-9B79-BB092AF557DD}" type="datetimeFigureOut">
              <a:rPr lang="ar-IQ" smtClean="0"/>
              <a:pPr/>
              <a:t>05/02/1438</a:t>
            </a:fld>
            <a:endParaRPr lang="ar-IQ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1F0544-287D-4012-80EA-C0056B326EA0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6" name="مستطيل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1EECE3-8DAC-47F9-9B79-BB092AF557DD}" type="datetimeFigureOut">
              <a:rPr lang="ar-IQ" smtClean="0"/>
              <a:pPr/>
              <a:t>05/02/1438</a:t>
            </a:fld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1F0544-287D-4012-80EA-C0056B326EA0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1EECE3-8DAC-47F9-9B79-BB092AF557DD}" type="datetimeFigureOut">
              <a:rPr lang="ar-IQ" smtClean="0"/>
              <a:pPr/>
              <a:t>05/02/1438</a:t>
            </a:fld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51F0544-287D-4012-80EA-C0056B326EA0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8" name="مستطيل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ar-SA" smtClean="0"/>
              <a:t>انقر فوق الأيقونة لإضافة صورة</a:t>
            </a:r>
            <a:endParaRPr kumimoji="0" lang="en-US" dirty="0"/>
          </a:p>
        </p:txBody>
      </p:sp>
      <p:sp>
        <p:nvSpPr>
          <p:cNvPr id="9" name="مخطط انسيابي: معالجة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مخطط انسيابي: معالجة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دائري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شكل بيضاوي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دائرة مجوفة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مستطيل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عنصر نائب للعنوان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صر نائب للنص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24" name="عنصر نائب للتاريخ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9D1EECE3-8DAC-47F9-9B79-BB092AF557DD}" type="datetimeFigureOut">
              <a:rPr lang="ar-IQ" smtClean="0"/>
              <a:pPr/>
              <a:t>05/02/1438</a:t>
            </a:fld>
            <a:endParaRPr lang="ar-IQ"/>
          </a:p>
        </p:txBody>
      </p:sp>
      <p:sp>
        <p:nvSpPr>
          <p:cNvPr id="10" name="عنصر نائب للتذييل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ar-IQ"/>
          </a:p>
        </p:txBody>
      </p:sp>
      <p:sp>
        <p:nvSpPr>
          <p:cNvPr id="22" name="عنصر نائب لرقم الشريحة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A51F0544-287D-4012-80EA-C0056B326EA0}" type="slidenum">
              <a:rPr lang="ar-IQ" smtClean="0"/>
              <a:pPr/>
              <a:t>‹#›</a:t>
            </a:fld>
            <a:endParaRPr lang="ar-IQ"/>
          </a:p>
        </p:txBody>
      </p:sp>
      <p:sp>
        <p:nvSpPr>
          <p:cNvPr id="15" name="مستطيل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r" rtl="1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r" rtl="1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r" rtl="1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r" rtl="1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r" rtl="1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r" rtl="1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3568" y="2132856"/>
            <a:ext cx="7772400" cy="2664295"/>
          </a:xfrm>
        </p:spPr>
        <p:txBody>
          <a:bodyPr>
            <a:normAutofit/>
          </a:bodyPr>
          <a:lstStyle/>
          <a:p>
            <a:pPr algn="ctr"/>
            <a:r>
              <a:rPr lang="ar-IQ" sz="5400" dirty="0">
                <a:cs typeface="001" pitchFamily="2" charset="-78"/>
              </a:rPr>
              <a:t>أنواع الشركات </a:t>
            </a:r>
            <a:r>
              <a:rPr lang="ar-IQ" sz="5400" dirty="0" smtClean="0">
                <a:cs typeface="001" pitchFamily="2" charset="-78"/>
              </a:rPr>
              <a:t/>
            </a:r>
            <a:br>
              <a:rPr lang="ar-IQ" sz="5400" dirty="0" smtClean="0">
                <a:cs typeface="001" pitchFamily="2" charset="-78"/>
              </a:rPr>
            </a:br>
            <a:r>
              <a:rPr lang="ar-IQ" sz="5400" dirty="0" smtClean="0">
                <a:cs typeface="001" pitchFamily="2" charset="-78"/>
              </a:rPr>
              <a:t>والانتقال </a:t>
            </a:r>
            <a:r>
              <a:rPr lang="ar-IQ" sz="5400" dirty="0">
                <a:cs typeface="001" pitchFamily="2" charset="-78"/>
              </a:rPr>
              <a:t>بين مستوياتها</a:t>
            </a:r>
            <a:r>
              <a:rPr lang="en-US" sz="5400" dirty="0">
                <a:cs typeface="001" pitchFamily="2" charset="-78"/>
              </a:rPr>
              <a:t/>
            </a:r>
            <a:br>
              <a:rPr lang="en-US" sz="5400" dirty="0">
                <a:cs typeface="001" pitchFamily="2" charset="-78"/>
              </a:rPr>
            </a:br>
            <a:endParaRPr lang="ar-IQ" sz="5400" dirty="0">
              <a:cs typeface="001" pitchFamily="2" charset="-78"/>
            </a:endParaRPr>
          </a:p>
        </p:txBody>
      </p:sp>
      <p:sp>
        <p:nvSpPr>
          <p:cNvPr id="3" name="مربع نص 2"/>
          <p:cNvSpPr txBox="1"/>
          <p:nvPr/>
        </p:nvSpPr>
        <p:spPr>
          <a:xfrm>
            <a:off x="3347864" y="1288850"/>
            <a:ext cx="266429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IQ" sz="3200" dirty="0" smtClean="0">
                <a:solidFill>
                  <a:schemeClr val="accent3">
                    <a:lumMod val="75000"/>
                  </a:schemeClr>
                </a:solidFill>
                <a:cs typeface="001" pitchFamily="2" charset="-78"/>
              </a:rPr>
              <a:t>المحاضرة </a:t>
            </a:r>
            <a:r>
              <a:rPr lang="ar-IQ" sz="3200" dirty="0" smtClean="0">
                <a:solidFill>
                  <a:schemeClr val="accent3">
                    <a:lumMod val="75000"/>
                  </a:schemeClr>
                </a:solidFill>
                <a:cs typeface="001" pitchFamily="2" charset="-78"/>
              </a:rPr>
              <a:t>الرابعة</a:t>
            </a:r>
            <a:endParaRPr lang="ar-IQ" sz="3200" dirty="0">
              <a:solidFill>
                <a:schemeClr val="accent3">
                  <a:lumMod val="75000"/>
                </a:schemeClr>
              </a:solidFill>
              <a:cs typeface="001" pitchFamily="2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712374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52400" y="404664"/>
            <a:ext cx="8781288" cy="5987752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ar-IQ" sz="4000" b="1" dirty="0">
                <a:cs typeface="001" pitchFamily="2" charset="-78"/>
              </a:rPr>
              <a:t>أنواع الشركات والانتقال بين مستوياتها</a:t>
            </a:r>
            <a:endParaRPr lang="en-US" sz="4000" b="1" dirty="0">
              <a:cs typeface="001" pitchFamily="2" charset="-78"/>
            </a:endParaRPr>
          </a:p>
          <a:p>
            <a:pPr marL="82296" indent="0" algn="just">
              <a:buNone/>
            </a:pPr>
            <a:r>
              <a:rPr lang="ar-IQ" dirty="0">
                <a:cs typeface="Simplified Arabic" pitchFamily="2" charset="-78"/>
              </a:rPr>
              <a:t> </a:t>
            </a:r>
            <a:r>
              <a:rPr lang="ar-IQ" dirty="0" smtClean="0">
                <a:cs typeface="Simplified Arabic" pitchFamily="2" charset="-78"/>
              </a:rPr>
              <a:t>  للشركات </a:t>
            </a:r>
            <a:r>
              <a:rPr lang="ar-IQ" dirty="0">
                <a:cs typeface="Simplified Arabic" pitchFamily="2" charset="-78"/>
              </a:rPr>
              <a:t>أشكال متعددة , ولكل شكل </a:t>
            </a:r>
            <a:r>
              <a:rPr lang="ar-IQ" dirty="0" smtClean="0">
                <a:cs typeface="Simplified Arabic" pitchFamily="2" charset="-78"/>
              </a:rPr>
              <a:t>خصائص وسمات</a:t>
            </a:r>
          </a:p>
          <a:p>
            <a:pPr marL="82296" indent="0" algn="just">
              <a:buNone/>
            </a:pPr>
            <a:r>
              <a:rPr lang="ar-IQ" dirty="0">
                <a:cs typeface="Simplified Arabic" pitchFamily="2" charset="-78"/>
              </a:rPr>
              <a:t> </a:t>
            </a:r>
            <a:r>
              <a:rPr lang="ar-IQ" dirty="0" smtClean="0">
                <a:cs typeface="Simplified Arabic" pitchFamily="2" charset="-78"/>
              </a:rPr>
              <a:t>  وحدود </a:t>
            </a:r>
            <a:r>
              <a:rPr lang="ar-IQ" dirty="0">
                <a:cs typeface="Simplified Arabic" pitchFamily="2" charset="-78"/>
              </a:rPr>
              <a:t>لأداء أنشطتها , وتبرز في (5) </a:t>
            </a:r>
            <a:r>
              <a:rPr lang="ar-IQ" dirty="0" smtClean="0">
                <a:cs typeface="Simplified Arabic" pitchFamily="2" charset="-78"/>
              </a:rPr>
              <a:t>خمسة أشكال</a:t>
            </a:r>
          </a:p>
          <a:p>
            <a:pPr marL="82296" indent="0" algn="just">
              <a:buNone/>
            </a:pPr>
            <a:r>
              <a:rPr lang="ar-IQ" dirty="0">
                <a:cs typeface="Simplified Arabic" pitchFamily="2" charset="-78"/>
              </a:rPr>
              <a:t> </a:t>
            </a:r>
            <a:r>
              <a:rPr lang="ar-IQ" dirty="0" smtClean="0">
                <a:cs typeface="Simplified Arabic" pitchFamily="2" charset="-78"/>
              </a:rPr>
              <a:t>  </a:t>
            </a:r>
            <a:r>
              <a:rPr lang="ar-IQ" dirty="0">
                <a:cs typeface="Simplified Arabic" pitchFamily="2" charset="-78"/>
              </a:rPr>
              <a:t>هي :-</a:t>
            </a:r>
            <a:endParaRPr lang="en-US" dirty="0">
              <a:cs typeface="Simplified Arabic" pitchFamily="2" charset="-78"/>
            </a:endParaRPr>
          </a:p>
          <a:p>
            <a:pPr lvl="0" algn="just"/>
            <a:r>
              <a:rPr lang="ar-IQ" b="1" u="sng" dirty="0">
                <a:cs typeface="Simplified Arabic" pitchFamily="2" charset="-78"/>
              </a:rPr>
              <a:t> </a:t>
            </a:r>
            <a:r>
              <a:rPr lang="ar-IQ" b="1" u="sng" dirty="0">
                <a:cs typeface="001" pitchFamily="2" charset="-78"/>
              </a:rPr>
              <a:t>محلية :</a:t>
            </a:r>
            <a:endParaRPr lang="en-US" b="1" u="sng" dirty="0">
              <a:cs typeface="001" pitchFamily="2" charset="-78"/>
            </a:endParaRPr>
          </a:p>
          <a:p>
            <a:pPr lvl="0" algn="just"/>
            <a:r>
              <a:rPr lang="ar-IQ" dirty="0">
                <a:cs typeface="Simplified Arabic" pitchFamily="2" charset="-78"/>
              </a:rPr>
              <a:t>تنتج لإشباع الأسواق المحلية , لأن السلعة أو الخدمة محلية , مع وجود منافسة في الغالب, تنظيمها مركزي , تنتج لأسواق متجانسة ثقافياً , ولكن تحتاج إلى أسواق عالمية للبحث عن (التمويل, المواد الخام , التكنولوجيا , الموارد البشرية , ...) .</a:t>
            </a:r>
            <a:endParaRPr lang="en-US" dirty="0">
              <a:cs typeface="Simplified Arabic" pitchFamily="2" charset="-78"/>
            </a:endParaRPr>
          </a:p>
          <a:p>
            <a:pPr algn="just"/>
            <a:endParaRPr lang="ar-IQ" dirty="0">
              <a:cs typeface="Simplified Arabic" pitchFamily="2" charset="-78"/>
            </a:endParaRP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CB848-DAE6-464C-A483-11276AAC3CD9}" type="datetime8">
              <a:rPr lang="ar-IQ" smtClean="0"/>
              <a:pPr/>
              <a:t>05 تشرين الثاني، 16</a:t>
            </a:fld>
            <a:endParaRPr lang="ar-IQ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F0544-287D-4012-80EA-C0056B326EA0}" type="slidenum">
              <a:rPr lang="ar-IQ" smtClean="0"/>
              <a:pPr/>
              <a:t>2</a:t>
            </a:fld>
            <a:endParaRPr lang="ar-IQ"/>
          </a:p>
        </p:txBody>
      </p:sp>
    </p:spTree>
    <p:extLst>
      <p:ext uri="{BB962C8B-B14F-4D97-AF65-F5344CB8AC3E}">
        <p14:creationId xmlns="" xmlns:p14="http://schemas.microsoft.com/office/powerpoint/2010/main" val="29008559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0" y="228600"/>
            <a:ext cx="9009888" cy="6629400"/>
          </a:xfrm>
        </p:spPr>
        <p:txBody>
          <a:bodyPr>
            <a:noAutofit/>
          </a:bodyPr>
          <a:lstStyle/>
          <a:p>
            <a:pPr lvl="0" algn="just"/>
            <a:r>
              <a:rPr lang="ar-IQ" sz="4000" b="1" u="sng" dirty="0">
                <a:cs typeface="001" pitchFamily="2" charset="-78"/>
              </a:rPr>
              <a:t>المصدرة :</a:t>
            </a:r>
            <a:endParaRPr lang="en-US" sz="4000" b="1" u="sng" dirty="0">
              <a:cs typeface="001" pitchFamily="2" charset="-78"/>
            </a:endParaRPr>
          </a:p>
          <a:p>
            <a:pPr lvl="0" algn="just"/>
            <a:r>
              <a:rPr lang="ar-IQ" sz="4000" dirty="0">
                <a:cs typeface="Simplified Arabic" pitchFamily="2" charset="-78"/>
              </a:rPr>
              <a:t>تطمح للخروج من البيئة المحلية إلى البيئة العالمية كي تؤمن فرص تسويق للسلع .</a:t>
            </a:r>
            <a:endParaRPr lang="en-US" sz="4000" dirty="0">
              <a:cs typeface="Simplified Arabic" pitchFamily="2" charset="-78"/>
            </a:endParaRPr>
          </a:p>
          <a:p>
            <a:pPr lvl="0" algn="just"/>
            <a:r>
              <a:rPr lang="ar-IQ" sz="4000" dirty="0">
                <a:cs typeface="Simplified Arabic" pitchFamily="2" charset="-78"/>
              </a:rPr>
              <a:t>تؤسس وحدة للتصدير لتأسيس النشاط الدولي .</a:t>
            </a:r>
            <a:endParaRPr lang="en-US" sz="4000" dirty="0">
              <a:cs typeface="Simplified Arabic" pitchFamily="2" charset="-78"/>
            </a:endParaRPr>
          </a:p>
          <a:p>
            <a:pPr lvl="0" algn="just"/>
            <a:r>
              <a:rPr lang="ar-IQ" sz="4000" dirty="0">
                <a:cs typeface="Simplified Arabic" pitchFamily="2" charset="-78"/>
              </a:rPr>
              <a:t>هناك تباين محدود في الثقافات التي تتعامل معها , كونها تتعامل مع بيئات دولية ضيقة </a:t>
            </a:r>
            <a:r>
              <a:rPr lang="ar-IQ" sz="4000" dirty="0" smtClean="0">
                <a:cs typeface="Simplified Arabic" pitchFamily="2" charset="-78"/>
              </a:rPr>
              <a:t>.</a:t>
            </a:r>
            <a:endParaRPr lang="en-US" sz="4000" dirty="0">
              <a:cs typeface="Simplified Arabic" pitchFamily="2" charset="-78"/>
            </a:endParaRPr>
          </a:p>
          <a:p>
            <a:pPr algn="just"/>
            <a:r>
              <a:rPr lang="ar-IQ" sz="4000" b="1" u="sng" dirty="0" smtClean="0">
                <a:cs typeface="001" pitchFamily="2" charset="-78"/>
              </a:rPr>
              <a:t>الدولية </a:t>
            </a:r>
            <a:r>
              <a:rPr lang="ar-IQ" sz="4000" b="1" u="sng" dirty="0">
                <a:cs typeface="001" pitchFamily="2" charset="-78"/>
              </a:rPr>
              <a:t>:</a:t>
            </a:r>
            <a:endParaRPr lang="en-US" sz="4000" b="1" u="sng" dirty="0">
              <a:cs typeface="001" pitchFamily="2" charset="-78"/>
            </a:endParaRPr>
          </a:p>
          <a:p>
            <a:pPr lvl="0" algn="just"/>
            <a:r>
              <a:rPr lang="ar-IQ" sz="4000" dirty="0">
                <a:cs typeface="Simplified Arabic" pitchFamily="2" charset="-78"/>
              </a:rPr>
              <a:t>تقيم في دولة واحدة ولها جنسية واحدة .</a:t>
            </a:r>
            <a:endParaRPr lang="en-US" sz="4000" dirty="0">
              <a:cs typeface="Simplified Arabic" pitchFamily="2" charset="-78"/>
            </a:endParaRPr>
          </a:p>
          <a:p>
            <a:pPr lvl="0" algn="just"/>
            <a:r>
              <a:rPr lang="ar-IQ" sz="4000" dirty="0">
                <a:cs typeface="Simplified Arabic" pitchFamily="2" charset="-78"/>
              </a:rPr>
              <a:t>تفتح فروع في الدول المجاورة الأقرب لها .</a:t>
            </a:r>
            <a:endParaRPr lang="en-US" sz="4000" dirty="0">
              <a:cs typeface="Simplified Arabic" pitchFamily="2" charset="-78"/>
            </a:endParaRPr>
          </a:p>
          <a:p>
            <a:pPr lvl="0" algn="just"/>
            <a:r>
              <a:rPr lang="ar-IQ" sz="4000" dirty="0">
                <a:cs typeface="Simplified Arabic" pitchFamily="2" charset="-78"/>
              </a:rPr>
              <a:t>اهتمامها بالتسويق بعد الانتاج .</a:t>
            </a:r>
            <a:endParaRPr lang="en-US" sz="4000" dirty="0">
              <a:cs typeface="Simplified Arabic" pitchFamily="2" charset="-78"/>
            </a:endParaRPr>
          </a:p>
          <a:p>
            <a:pPr lvl="0" algn="just"/>
            <a:r>
              <a:rPr lang="ar-IQ" sz="4000" dirty="0">
                <a:cs typeface="Simplified Arabic" pitchFamily="2" charset="-78"/>
              </a:rPr>
              <a:t>التكنولوجيا التي تعتمدها مشتركة بين فروعها .</a:t>
            </a:r>
            <a:endParaRPr lang="en-US" sz="4000" dirty="0">
              <a:cs typeface="Simplified Arabic" pitchFamily="2" charset="-78"/>
            </a:endParaRPr>
          </a:p>
          <a:p>
            <a:pPr lvl="0" algn="just"/>
            <a:r>
              <a:rPr lang="ar-IQ" sz="4000" dirty="0">
                <a:cs typeface="Simplified Arabic" pitchFamily="2" charset="-78"/>
              </a:rPr>
              <a:t>تواجه منافسة كبيرة .</a:t>
            </a:r>
            <a:endParaRPr lang="en-US" sz="4000" dirty="0">
              <a:cs typeface="Simplified Arabic" pitchFamily="2" charset="-78"/>
            </a:endParaRPr>
          </a:p>
          <a:p>
            <a:pPr lvl="0" algn="just"/>
            <a:r>
              <a:rPr lang="ar-IQ" sz="4000" dirty="0">
                <a:cs typeface="Simplified Arabic" pitchFamily="2" charset="-78"/>
              </a:rPr>
              <a:t>تراعي ثقافة دولة الفرع الذي يضيفها, وتدرب مديريها على تلك الثقافة, كي تنجح في التسويق .</a:t>
            </a:r>
            <a:endParaRPr lang="en-US" sz="4000" dirty="0">
              <a:cs typeface="Simplified Arabic" pitchFamily="2" charset="-78"/>
            </a:endParaRP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CB848-DAE6-464C-A483-11276AAC3CD9}" type="datetime8">
              <a:rPr lang="ar-IQ" smtClean="0"/>
              <a:pPr/>
              <a:t>05 تشرين الثاني، 16</a:t>
            </a:fld>
            <a:endParaRPr lang="ar-IQ" dirty="0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F0544-287D-4012-80EA-C0056B326EA0}" type="slidenum">
              <a:rPr lang="ar-IQ" smtClean="0"/>
              <a:pPr/>
              <a:t>3</a:t>
            </a:fld>
            <a:endParaRPr lang="ar-IQ"/>
          </a:p>
        </p:txBody>
      </p:sp>
    </p:spTree>
    <p:extLst>
      <p:ext uri="{BB962C8B-B14F-4D97-AF65-F5344CB8AC3E}">
        <p14:creationId xmlns="" xmlns:p14="http://schemas.microsoft.com/office/powerpoint/2010/main" val="28751646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28600" y="404664"/>
            <a:ext cx="8705088" cy="5987752"/>
          </a:xfrm>
        </p:spPr>
        <p:txBody>
          <a:bodyPr>
            <a:normAutofit lnSpcReduction="10000"/>
          </a:bodyPr>
          <a:lstStyle/>
          <a:p>
            <a:pPr lvl="0" algn="just"/>
            <a:r>
              <a:rPr lang="ar-IQ" sz="4300" b="1" u="sng" dirty="0">
                <a:cs typeface="001" pitchFamily="2" charset="-78"/>
              </a:rPr>
              <a:t>المتعددة الجنسيات :</a:t>
            </a:r>
            <a:endParaRPr lang="en-US" sz="4300" b="1" u="sng" dirty="0">
              <a:cs typeface="001" pitchFamily="2" charset="-78"/>
            </a:endParaRPr>
          </a:p>
          <a:p>
            <a:pPr lvl="0" algn="just"/>
            <a:r>
              <a:rPr lang="ar-IQ" dirty="0">
                <a:cs typeface="Simplified Arabic" pitchFamily="2" charset="-78"/>
              </a:rPr>
              <a:t>شركات لها عمليات انتاج وتسويق دولية في أكثر من بلد .</a:t>
            </a:r>
            <a:endParaRPr lang="en-US" dirty="0">
              <a:cs typeface="Simplified Arabic" pitchFamily="2" charset="-78"/>
            </a:endParaRPr>
          </a:p>
          <a:p>
            <a:pPr lvl="0" algn="just"/>
            <a:r>
              <a:rPr lang="ar-IQ" dirty="0">
                <a:cs typeface="Simplified Arabic" pitchFamily="2" charset="-78"/>
              </a:rPr>
              <a:t>مرافق الانتاج ودوائر التسويق مستقلة وتوجد في كل بلد .</a:t>
            </a:r>
            <a:endParaRPr lang="en-US" dirty="0">
              <a:cs typeface="Simplified Arabic" pitchFamily="2" charset="-78"/>
            </a:endParaRPr>
          </a:p>
          <a:p>
            <a:pPr lvl="0" algn="just"/>
            <a:r>
              <a:rPr lang="ar-IQ" dirty="0">
                <a:cs typeface="Simplified Arabic" pitchFamily="2" charset="-78"/>
              </a:rPr>
              <a:t>تملك أكثر من جنسية تحكم نشاطها في أكثر من بلد .</a:t>
            </a:r>
            <a:endParaRPr lang="en-US" dirty="0">
              <a:cs typeface="Simplified Arabic" pitchFamily="2" charset="-78"/>
            </a:endParaRPr>
          </a:p>
          <a:p>
            <a:pPr lvl="0" algn="just"/>
            <a:r>
              <a:rPr lang="ar-IQ" dirty="0">
                <a:cs typeface="Simplified Arabic" pitchFamily="2" charset="-78"/>
              </a:rPr>
              <a:t>تحقق عوائد من أعمالها الدولية تصل إلى (40%) من أرباحها ككل .</a:t>
            </a:r>
            <a:endParaRPr lang="en-US" dirty="0">
              <a:cs typeface="Simplified Arabic" pitchFamily="2" charset="-78"/>
            </a:endParaRPr>
          </a:p>
          <a:p>
            <a:pPr lvl="0" algn="just"/>
            <a:r>
              <a:rPr lang="ar-IQ" dirty="0">
                <a:cs typeface="Simplified Arabic" pitchFamily="2" charset="-78"/>
              </a:rPr>
              <a:t>اهتمامها بالتسعير أكثر من الترويج للمنتج .</a:t>
            </a:r>
            <a:endParaRPr lang="en-US" dirty="0">
              <a:cs typeface="Simplified Arabic" pitchFamily="2" charset="-78"/>
            </a:endParaRPr>
          </a:p>
          <a:p>
            <a:pPr lvl="0" algn="just"/>
            <a:r>
              <a:rPr lang="ar-IQ" dirty="0">
                <a:cs typeface="Simplified Arabic" pitchFamily="2" charset="-78"/>
              </a:rPr>
              <a:t>تركز على الثقافة المنظمية لالتقاء موظفين من عدة ثقافات وبيئات مختلفة .</a:t>
            </a:r>
            <a:endParaRPr lang="en-US" dirty="0">
              <a:cs typeface="Simplified Arabic" pitchFamily="2" charset="-78"/>
            </a:endParaRPr>
          </a:p>
          <a:p>
            <a:pPr lvl="0" algn="just"/>
            <a:r>
              <a:rPr lang="ar-IQ" dirty="0">
                <a:cs typeface="Simplified Arabic" pitchFamily="2" charset="-78"/>
              </a:rPr>
              <a:t>الحاجة كبيرة لمعرفة كيف تحقق أهداف الشركة بتفاهم متبادل وعالي .</a:t>
            </a:r>
            <a:endParaRPr lang="en-US" dirty="0">
              <a:cs typeface="Simplified Arabic" pitchFamily="2" charset="-78"/>
            </a:endParaRP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CB848-DAE6-464C-A483-11276AAC3CD9}" type="datetime8">
              <a:rPr lang="ar-IQ" smtClean="0"/>
              <a:pPr/>
              <a:t>05 تشرين الثاني، 16</a:t>
            </a:fld>
            <a:endParaRPr lang="ar-IQ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F0544-287D-4012-80EA-C0056B326EA0}" type="slidenum">
              <a:rPr lang="ar-IQ" smtClean="0"/>
              <a:pPr/>
              <a:t>4</a:t>
            </a:fld>
            <a:endParaRPr lang="ar-IQ"/>
          </a:p>
        </p:txBody>
      </p:sp>
    </p:spTree>
    <p:extLst>
      <p:ext uri="{BB962C8B-B14F-4D97-AF65-F5344CB8AC3E}">
        <p14:creationId xmlns="" xmlns:p14="http://schemas.microsoft.com/office/powerpoint/2010/main" val="17325381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lvl="0" algn="just"/>
            <a:r>
              <a:rPr lang="en-US" sz="2800" b="1" u="sng" dirty="0">
                <a:cs typeface="001" pitchFamily="2" charset="-78"/>
              </a:rPr>
              <a:t> </a:t>
            </a:r>
            <a:r>
              <a:rPr lang="ar-IQ" sz="2800" b="1" u="sng" dirty="0">
                <a:cs typeface="001" pitchFamily="2" charset="-78"/>
              </a:rPr>
              <a:t>العالمية :</a:t>
            </a:r>
            <a:endParaRPr lang="en-US" sz="2800" b="1" u="sng" dirty="0">
              <a:cs typeface="001" pitchFamily="2" charset="-78"/>
            </a:endParaRPr>
          </a:p>
          <a:p>
            <a:pPr lvl="0" algn="just"/>
            <a:r>
              <a:rPr lang="ar-IQ" sz="2800" b="1" dirty="0">
                <a:cs typeface="Simplified Arabic" pitchFamily="2" charset="-78"/>
              </a:rPr>
              <a:t>لا وطن لها من حيث التوجه في أعمالها .</a:t>
            </a:r>
            <a:endParaRPr lang="en-US" sz="2800" b="1" dirty="0">
              <a:cs typeface="Simplified Arabic" pitchFamily="2" charset="-78"/>
            </a:endParaRPr>
          </a:p>
          <a:p>
            <a:pPr lvl="0" algn="just"/>
            <a:r>
              <a:rPr lang="ar-IQ" sz="2800" b="1" dirty="0">
                <a:cs typeface="Simplified Arabic" pitchFamily="2" charset="-78"/>
              </a:rPr>
              <a:t>تشكل مرحلة متقدمة ومعقدة من عمر الشركات .</a:t>
            </a:r>
            <a:endParaRPr lang="en-US" sz="2800" b="1" dirty="0">
              <a:cs typeface="Simplified Arabic" pitchFamily="2" charset="-78"/>
            </a:endParaRPr>
          </a:p>
          <a:p>
            <a:pPr lvl="0" algn="just"/>
            <a:r>
              <a:rPr lang="ar-IQ" sz="2800" b="1" dirty="0">
                <a:cs typeface="Simplified Arabic" pitchFamily="2" charset="-78"/>
              </a:rPr>
              <a:t>أعمالها عابرة للحدود الوطنية , ولا ترتبط ببلد معين أو جنسية محددة .</a:t>
            </a:r>
            <a:endParaRPr lang="en-US" sz="2800" b="1" dirty="0">
              <a:cs typeface="Simplified Arabic" pitchFamily="2" charset="-78"/>
            </a:endParaRPr>
          </a:p>
          <a:p>
            <a:pPr lvl="0" algn="just"/>
            <a:r>
              <a:rPr lang="ar-IQ" sz="2800" b="1" dirty="0">
                <a:cs typeface="Simplified Arabic" pitchFamily="2" charset="-78"/>
              </a:rPr>
              <a:t>متعددة الثقافات , وعندما تخسر في مكان تعوض الربح في مكان آخر .</a:t>
            </a:r>
            <a:endParaRPr lang="en-US" sz="2800" b="1" dirty="0">
              <a:cs typeface="Simplified Arabic" pitchFamily="2" charset="-78"/>
            </a:endParaRPr>
          </a:p>
          <a:p>
            <a:pPr lvl="0" algn="just"/>
            <a:r>
              <a:rPr lang="ar-IQ" sz="2800" b="1" dirty="0">
                <a:cs typeface="Simplified Arabic" pitchFamily="2" charset="-78"/>
              </a:rPr>
              <a:t>لها مديرين واستراتيجيون بارعون في التسويق والانتاج والتمويل والموارد البشرية .</a:t>
            </a:r>
            <a:endParaRPr lang="en-US" sz="2800" b="1" dirty="0">
              <a:cs typeface="Simplified Arabic" pitchFamily="2" charset="-78"/>
            </a:endParaRPr>
          </a:p>
          <a:p>
            <a:pPr lvl="0" algn="just"/>
            <a:r>
              <a:rPr lang="ar-IQ" sz="2800" b="1" dirty="0">
                <a:cs typeface="Simplified Arabic" pitchFamily="2" charset="-78"/>
              </a:rPr>
              <a:t>تمول من أي مكان في العالم وتخصصه لتطوير منتجات إدارة مشروعات متنقلة .</a:t>
            </a:r>
            <a:endParaRPr lang="en-US" sz="2800" b="1" dirty="0">
              <a:cs typeface="Simplified Arabic" pitchFamily="2" charset="-78"/>
            </a:endParaRPr>
          </a:p>
          <a:p>
            <a:pPr lvl="0" algn="just"/>
            <a:r>
              <a:rPr lang="ar-IQ" sz="2800" b="1" dirty="0">
                <a:cs typeface="Simplified Arabic" pitchFamily="2" charset="-78"/>
              </a:rPr>
              <a:t>تنافس نفسها وكأنها انقسمت على نفسها (تنافس فروعها في مضمار عالمي مفتوح) .</a:t>
            </a:r>
            <a:endParaRPr lang="en-US" sz="2800" b="1" dirty="0">
              <a:cs typeface="Simplified Arabic" pitchFamily="2" charset="-78"/>
            </a:endParaRPr>
          </a:p>
          <a:p>
            <a:pPr lvl="0" algn="just"/>
            <a:r>
              <a:rPr lang="ar-IQ" sz="2800" b="1" dirty="0">
                <a:cs typeface="Simplified Arabic" pitchFamily="2" charset="-78"/>
              </a:rPr>
              <a:t>كي تنجح تحتاج إلى خبرة في التعامل مع الثقافات الوطنية والتنظيمية (داخل وخارج الشركة) .</a:t>
            </a:r>
            <a:endParaRPr lang="en-US" sz="2800" b="1" dirty="0">
              <a:cs typeface="Simplified Arabic" pitchFamily="2" charset="-78"/>
            </a:endParaRP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CB848-DAE6-464C-A483-11276AAC3CD9}" type="datetime8">
              <a:rPr lang="ar-IQ" smtClean="0"/>
              <a:pPr/>
              <a:t>05 تشرين الثاني، 16</a:t>
            </a:fld>
            <a:endParaRPr lang="ar-IQ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F0544-287D-4012-80EA-C0056B326EA0}" type="slidenum">
              <a:rPr lang="ar-IQ" smtClean="0"/>
              <a:pPr/>
              <a:t>5</a:t>
            </a:fld>
            <a:endParaRPr lang="ar-IQ"/>
          </a:p>
        </p:txBody>
      </p:sp>
    </p:spTree>
    <p:extLst>
      <p:ext uri="{BB962C8B-B14F-4D97-AF65-F5344CB8AC3E}">
        <p14:creationId xmlns="" xmlns:p14="http://schemas.microsoft.com/office/powerpoint/2010/main" val="6220564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CB848-DAE6-464C-A483-11276AAC3CD9}" type="datetime8">
              <a:rPr lang="ar-IQ" smtClean="0"/>
              <a:pPr/>
              <a:t>05 تشرين الثاني، 16</a:t>
            </a:fld>
            <a:endParaRPr lang="ar-IQ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1F0544-287D-4012-80EA-C0056B326EA0}" type="slidenum">
              <a:rPr lang="ar-IQ" smtClean="0"/>
              <a:pPr/>
              <a:t>6</a:t>
            </a:fld>
            <a:endParaRPr lang="ar-IQ"/>
          </a:p>
        </p:txBody>
      </p:sp>
      <p:sp>
        <p:nvSpPr>
          <p:cNvPr id="14" name="مستطيل 13"/>
          <p:cNvSpPr/>
          <p:nvPr/>
        </p:nvSpPr>
        <p:spPr>
          <a:xfrm>
            <a:off x="533400" y="1143000"/>
            <a:ext cx="272988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IQ" sz="2800" dirty="0">
                <a:cs typeface="Simplified Arabic" pitchFamily="2" charset="-78"/>
              </a:rPr>
              <a:t>الجواب </a:t>
            </a:r>
            <a:r>
              <a:rPr lang="ar-IQ" sz="2800" dirty="0" smtClean="0">
                <a:cs typeface="Simplified Arabic" pitchFamily="2" charset="-78"/>
              </a:rPr>
              <a:t>يوضحه هذا الشكل , </a:t>
            </a:r>
            <a:r>
              <a:rPr lang="ar-IQ" sz="2800" dirty="0">
                <a:cs typeface="Simplified Arabic" pitchFamily="2" charset="-78"/>
              </a:rPr>
              <a:t>حيث إلى جانب كون الاستعراض هو تصنيف للشركات , فهو يوضح المراحل التي تؤشر انتقال الشركة باتجاه العالمية .</a:t>
            </a:r>
            <a:endParaRPr lang="en-US" sz="2800" dirty="0">
              <a:cs typeface="Simplified Arabic" pitchFamily="2" charset="-78"/>
            </a:endParaRPr>
          </a:p>
        </p:txBody>
      </p:sp>
      <p:grpSp>
        <p:nvGrpSpPr>
          <p:cNvPr id="17" name="مجموعة 16"/>
          <p:cNvGrpSpPr/>
          <p:nvPr/>
        </p:nvGrpSpPr>
        <p:grpSpPr>
          <a:xfrm>
            <a:off x="3595619" y="429500"/>
            <a:ext cx="4983460" cy="5733256"/>
            <a:chOff x="2401466" y="0"/>
            <a:chExt cx="4983460" cy="5733256"/>
          </a:xfrm>
        </p:grpSpPr>
        <p:sp>
          <p:nvSpPr>
            <p:cNvPr id="6" name="Text Box 2"/>
            <p:cNvSpPr txBox="1">
              <a:spLocks noChangeArrowheads="1"/>
            </p:cNvSpPr>
            <p:nvPr/>
          </p:nvSpPr>
          <p:spPr bwMode="auto">
            <a:xfrm>
              <a:off x="4063004" y="1420124"/>
              <a:ext cx="1477938" cy="488457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E5B8B7"/>
                </a:gs>
              </a:gsLst>
              <a:lin ang="5400000" scaled="1"/>
            </a:gradFill>
            <a:ln w="12700">
              <a:solidFill>
                <a:srgbClr val="D99594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622423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ar-IQ" sz="11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Simplified Arabic" pitchFamily="2" charset="-78"/>
                </a:rPr>
                <a:t>الشركة العالمية</a:t>
              </a:r>
              <a:endParaRPr kumimoji="0" lang="ar-IQ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Text Box 3"/>
            <p:cNvSpPr txBox="1">
              <a:spLocks noChangeArrowheads="1"/>
            </p:cNvSpPr>
            <p:nvPr/>
          </p:nvSpPr>
          <p:spPr bwMode="auto">
            <a:xfrm>
              <a:off x="4055669" y="1908582"/>
              <a:ext cx="1917655" cy="606212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D6E3BC"/>
                </a:gs>
              </a:gsLst>
              <a:lin ang="5400000" scaled="1"/>
            </a:gradFill>
            <a:ln w="12700">
              <a:solidFill>
                <a:srgbClr val="C2D69B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4E6128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ar-IQ" sz="11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Simplified Arabic" pitchFamily="2" charset="-78"/>
                </a:rPr>
                <a:t>الشركة المتعددة </a:t>
              </a:r>
            </a:p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ar-IQ" sz="11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Simplified Arabic" pitchFamily="2" charset="-78"/>
                </a:rPr>
                <a:t>الجنسيات</a:t>
              </a:r>
              <a:endParaRPr kumimoji="0" lang="ar-IQ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Text Box 4"/>
            <p:cNvSpPr txBox="1">
              <a:spLocks noChangeArrowheads="1"/>
            </p:cNvSpPr>
            <p:nvPr/>
          </p:nvSpPr>
          <p:spPr bwMode="auto">
            <a:xfrm>
              <a:off x="4055669" y="2514794"/>
              <a:ext cx="2381801" cy="585663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E5B8B7"/>
                </a:gs>
              </a:gsLst>
              <a:lin ang="5400000" scaled="1"/>
            </a:gradFill>
            <a:ln w="12700">
              <a:solidFill>
                <a:srgbClr val="D99594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622423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en-US" sz="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endParaRPr>
            </a:p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ar-IQ" sz="11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Simplified Arabic" pitchFamily="2" charset="-78"/>
                </a:rPr>
                <a:t>الشركة الدولية</a:t>
              </a:r>
              <a:endParaRPr kumimoji="0" lang="ar-IQ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Text Box 5"/>
            <p:cNvSpPr txBox="1">
              <a:spLocks noChangeArrowheads="1"/>
            </p:cNvSpPr>
            <p:nvPr/>
          </p:nvSpPr>
          <p:spPr bwMode="auto">
            <a:xfrm>
              <a:off x="4063004" y="3100457"/>
              <a:ext cx="2736017" cy="595938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D6E3BC"/>
                </a:gs>
              </a:gsLst>
              <a:lin ang="5400000" scaled="1"/>
            </a:gradFill>
            <a:ln w="12700">
              <a:solidFill>
                <a:srgbClr val="C2D69B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4E6128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en-US" sz="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endParaRPr>
            </a:p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ar-IQ" sz="11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Simplified Arabic" pitchFamily="2" charset="-78"/>
                </a:rPr>
                <a:t>الشركة التصديرية</a:t>
              </a:r>
              <a:endParaRPr kumimoji="0" lang="ar-IQ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Text Box 6"/>
            <p:cNvSpPr txBox="1">
              <a:spLocks noChangeArrowheads="1"/>
            </p:cNvSpPr>
            <p:nvPr/>
          </p:nvSpPr>
          <p:spPr bwMode="auto">
            <a:xfrm>
              <a:off x="4063004" y="3696394"/>
              <a:ext cx="3126877" cy="616487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E5B8B7"/>
                </a:gs>
              </a:gsLst>
              <a:lin ang="5400000" scaled="1"/>
            </a:gradFill>
            <a:ln w="12700">
              <a:solidFill>
                <a:srgbClr val="D99594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622423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en-US" sz="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" pitchFamily="34" charset="0"/>
                <a:cs typeface="Simplified Arabic" pitchFamily="2" charset="-78"/>
              </a:endParaRPr>
            </a:p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ar-IQ" sz="11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Simplified Arabic" pitchFamily="2" charset="-78"/>
                </a:rPr>
                <a:t>الشركة المحلية</a:t>
              </a:r>
              <a:endParaRPr kumimoji="0" lang="ar-IQ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AutoShape 7"/>
            <p:cNvSpPr>
              <a:spLocks noChangeArrowheads="1"/>
            </p:cNvSpPr>
            <p:nvPr/>
          </p:nvSpPr>
          <p:spPr bwMode="auto">
            <a:xfrm>
              <a:off x="2687707" y="188640"/>
              <a:ext cx="1796974" cy="5400600"/>
            </a:xfrm>
            <a:prstGeom prst="upDownArrow">
              <a:avLst>
                <a:gd name="adj1" fmla="val 50000"/>
                <a:gd name="adj2" fmla="val 68636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B8CCE4"/>
                </a:gs>
              </a:gsLst>
              <a:lin ang="5400000" scaled="1"/>
            </a:gradFill>
            <a:ln w="12700">
              <a:solidFill>
                <a:srgbClr val="95B3D7"/>
              </a:solidFill>
              <a:miter lim="800000"/>
              <a:headEnd/>
              <a:tailEnd/>
            </a:ln>
            <a:effectLst>
              <a:outerShdw dist="28398" dir="3806097" algn="ctr" rotWithShape="0">
                <a:srgbClr val="243F60">
                  <a:alpha val="50000"/>
                </a:srgbClr>
              </a:outerShdw>
            </a:effectLst>
          </p:spPr>
          <p:txBody>
            <a:bodyPr vert="eaVert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IQ"/>
            </a:p>
          </p:txBody>
        </p:sp>
        <p:sp>
          <p:nvSpPr>
            <p:cNvPr id="12" name="Text Box 8"/>
            <p:cNvSpPr txBox="1">
              <a:spLocks noChangeArrowheads="1"/>
            </p:cNvSpPr>
            <p:nvPr/>
          </p:nvSpPr>
          <p:spPr bwMode="auto">
            <a:xfrm>
              <a:off x="3149403" y="2211686"/>
              <a:ext cx="846703" cy="1592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ar-IQ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Simplified Arabic" pitchFamily="2" charset="-78"/>
                </a:rPr>
                <a:t>مستوى النشاط العالمي</a:t>
              </a:r>
              <a:endParaRPr kumimoji="0" lang="ar-IQ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Text Box 9"/>
            <p:cNvSpPr txBox="1">
              <a:spLocks noChangeArrowheads="1"/>
            </p:cNvSpPr>
            <p:nvPr/>
          </p:nvSpPr>
          <p:spPr bwMode="auto">
            <a:xfrm>
              <a:off x="3116672" y="4372528"/>
              <a:ext cx="879434" cy="349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1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ar-IQ" sz="11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Arial" pitchFamily="34" charset="0"/>
                  <a:cs typeface="Simplified Arabic" pitchFamily="2" charset="-78"/>
                </a:rPr>
                <a:t>منخفض</a:t>
              </a:r>
              <a:endParaRPr kumimoji="0" lang="ar-IQ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Rectangle 10"/>
            <p:cNvSpPr>
              <a:spLocks noChangeArrowheads="1"/>
            </p:cNvSpPr>
            <p:nvPr/>
          </p:nvSpPr>
          <p:spPr bwMode="auto">
            <a:xfrm>
              <a:off x="2401466" y="0"/>
              <a:ext cx="4983460" cy="5733256"/>
            </a:xfrm>
            <a:prstGeom prst="rect">
              <a:avLst/>
            </a:prstGeom>
            <a:noFill/>
            <a:ln w="63500" cmpd="thickThin" algn="ctr">
              <a:solidFill>
                <a:srgbClr val="4F81BD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68686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ar-IQ"/>
            </a:p>
          </p:txBody>
        </p:sp>
      </p:grpSp>
    </p:spTree>
    <p:extLst>
      <p:ext uri="{BB962C8B-B14F-4D97-AF65-F5344CB8AC3E}">
        <p14:creationId xmlns="" xmlns:p14="http://schemas.microsoft.com/office/powerpoint/2010/main" val="42533397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انقلاب">
  <a:themeElements>
    <a:clrScheme name="انقلاب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انقلاب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انقلاب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40</TotalTime>
  <Words>402</Words>
  <Application>Microsoft Office PowerPoint</Application>
  <PresentationFormat>عرض على الشاشة (3:4)‏</PresentationFormat>
  <Paragraphs>58</Paragraphs>
  <Slides>6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6</vt:i4>
      </vt:variant>
    </vt:vector>
  </HeadingPairs>
  <TitlesOfParts>
    <vt:vector size="7" baseType="lpstr">
      <vt:lpstr>انقلاب</vt:lpstr>
      <vt:lpstr>أنواع الشركات  والانتقال بين مستوياتها </vt:lpstr>
      <vt:lpstr>الشريحة 2</vt:lpstr>
      <vt:lpstr>الشريحة 3</vt:lpstr>
      <vt:lpstr>الشريحة 4</vt:lpstr>
      <vt:lpstr>الشريحة 5</vt:lpstr>
      <vt:lpstr>الشريحة 6</vt:lpstr>
    </vt:vector>
  </TitlesOfParts>
  <Company>Enjoy My Fine Releases.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أنواع الشركات  والانتقال بين مستوياتها</dc:title>
  <dc:creator>lathit</dc:creator>
  <cp:lastModifiedBy>hp</cp:lastModifiedBy>
  <cp:revision>8</cp:revision>
  <dcterms:created xsi:type="dcterms:W3CDTF">2015-10-18T21:21:11Z</dcterms:created>
  <dcterms:modified xsi:type="dcterms:W3CDTF">2016-11-06T05:23:21Z</dcterms:modified>
</cp:coreProperties>
</file>