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tl="1" saveSubsetFonts="1">
  <p:sldMasterIdLst>
    <p:sldMasterId id="2147483684" r:id="rId1"/>
  </p:sldMasterIdLst>
  <p:notesMasterIdLst>
    <p:notesMasterId r:id="rId9"/>
  </p:notesMasterIdLst>
  <p:sldIdLst>
    <p:sldId id="256" r:id="rId2"/>
    <p:sldId id="257" r:id="rId3"/>
    <p:sldId id="261" r:id="rId4"/>
    <p:sldId id="262" r:id="rId5"/>
    <p:sldId id="263" r:id="rId6"/>
    <p:sldId id="264" r:id="rId7"/>
    <p:sldId id="265" r:id="rId8"/>
  </p:sldIdLst>
  <p:sldSz cx="9144000" cy="6858000" type="screen4x3"/>
  <p:notesSz cx="6858000" cy="9144000"/>
  <p:defaultTextStyle>
    <a:defPPr>
      <a:defRPr lang="ar-IQ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84380"/>
    <p:restoredTop sz="94660"/>
  </p:normalViewPr>
  <p:slideViewPr>
    <p:cSldViewPr>
      <p:cViewPr varScale="1">
        <p:scale>
          <a:sx n="68" d="100"/>
          <a:sy n="68" d="100"/>
        </p:scale>
        <p:origin x="-57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رأس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ar-IQ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91331C88-385F-483C-AA44-2F4BD38774FF}" type="datetimeFigureOut">
              <a:rPr lang="ar-IQ" smtClean="0"/>
              <a:pPr/>
              <a:t>29/02/1438</a:t>
            </a:fld>
            <a:endParaRPr lang="ar-IQ"/>
          </a:p>
        </p:txBody>
      </p:sp>
      <p:sp>
        <p:nvSpPr>
          <p:cNvPr id="4" name="عنصر نائب لصورة الشريحة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ar-IQ"/>
          </a:p>
        </p:txBody>
      </p:sp>
      <p:sp>
        <p:nvSpPr>
          <p:cNvPr id="5" name="عنصر نائب للملاحظات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IQ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ar-IQ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2105AE2D-0284-4E8F-B42C-5706CCBE1EEA}" type="slidenum">
              <a:rPr lang="ar-IQ" smtClean="0"/>
              <a:pPr/>
              <a:t>‹#›</a:t>
            </a:fld>
            <a:endParaRPr lang="ar-IQ"/>
          </a:p>
        </p:txBody>
      </p:sp>
    </p:spTree>
    <p:extLst>
      <p:ext uri="{BB962C8B-B14F-4D97-AF65-F5344CB8AC3E}">
        <p14:creationId xmlns="" xmlns:p14="http://schemas.microsoft.com/office/powerpoint/2010/main" val="9464356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891821" y="5617774"/>
            <a:ext cx="7382935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989952" y="1016990"/>
            <a:ext cx="7179733" cy="4831643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990600" y="1009650"/>
            <a:ext cx="7179733" cy="4831643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769521" y="702069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7855433" y="749720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27201" y="1794935"/>
            <a:ext cx="5723468" cy="1828090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7200" y="3736622"/>
            <a:ext cx="5712179" cy="1524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70676" y="5357592"/>
            <a:ext cx="1213821" cy="365125"/>
          </a:xfrm>
        </p:spPr>
        <p:txBody>
          <a:bodyPr/>
          <a:lstStyle/>
          <a:p>
            <a:fld id="{9D1EECE3-8DAC-47F9-9B79-BB092AF557DD}" type="datetimeFigureOut">
              <a:rPr lang="ar-IQ" smtClean="0"/>
              <a:pPr/>
              <a:t>29/02/1438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74044" y="5357592"/>
            <a:ext cx="5034845" cy="365125"/>
          </a:xfrm>
        </p:spPr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13930" y="5357592"/>
            <a:ext cx="554023" cy="365125"/>
          </a:xfrm>
        </p:spPr>
        <p:txBody>
          <a:bodyPr/>
          <a:lstStyle>
            <a:lvl1pPr algn="ctr">
              <a:defRPr/>
            </a:lvl1pPr>
          </a:lstStyle>
          <a:p>
            <a:fld id="{A51F0544-287D-4012-80EA-C0056B326EA0}" type="slidenum">
              <a:rPr lang="ar-IQ" smtClean="0"/>
              <a:pPr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1EECE3-8DAC-47F9-9B79-BB092AF557DD}" type="datetimeFigureOut">
              <a:rPr lang="ar-IQ" smtClean="0"/>
              <a:pPr/>
              <a:t>29/02/1438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1F0544-287D-4012-80EA-C0056B326EA0}" type="slidenum">
              <a:rPr lang="ar-IQ" smtClean="0"/>
              <a:pPr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1" y="925690"/>
            <a:ext cx="1430867" cy="476391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8221" y="1106312"/>
            <a:ext cx="5178779" cy="4402667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1EECE3-8DAC-47F9-9B79-BB092AF557DD}" type="datetimeFigureOut">
              <a:rPr lang="ar-IQ" smtClean="0"/>
              <a:pPr/>
              <a:t>29/02/1438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1F0544-287D-4012-80EA-C0056B326EA0}" type="slidenum">
              <a:rPr lang="ar-IQ" smtClean="0"/>
              <a:pPr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1EECE3-8DAC-47F9-9B79-BB092AF557DD}" type="datetimeFigureOut">
              <a:rPr lang="ar-IQ" smtClean="0"/>
              <a:pPr/>
              <a:t>29/02/1438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1F0544-287D-4012-80EA-C0056B326EA0}" type="slidenum">
              <a:rPr lang="ar-IQ" smtClean="0"/>
              <a:pPr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979" y="2239430"/>
            <a:ext cx="6254044" cy="1362075"/>
          </a:xfrm>
        </p:spPr>
        <p:txBody>
          <a:bodyPr anchor="b"/>
          <a:lstStyle>
            <a:lvl1pPr algn="ctr">
              <a:defRPr sz="4000" b="0" cap="none" baseline="0"/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6267" y="3725334"/>
            <a:ext cx="6231467" cy="1309511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1EECE3-8DAC-47F9-9B79-BB092AF557DD}" type="datetimeFigureOut">
              <a:rPr lang="ar-IQ" smtClean="0"/>
              <a:pPr/>
              <a:t>29/02/1438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1F0544-287D-4012-80EA-C0056B326EA0}" type="slidenum">
              <a:rPr lang="ar-IQ" smtClean="0"/>
              <a:pPr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1EECE3-8DAC-47F9-9B79-BB092AF557DD}" type="datetimeFigureOut">
              <a:rPr lang="ar-IQ" smtClean="0"/>
              <a:pPr/>
              <a:t>29/02/1438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1F0544-287D-4012-80EA-C0056B326EA0}" type="slidenum">
              <a:rPr lang="ar-IQ" smtClean="0"/>
              <a:pPr/>
              <a:t>‹#›</a:t>
            </a:fld>
            <a:endParaRPr lang="ar-IQ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98448" y="2121407"/>
            <a:ext cx="3200400" cy="3602736"/>
          </a:xfrm>
        </p:spPr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63440" y="2119313"/>
            <a:ext cx="3200400" cy="3605212"/>
          </a:xfrm>
        </p:spPr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57869" y="2122312"/>
            <a:ext cx="2939521" cy="820208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10669" y="2122311"/>
            <a:ext cx="2944368" cy="822960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1EECE3-8DAC-47F9-9B79-BB092AF557DD}" type="datetimeFigureOut">
              <a:rPr lang="ar-IQ" smtClean="0"/>
              <a:pPr/>
              <a:t>29/02/1438</a:t>
            </a:fld>
            <a:endParaRPr lang="ar-IQ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1F0544-287D-4012-80EA-C0056B326EA0}" type="slidenum">
              <a:rPr lang="ar-IQ" smtClean="0"/>
              <a:pPr/>
              <a:t>‹#›</a:t>
            </a:fld>
            <a:endParaRPr lang="ar-IQ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298448" y="2944368"/>
            <a:ext cx="3227832" cy="2779776"/>
          </a:xfrm>
        </p:spPr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5151" y="2944813"/>
            <a:ext cx="3227832" cy="2779776"/>
          </a:xfrm>
        </p:spPr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1EECE3-8DAC-47F9-9B79-BB092AF557DD}" type="datetimeFigureOut">
              <a:rPr lang="ar-IQ" smtClean="0"/>
              <a:pPr/>
              <a:t>29/02/1438</a:t>
            </a:fld>
            <a:endParaRPr lang="ar-IQ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1F0544-287D-4012-80EA-C0056B326EA0}" type="slidenum">
              <a:rPr lang="ar-IQ" smtClean="0"/>
              <a:pPr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1EECE3-8DAC-47F9-9B79-BB092AF557DD}" type="datetimeFigureOut">
              <a:rPr lang="ar-IQ" smtClean="0"/>
              <a:pPr/>
              <a:t>29/02/1438</a:t>
            </a:fld>
            <a:endParaRPr lang="ar-IQ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1F0544-287D-4012-80EA-C0056B326EA0}" type="slidenum">
              <a:rPr lang="ar-IQ" smtClean="0"/>
              <a:pPr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Freeform 1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 rot="60000">
            <a:off x="4471416" y="603504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 rot="21540000">
            <a:off x="749808" y="576072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9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8976" y="2020042"/>
            <a:ext cx="3064827" cy="1503037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60000">
            <a:off x="4854291" y="1150993"/>
            <a:ext cx="3020792" cy="4625489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48125" y="3623748"/>
            <a:ext cx="3048891" cy="2100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1698" y="5885672"/>
            <a:ext cx="1213821" cy="365125"/>
          </a:xfrm>
        </p:spPr>
        <p:txBody>
          <a:bodyPr/>
          <a:lstStyle/>
          <a:p>
            <a:fld id="{9D1EECE3-8DAC-47F9-9B79-BB092AF557DD}" type="datetimeFigureOut">
              <a:rPr lang="ar-IQ" smtClean="0"/>
              <a:pPr/>
              <a:t>29/02/1438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54" y="5829261"/>
            <a:ext cx="3522607" cy="365125"/>
          </a:xfrm>
        </p:spPr>
        <p:txBody>
          <a:bodyPr/>
          <a:lstStyle/>
          <a:p>
            <a:endParaRPr lang="ar-IQ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57313" y="5896961"/>
            <a:ext cx="554023" cy="365125"/>
          </a:xfrm>
        </p:spPr>
        <p:txBody>
          <a:bodyPr/>
          <a:lstStyle/>
          <a:p>
            <a:fld id="{A51F0544-287D-4012-80EA-C0056B326EA0}" type="slidenum">
              <a:rPr lang="ar-IQ" smtClean="0"/>
              <a:pPr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1" name="Freeform 3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5058" y="575769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 rot="60000">
            <a:off x="4464768" y="603920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5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6424" y="2020824"/>
            <a:ext cx="3063240" cy="1499616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60000">
            <a:off x="4898615" y="1207272"/>
            <a:ext cx="2913863" cy="4539412"/>
          </a:xfrm>
          <a:ln w="101600" cap="rnd">
            <a:solidFill>
              <a:srgbClr val="FFFFFF"/>
            </a:solidFill>
          </a:ln>
          <a:effectLst>
            <a:outerShdw blurRad="889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ar-SA" smtClean="0"/>
              <a:t>انقر فوق الأيقونة لإضافة صورة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52144" y="3621024"/>
            <a:ext cx="3044952" cy="210312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5936" y="5888737"/>
            <a:ext cx="1213821" cy="365125"/>
          </a:xfrm>
        </p:spPr>
        <p:txBody>
          <a:bodyPr/>
          <a:lstStyle/>
          <a:p>
            <a:fld id="{9D1EECE3-8DAC-47F9-9B79-BB092AF557DD}" type="datetimeFigureOut">
              <a:rPr lang="ar-IQ" smtClean="0"/>
              <a:pPr/>
              <a:t>29/02/1438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69" y="5831037"/>
            <a:ext cx="3319043" cy="365125"/>
          </a:xfrm>
        </p:spPr>
        <p:txBody>
          <a:bodyPr/>
          <a:lstStyle/>
          <a:p>
            <a:endParaRPr lang="ar-IQ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62089" y="5900026"/>
            <a:ext cx="554023" cy="365125"/>
          </a:xfrm>
        </p:spPr>
        <p:txBody>
          <a:bodyPr/>
          <a:lstStyle/>
          <a:p>
            <a:fld id="{A51F0544-287D-4012-80EA-C0056B326EA0}" type="slidenum">
              <a:rPr lang="ar-IQ" smtClean="0"/>
              <a:pPr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628650" y="6069330"/>
            <a:ext cx="792099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731520" y="575310"/>
            <a:ext cx="7696200" cy="5715000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31520" y="576072"/>
            <a:ext cx="7696200" cy="5715000"/>
          </a:xfrm>
          <a:prstGeom prst="rect">
            <a:avLst/>
          </a:prstGeom>
          <a:blipFill dpi="0" rotWithShape="1">
            <a:blip r:embed="rId13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1435684">
            <a:off x="543741" y="273091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4096196">
            <a:off x="8115079" y="298163"/>
            <a:ext cx="566928" cy="566928"/>
          </a:xfrm>
          <a:prstGeom prst="rect">
            <a:avLst/>
          </a:prstGeom>
          <a:noFill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12024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63040" y="2119257"/>
            <a:ext cx="6196405" cy="360381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4588" y="5809152"/>
            <a:ext cx="12138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9D1EECE3-8DAC-47F9-9B79-BB092AF557DD}" type="datetimeFigureOut">
              <a:rPr lang="ar-IQ" smtClean="0"/>
              <a:pPr/>
              <a:t>29/02/1438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1" y="5809152"/>
            <a:ext cx="5540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70202" y="5809152"/>
            <a:ext cx="5540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A51F0544-287D-4012-80EA-C0056B326EA0}" type="slidenum">
              <a:rPr lang="ar-IQ" smtClean="0"/>
              <a:pPr/>
              <a:t>‹#›</a:t>
            </a:fld>
            <a:endParaRPr lang="ar-IQ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274320" indent="-274320" algn="r" defTabSz="914400" rtl="1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r" defTabSz="914400" rtl="1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r" defTabSz="914400" rtl="1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r" defTabSz="914400" rtl="1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indent="-228600" algn="r" defTabSz="914400" rtl="1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11680" indent="-228600" algn="r" defTabSz="914400" rtl="1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r" defTabSz="914400" rtl="1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43200" indent="-228600" algn="r" defTabSz="914400" rtl="1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28600" algn="r" defTabSz="914400" rtl="1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793812" y="1772816"/>
            <a:ext cx="7772400" cy="2664295"/>
          </a:xfrm>
        </p:spPr>
        <p:txBody>
          <a:bodyPr>
            <a:normAutofit/>
          </a:bodyPr>
          <a:lstStyle/>
          <a:p>
            <a:pPr algn="ctr"/>
            <a:r>
              <a:rPr lang="ar-IQ" sz="5400" dirty="0" smtClean="0">
                <a:solidFill>
                  <a:srgbClr val="C00000"/>
                </a:solidFill>
                <a:cs typeface="001" pitchFamily="2" charset="-78"/>
              </a:rPr>
              <a:t>عملية الإدارة الدولية</a:t>
            </a:r>
            <a:r>
              <a:rPr lang="en-US" sz="5400" dirty="0">
                <a:solidFill>
                  <a:srgbClr val="C00000"/>
                </a:solidFill>
                <a:cs typeface="001" pitchFamily="2" charset="-78"/>
              </a:rPr>
              <a:t/>
            </a:r>
            <a:br>
              <a:rPr lang="en-US" sz="5400" dirty="0">
                <a:solidFill>
                  <a:srgbClr val="C00000"/>
                </a:solidFill>
                <a:cs typeface="001" pitchFamily="2" charset="-78"/>
              </a:rPr>
            </a:br>
            <a:r>
              <a:rPr lang="ar-IQ" sz="5400" dirty="0" smtClean="0">
                <a:solidFill>
                  <a:srgbClr val="C00000"/>
                </a:solidFill>
                <a:cs typeface="001" pitchFamily="2" charset="-78"/>
              </a:rPr>
              <a:t>رقم (5)</a:t>
            </a:r>
            <a:endParaRPr lang="ar-IQ" sz="5400" dirty="0">
              <a:solidFill>
                <a:srgbClr val="C00000"/>
              </a:solidFill>
              <a:cs typeface="001" pitchFamily="2" charset="-78"/>
            </a:endParaRPr>
          </a:p>
        </p:txBody>
      </p:sp>
      <p:sp>
        <p:nvSpPr>
          <p:cNvPr id="3" name="مربع نص 2"/>
          <p:cNvSpPr txBox="1"/>
          <p:nvPr/>
        </p:nvSpPr>
        <p:spPr>
          <a:xfrm>
            <a:off x="3338094" y="1575859"/>
            <a:ext cx="2664296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IQ" sz="3200" dirty="0" smtClean="0">
                <a:solidFill>
                  <a:schemeClr val="accent3">
                    <a:lumMod val="75000"/>
                  </a:schemeClr>
                </a:solidFill>
                <a:cs typeface="001" pitchFamily="2" charset="-78"/>
              </a:rPr>
              <a:t>المحاضرة الثانية</a:t>
            </a:r>
            <a:endParaRPr lang="ar-IQ" sz="3200" dirty="0">
              <a:solidFill>
                <a:schemeClr val="accent3">
                  <a:lumMod val="75000"/>
                </a:schemeClr>
              </a:solidFill>
              <a:cs typeface="001" pitchFamily="2" charset="-78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67123743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827584" y="548680"/>
            <a:ext cx="7488832" cy="5843736"/>
          </a:xfrm>
        </p:spPr>
        <p:txBody>
          <a:bodyPr>
            <a:normAutofit/>
          </a:bodyPr>
          <a:lstStyle/>
          <a:p>
            <a:pPr algn="just"/>
            <a:r>
              <a:rPr lang="ar-IQ" dirty="0">
                <a:cs typeface="001" pitchFamily="2" charset="-78"/>
              </a:rPr>
              <a:t>عملية الإدارة الدولية</a:t>
            </a:r>
            <a:endParaRPr lang="en-US" dirty="0">
              <a:cs typeface="001" pitchFamily="2" charset="-78"/>
            </a:endParaRPr>
          </a:p>
          <a:p>
            <a:pPr marL="0" indent="0" algn="just">
              <a:buNone/>
            </a:pPr>
            <a:r>
              <a:rPr lang="ar-IQ" dirty="0" smtClean="0">
                <a:cs typeface="Simplified Arabic" pitchFamily="2" charset="-78"/>
              </a:rPr>
              <a:t>   العملية </a:t>
            </a:r>
            <a:r>
              <a:rPr lang="ar-IQ" dirty="0">
                <a:cs typeface="Simplified Arabic" pitchFamily="2" charset="-78"/>
              </a:rPr>
              <a:t>سلسلة من الأنشطة الإدارية المتكاملة , وتهدف إلى </a:t>
            </a:r>
            <a:r>
              <a:rPr lang="ar-IQ" dirty="0" smtClean="0">
                <a:cs typeface="Simplified Arabic" pitchFamily="2" charset="-78"/>
              </a:rPr>
              <a:t>صياغة</a:t>
            </a:r>
          </a:p>
          <a:p>
            <a:pPr marL="0" indent="0" algn="just">
              <a:buNone/>
            </a:pPr>
            <a:r>
              <a:rPr lang="ar-IQ" dirty="0">
                <a:cs typeface="Simplified Arabic" pitchFamily="2" charset="-78"/>
              </a:rPr>
              <a:t> </a:t>
            </a:r>
            <a:r>
              <a:rPr lang="ar-IQ" dirty="0" smtClean="0">
                <a:cs typeface="Simplified Arabic" pitchFamily="2" charset="-78"/>
              </a:rPr>
              <a:t>  </a:t>
            </a:r>
            <a:r>
              <a:rPr lang="ar-IQ" dirty="0">
                <a:cs typeface="Simplified Arabic" pitchFamily="2" charset="-78"/>
              </a:rPr>
              <a:t>وتطبيق استراتيجية الأعمال الدولية , وتنفيذ عمليات الرقابة </a:t>
            </a:r>
            <a:r>
              <a:rPr lang="ar-IQ" dirty="0" smtClean="0">
                <a:cs typeface="Simplified Arabic" pitchFamily="2" charset="-78"/>
              </a:rPr>
              <a:t>والتقييم</a:t>
            </a:r>
          </a:p>
          <a:p>
            <a:pPr marL="0" indent="0" algn="just">
              <a:buNone/>
            </a:pPr>
            <a:r>
              <a:rPr lang="ar-IQ" dirty="0">
                <a:cs typeface="Simplified Arabic" pitchFamily="2" charset="-78"/>
              </a:rPr>
              <a:t> </a:t>
            </a:r>
            <a:r>
              <a:rPr lang="ar-IQ" dirty="0" smtClean="0">
                <a:cs typeface="Simplified Arabic" pitchFamily="2" charset="-78"/>
              </a:rPr>
              <a:t>  </a:t>
            </a:r>
            <a:r>
              <a:rPr lang="ar-IQ" dirty="0">
                <a:cs typeface="Simplified Arabic" pitchFamily="2" charset="-78"/>
              </a:rPr>
              <a:t>واتخاذ القرارات لهذا الصدد .</a:t>
            </a:r>
            <a:endParaRPr lang="en-US" dirty="0">
              <a:cs typeface="Simplified Arabic" pitchFamily="2" charset="-78"/>
            </a:endParaRPr>
          </a:p>
          <a:p>
            <a:pPr marL="0" indent="0" algn="just">
              <a:buNone/>
            </a:pPr>
            <a:r>
              <a:rPr lang="ar-IQ" b="1" dirty="0" smtClean="0">
                <a:cs typeface="Simplified Arabic" pitchFamily="2" charset="-78"/>
              </a:rPr>
              <a:t>   وتمر </a:t>
            </a:r>
            <a:r>
              <a:rPr lang="ar-IQ" b="1" dirty="0">
                <a:cs typeface="Simplified Arabic" pitchFamily="2" charset="-78"/>
              </a:rPr>
              <a:t>هذه العملية بمراحل هي :-</a:t>
            </a:r>
            <a:endParaRPr lang="en-US" dirty="0">
              <a:cs typeface="Simplified Arabic" pitchFamily="2" charset="-78"/>
            </a:endParaRPr>
          </a:p>
          <a:p>
            <a:pPr lvl="0" algn="just"/>
            <a:r>
              <a:rPr lang="ar-IQ" sz="2700" b="1" dirty="0" smtClean="0">
                <a:cs typeface="001" pitchFamily="2" charset="-78"/>
              </a:rPr>
              <a:t>أولا: صياغة </a:t>
            </a:r>
            <a:r>
              <a:rPr lang="ar-IQ" sz="2700" b="1" dirty="0">
                <a:cs typeface="001" pitchFamily="2" charset="-78"/>
              </a:rPr>
              <a:t>رسالة المنظمة في ضوء رؤيا عامة :</a:t>
            </a:r>
            <a:endParaRPr lang="en-US" sz="2700" b="1" dirty="0">
              <a:cs typeface="001" pitchFamily="2" charset="-78"/>
            </a:endParaRPr>
          </a:p>
          <a:p>
            <a:pPr lvl="0" algn="just">
              <a:buFont typeface="Arial" pitchFamily="34" charset="0"/>
              <a:buChar char="•"/>
            </a:pPr>
            <a:r>
              <a:rPr lang="ar-IQ" dirty="0" smtClean="0">
                <a:cs typeface="Simplified Arabic" pitchFamily="2" charset="-78"/>
              </a:rPr>
              <a:t>تعد </a:t>
            </a:r>
            <a:r>
              <a:rPr lang="ar-IQ" dirty="0">
                <a:cs typeface="Simplified Arabic" pitchFamily="2" charset="-78"/>
              </a:rPr>
              <a:t>نقطة الانطلاق لصياغة وتطبيق استراتيجية الأعمال الدولية </a:t>
            </a:r>
            <a:r>
              <a:rPr lang="ar-IQ" dirty="0" smtClean="0">
                <a:cs typeface="Simplified Arabic" pitchFamily="2" charset="-78"/>
              </a:rPr>
              <a:t>.</a:t>
            </a:r>
            <a:endParaRPr lang="en-US" dirty="0">
              <a:cs typeface="Simplified Arabic" pitchFamily="2" charset="-78"/>
            </a:endParaRPr>
          </a:p>
          <a:p>
            <a:pPr lvl="0" algn="just">
              <a:buFont typeface="Arial" pitchFamily="34" charset="0"/>
              <a:buChar char="•"/>
            </a:pPr>
            <a:r>
              <a:rPr lang="ar-IQ" dirty="0" smtClean="0">
                <a:cs typeface="Simplified Arabic" pitchFamily="2" charset="-78"/>
              </a:rPr>
              <a:t>الرسالة </a:t>
            </a:r>
            <a:r>
              <a:rPr lang="ar-IQ" dirty="0">
                <a:cs typeface="Simplified Arabic" pitchFamily="2" charset="-78"/>
              </a:rPr>
              <a:t>هوية المنظمة , خطابها موجه للداخل والخارج </a:t>
            </a:r>
            <a:r>
              <a:rPr lang="ar-IQ" dirty="0" smtClean="0">
                <a:cs typeface="Simplified Arabic" pitchFamily="2" charset="-78"/>
              </a:rPr>
              <a:t>.</a:t>
            </a:r>
            <a:endParaRPr lang="en-US" dirty="0" smtClean="0">
              <a:cs typeface="Simplified Arabic" pitchFamily="2" charset="-78"/>
            </a:endParaRPr>
          </a:p>
          <a:p>
            <a:pPr lvl="0" algn="just">
              <a:buFont typeface="Arial" pitchFamily="34" charset="0"/>
              <a:buChar char="•"/>
            </a:pPr>
            <a:r>
              <a:rPr lang="ar-IQ" dirty="0" smtClean="0">
                <a:cs typeface="Simplified Arabic" pitchFamily="2" charset="-78"/>
              </a:rPr>
              <a:t>شفوية </a:t>
            </a:r>
            <a:r>
              <a:rPr lang="ar-IQ" dirty="0">
                <a:cs typeface="Simplified Arabic" pitchFamily="2" charset="-78"/>
              </a:rPr>
              <a:t>أو مكتوبة </a:t>
            </a:r>
            <a:r>
              <a:rPr lang="ar-IQ" dirty="0" smtClean="0">
                <a:cs typeface="Simplified Arabic" pitchFamily="2" charset="-78"/>
              </a:rPr>
              <a:t>.</a:t>
            </a:r>
            <a:endParaRPr lang="en-US" dirty="0">
              <a:cs typeface="Simplified Arabic" pitchFamily="2" charset="-78"/>
            </a:endParaRPr>
          </a:p>
          <a:p>
            <a:pPr lvl="0" algn="just">
              <a:buFont typeface="Arial" pitchFamily="34" charset="0"/>
              <a:buChar char="•"/>
            </a:pPr>
            <a:r>
              <a:rPr lang="ar-IQ" dirty="0" smtClean="0">
                <a:cs typeface="Simplified Arabic" pitchFamily="2" charset="-78"/>
              </a:rPr>
              <a:t>تتضمن </a:t>
            </a:r>
            <a:r>
              <a:rPr lang="ar-IQ" dirty="0">
                <a:cs typeface="Simplified Arabic" pitchFamily="2" charset="-78"/>
              </a:rPr>
              <a:t>(مبررات وجود المنظمة , وأهدافها الاستراتيجية , </a:t>
            </a:r>
            <a:r>
              <a:rPr lang="ar-IQ" dirty="0" smtClean="0">
                <a:cs typeface="Simplified Arabic" pitchFamily="2" charset="-78"/>
              </a:rPr>
              <a:t>والمنتجات</a:t>
            </a:r>
          </a:p>
          <a:p>
            <a:pPr marL="0" lvl="0" indent="0" algn="just">
              <a:buNone/>
            </a:pPr>
            <a:r>
              <a:rPr lang="ar-IQ" dirty="0">
                <a:cs typeface="Simplified Arabic" pitchFamily="2" charset="-78"/>
              </a:rPr>
              <a:t> </a:t>
            </a:r>
            <a:r>
              <a:rPr lang="ar-IQ" dirty="0" smtClean="0">
                <a:cs typeface="Simplified Arabic" pitchFamily="2" charset="-78"/>
              </a:rPr>
              <a:t>  والخدمات </a:t>
            </a:r>
            <a:r>
              <a:rPr lang="ar-IQ" dirty="0">
                <a:cs typeface="Simplified Arabic" pitchFamily="2" charset="-78"/>
              </a:rPr>
              <a:t>والتكنولوجيا والأسواق الرئيسة التي تتعامل معها المنظمة) .</a:t>
            </a:r>
            <a:endParaRPr lang="en-US" dirty="0">
              <a:cs typeface="Simplified Arabic" pitchFamily="2" charset="-78"/>
            </a:endParaRPr>
          </a:p>
          <a:p>
            <a:pPr lvl="0" algn="just">
              <a:buFont typeface="Arial" pitchFamily="34" charset="0"/>
              <a:buChar char="•"/>
            </a:pPr>
            <a:r>
              <a:rPr lang="ar-IQ" dirty="0" smtClean="0">
                <a:cs typeface="Simplified Arabic" pitchFamily="2" charset="-78"/>
              </a:rPr>
              <a:t>تستند </a:t>
            </a:r>
            <a:r>
              <a:rPr lang="ar-IQ" dirty="0">
                <a:cs typeface="Simplified Arabic" pitchFamily="2" charset="-78"/>
              </a:rPr>
              <a:t>على قيمة محورية تختلف من منظمة إلى أخرى , ومن مجال نشاط للآخر </a:t>
            </a:r>
            <a:r>
              <a:rPr lang="ar-IQ" dirty="0" smtClean="0">
                <a:cs typeface="Simplified Arabic" pitchFamily="2" charset="-78"/>
              </a:rPr>
              <a:t>.</a:t>
            </a:r>
            <a:endParaRPr lang="en-US" dirty="0">
              <a:cs typeface="Simplified Arabic" pitchFamily="2" charset="-78"/>
            </a:endParaRPr>
          </a:p>
          <a:p>
            <a:pPr algn="just"/>
            <a:endParaRPr lang="en-US" dirty="0">
              <a:cs typeface="Simplified Arabic" pitchFamily="2" charset="-78"/>
            </a:endParaRP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>
          <a:xfrm>
            <a:off x="323528" y="6309320"/>
            <a:ext cx="2509965" cy="365125"/>
          </a:xfrm>
        </p:spPr>
        <p:txBody>
          <a:bodyPr/>
          <a:lstStyle/>
          <a:p>
            <a:fld id="{610CB848-DAE6-464C-A483-11276AAC3CD9}" type="datetime8">
              <a:rPr lang="ar-IQ" sz="2000" smtClean="0">
                <a:solidFill>
                  <a:srgbClr val="C00000"/>
                </a:solidFill>
              </a:rPr>
              <a:pPr/>
              <a:t>29 تشرين الثاني، 16</a:t>
            </a:fld>
            <a:endParaRPr lang="ar-IQ" sz="2000" dirty="0">
              <a:solidFill>
                <a:srgbClr val="C00000"/>
              </a:solidFill>
            </a:endParaRPr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>
          <a:xfrm>
            <a:off x="7740352" y="6309320"/>
            <a:ext cx="554023" cy="365125"/>
          </a:xfrm>
        </p:spPr>
        <p:txBody>
          <a:bodyPr/>
          <a:lstStyle/>
          <a:p>
            <a:fld id="{A51F0544-287D-4012-80EA-C0056B326EA0}" type="slidenum">
              <a:rPr lang="ar-IQ" sz="2400" smtClean="0">
                <a:solidFill>
                  <a:srgbClr val="C00000"/>
                </a:solidFill>
              </a:rPr>
              <a:pPr/>
              <a:t>2</a:t>
            </a:fld>
            <a:endParaRPr lang="ar-IQ" sz="24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00855950"/>
      </p:ext>
    </p:extLst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611560" y="1268760"/>
            <a:ext cx="7560840" cy="5195664"/>
          </a:xfrm>
        </p:spPr>
        <p:txBody>
          <a:bodyPr>
            <a:normAutofit/>
          </a:bodyPr>
          <a:lstStyle/>
          <a:p>
            <a:r>
              <a:rPr lang="ar-IQ" sz="3200" b="1" u="sng" dirty="0">
                <a:cs typeface="Simplified Arabic" pitchFamily="2" charset="-78"/>
              </a:rPr>
              <a:t>مثال:</a:t>
            </a:r>
            <a:r>
              <a:rPr lang="ar-IQ" sz="3200" dirty="0">
                <a:cs typeface="Simplified Arabic" pitchFamily="2" charset="-78"/>
              </a:rPr>
              <a:t> </a:t>
            </a:r>
            <a:endParaRPr lang="ar-IQ" sz="3200" dirty="0" smtClean="0">
              <a:cs typeface="Simplified Arabic" pitchFamily="2" charset="-78"/>
            </a:endParaRPr>
          </a:p>
          <a:p>
            <a:r>
              <a:rPr lang="ar-IQ" sz="3200" dirty="0" smtClean="0">
                <a:cs typeface="Simplified Arabic" pitchFamily="2" charset="-78"/>
              </a:rPr>
              <a:t>شركة </a:t>
            </a:r>
            <a:r>
              <a:rPr lang="ar-IQ" sz="3200" dirty="0">
                <a:cs typeface="Simplified Arabic" pitchFamily="2" charset="-78"/>
              </a:rPr>
              <a:t>(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IBM</a:t>
            </a:r>
            <a:r>
              <a:rPr lang="ar-IQ" sz="3200" dirty="0">
                <a:cs typeface="Simplified Arabic" pitchFamily="2" charset="-78"/>
              </a:rPr>
              <a:t>) قيمتها المحورية هي الجودة </a:t>
            </a:r>
            <a:r>
              <a:rPr lang="ar-IQ" sz="3200" dirty="0" smtClean="0">
                <a:cs typeface="Simplified Arabic" pitchFamily="2" charset="-78"/>
              </a:rPr>
              <a:t>.</a:t>
            </a:r>
          </a:p>
          <a:p>
            <a:r>
              <a:rPr lang="ar-IQ" sz="3200" dirty="0" smtClean="0">
                <a:cs typeface="Simplified Arabic" pitchFamily="2" charset="-78"/>
              </a:rPr>
              <a:t>شركة </a:t>
            </a:r>
            <a:r>
              <a:rPr lang="en-US" sz="3200" dirty="0" smtClean="0">
                <a:cs typeface="Simplified Arabic" pitchFamily="2" charset="-78"/>
              </a:rPr>
              <a:t>Hershey Foods</a:t>
            </a:r>
            <a:r>
              <a:rPr lang="ar-IQ" sz="3200" dirty="0" smtClean="0">
                <a:cs typeface="Simplified Arabic" pitchFamily="2" charset="-78"/>
              </a:rPr>
              <a:t> قيمتها أن تعمل لتكون الشركة (1) في امريكا .</a:t>
            </a:r>
          </a:p>
          <a:p>
            <a:r>
              <a:rPr lang="ar-IQ" sz="3200" dirty="0" smtClean="0">
                <a:cs typeface="Simplified Arabic" pitchFamily="2" charset="-78"/>
              </a:rPr>
              <a:t>شركة </a:t>
            </a:r>
            <a:r>
              <a:rPr lang="ar-IQ" sz="3200" dirty="0">
                <a:cs typeface="Simplified Arabic" pitchFamily="2" charset="-78"/>
              </a:rPr>
              <a:t>(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MCI</a:t>
            </a:r>
            <a:r>
              <a:rPr lang="ar-IQ" sz="3200" dirty="0">
                <a:cs typeface="Simplified Arabic" pitchFamily="2" charset="-78"/>
              </a:rPr>
              <a:t>) </a:t>
            </a:r>
            <a:r>
              <a:rPr lang="ar-IQ" sz="3200" dirty="0" smtClean="0">
                <a:cs typeface="Simplified Arabic" pitchFamily="2" charset="-78"/>
              </a:rPr>
              <a:t>قيمتها ضرورة تحقيق مكانة قيادية في خدمات الاتصالات الالكترونية الكونية .</a:t>
            </a:r>
          </a:p>
          <a:p>
            <a:pPr marL="0" indent="0">
              <a:buNone/>
            </a:pPr>
            <a:endParaRPr lang="ar-IQ" sz="3200" dirty="0" smtClean="0">
              <a:cs typeface="Simplified Arabic" pitchFamily="2" charset="-78"/>
            </a:endParaRPr>
          </a:p>
          <a:p>
            <a:pPr marL="0" indent="0">
              <a:buNone/>
            </a:pPr>
            <a:endParaRPr lang="en-US" sz="3200" dirty="0" smtClean="0">
              <a:cs typeface="Simplified Arabic" pitchFamily="2" charset="-78"/>
            </a:endParaRP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>
          <a:xfrm>
            <a:off x="323528" y="6309320"/>
            <a:ext cx="2509965" cy="365125"/>
          </a:xfrm>
        </p:spPr>
        <p:txBody>
          <a:bodyPr/>
          <a:lstStyle/>
          <a:p>
            <a:fld id="{610CB848-DAE6-464C-A483-11276AAC3CD9}" type="datetime8">
              <a:rPr lang="ar-IQ" sz="2000" smtClean="0">
                <a:solidFill>
                  <a:srgbClr val="C00000"/>
                </a:solidFill>
              </a:rPr>
              <a:pPr/>
              <a:t>29 تشرين الثاني، 16</a:t>
            </a:fld>
            <a:endParaRPr lang="ar-IQ" sz="2000" dirty="0">
              <a:solidFill>
                <a:srgbClr val="C00000"/>
              </a:solidFill>
            </a:endParaRPr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>
          <a:xfrm>
            <a:off x="7740352" y="6309320"/>
            <a:ext cx="554023" cy="365125"/>
          </a:xfrm>
        </p:spPr>
        <p:txBody>
          <a:bodyPr/>
          <a:lstStyle/>
          <a:p>
            <a:fld id="{A51F0544-287D-4012-80EA-C0056B326EA0}" type="slidenum">
              <a:rPr lang="ar-IQ" sz="2400" smtClean="0">
                <a:solidFill>
                  <a:srgbClr val="C00000"/>
                </a:solidFill>
              </a:rPr>
              <a:pPr/>
              <a:t>3</a:t>
            </a:fld>
            <a:endParaRPr lang="ar-IQ" sz="24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39075712"/>
      </p:ext>
    </p:extLst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95536" y="836712"/>
            <a:ext cx="8064896" cy="5328592"/>
          </a:xfrm>
        </p:spPr>
        <p:txBody>
          <a:bodyPr>
            <a:normAutofit fontScale="85000" lnSpcReduction="10000"/>
          </a:bodyPr>
          <a:lstStyle/>
          <a:p>
            <a:pPr lvl="0"/>
            <a:r>
              <a:rPr lang="ar-IQ" sz="3200" b="1" dirty="0" smtClean="0">
                <a:cs typeface="001" pitchFamily="2" charset="-78"/>
              </a:rPr>
              <a:t>ثانياً:تحليل </a:t>
            </a:r>
            <a:r>
              <a:rPr lang="ar-IQ" sz="3200" b="1" dirty="0">
                <a:cs typeface="001" pitchFamily="2" charset="-78"/>
              </a:rPr>
              <a:t>البيئة الداخلية وبيئة الأعمال الدولية :</a:t>
            </a:r>
            <a:endParaRPr lang="en-US" sz="3200" b="1" dirty="0">
              <a:cs typeface="001" pitchFamily="2" charset="-78"/>
            </a:endParaRPr>
          </a:p>
          <a:p>
            <a:pPr algn="just"/>
            <a:r>
              <a:rPr lang="ar-IQ" sz="3200" b="1" dirty="0">
                <a:cs typeface="Simplified Arabic" pitchFamily="2" charset="-78"/>
              </a:rPr>
              <a:t>تحليل البيئة الداخلية </a:t>
            </a:r>
            <a:r>
              <a:rPr lang="ar-IQ" sz="3200" b="1" dirty="0" smtClean="0">
                <a:cs typeface="Simplified Arabic" pitchFamily="2" charset="-78"/>
              </a:rPr>
              <a:t>:</a:t>
            </a:r>
            <a:endParaRPr lang="en-US" sz="3200" dirty="0">
              <a:cs typeface="Simplified Arabic" pitchFamily="2" charset="-78"/>
            </a:endParaRPr>
          </a:p>
          <a:p>
            <a:pPr lvl="0" algn="just">
              <a:buFont typeface="Arial" pitchFamily="34" charset="0"/>
              <a:buChar char="•"/>
            </a:pPr>
            <a:r>
              <a:rPr lang="ar-IQ" sz="3200" dirty="0" smtClean="0">
                <a:cs typeface="Simplified Arabic" pitchFamily="2" charset="-78"/>
              </a:rPr>
              <a:t>تحليل </a:t>
            </a:r>
            <a:r>
              <a:rPr lang="ar-IQ" sz="3200" dirty="0">
                <a:cs typeface="Simplified Arabic" pitchFamily="2" charset="-78"/>
              </a:rPr>
              <a:t>العوامل والمتغيرات التي تؤثر داخل المنظمة في </a:t>
            </a:r>
            <a:r>
              <a:rPr lang="ar-IQ" sz="3200" dirty="0" smtClean="0">
                <a:cs typeface="Simplified Arabic" pitchFamily="2" charset="-78"/>
              </a:rPr>
              <a:t>البيئة بما </a:t>
            </a:r>
          </a:p>
          <a:p>
            <a:pPr marL="0" lvl="0" indent="0" algn="just">
              <a:buNone/>
            </a:pPr>
            <a:r>
              <a:rPr lang="ar-IQ" sz="3200" dirty="0">
                <a:cs typeface="Simplified Arabic" pitchFamily="2" charset="-78"/>
              </a:rPr>
              <a:t> </a:t>
            </a:r>
            <a:r>
              <a:rPr lang="ar-IQ" sz="3200" dirty="0" smtClean="0">
                <a:cs typeface="Simplified Arabic" pitchFamily="2" charset="-78"/>
              </a:rPr>
              <a:t>  تحويه </a:t>
            </a:r>
            <a:r>
              <a:rPr lang="ar-IQ" sz="3200" dirty="0">
                <a:cs typeface="Simplified Arabic" pitchFamily="2" charset="-78"/>
              </a:rPr>
              <a:t>من (مستويات , وظائف , علاقات , أنشطة رئيسة ومساندة</a:t>
            </a:r>
            <a:r>
              <a:rPr lang="ar-IQ" sz="3200" dirty="0" smtClean="0">
                <a:cs typeface="Simplified Arabic" pitchFamily="2" charset="-78"/>
              </a:rPr>
              <a:t>).</a:t>
            </a:r>
          </a:p>
          <a:p>
            <a:pPr lvl="0" algn="just">
              <a:buFont typeface="Arial" pitchFamily="34" charset="0"/>
              <a:buChar char="•"/>
            </a:pPr>
            <a:r>
              <a:rPr lang="ar-IQ" sz="3200" dirty="0" smtClean="0">
                <a:cs typeface="Simplified Arabic" pitchFamily="2" charset="-78"/>
              </a:rPr>
              <a:t>تنتج </a:t>
            </a:r>
            <a:r>
              <a:rPr lang="ar-IQ" sz="3200" dirty="0">
                <a:cs typeface="Simplified Arabic" pitchFamily="2" charset="-78"/>
              </a:rPr>
              <a:t>عن التحليل تحديد عناصر القوة (القدرات والامكانات </a:t>
            </a:r>
            <a:r>
              <a:rPr lang="ar-IQ" sz="3200" dirty="0" smtClean="0">
                <a:cs typeface="Simplified Arabic" pitchFamily="2" charset="-78"/>
              </a:rPr>
              <a:t>الإدارية</a:t>
            </a:r>
          </a:p>
          <a:p>
            <a:pPr marL="0" lvl="0" indent="0" algn="just">
              <a:buNone/>
            </a:pPr>
            <a:r>
              <a:rPr lang="ar-IQ" sz="3200" dirty="0">
                <a:cs typeface="Simplified Arabic" pitchFamily="2" charset="-78"/>
              </a:rPr>
              <a:t> </a:t>
            </a:r>
            <a:r>
              <a:rPr lang="ar-IQ" sz="3200" dirty="0" smtClean="0">
                <a:cs typeface="Simplified Arabic" pitchFamily="2" charset="-78"/>
              </a:rPr>
              <a:t>  </a:t>
            </a:r>
            <a:r>
              <a:rPr lang="ar-IQ" sz="3200" dirty="0">
                <a:cs typeface="Simplified Arabic" pitchFamily="2" charset="-78"/>
              </a:rPr>
              <a:t>والتنظيمية) , </a:t>
            </a:r>
            <a:r>
              <a:rPr lang="ar-IQ" sz="3200" dirty="0" smtClean="0">
                <a:cs typeface="Simplified Arabic" pitchFamily="2" charset="-78"/>
              </a:rPr>
              <a:t>والضعف </a:t>
            </a:r>
            <a:r>
              <a:rPr lang="ar-IQ" sz="3200" dirty="0">
                <a:cs typeface="Simplified Arabic" pitchFamily="2" charset="-78"/>
              </a:rPr>
              <a:t>في المجالات الإدارية والوظيفية .</a:t>
            </a:r>
            <a:endParaRPr lang="en-US" sz="3200" dirty="0">
              <a:cs typeface="Simplified Arabic" pitchFamily="2" charset="-78"/>
            </a:endParaRPr>
          </a:p>
          <a:p>
            <a:pPr marL="0" indent="0" algn="just">
              <a:buNone/>
            </a:pPr>
            <a:endParaRPr lang="en-US" sz="3200" dirty="0">
              <a:cs typeface="Simplified Arabic" pitchFamily="2" charset="-78"/>
            </a:endParaRPr>
          </a:p>
          <a:p>
            <a:pPr algn="just"/>
            <a:r>
              <a:rPr lang="ar-IQ" sz="3200" b="1" dirty="0">
                <a:cs typeface="Simplified Arabic" pitchFamily="2" charset="-78"/>
              </a:rPr>
              <a:t>تحليل البيئة الخارجية الدولية :</a:t>
            </a:r>
            <a:endParaRPr lang="en-US" sz="3200" dirty="0">
              <a:cs typeface="Simplified Arabic" pitchFamily="2" charset="-78"/>
            </a:endParaRPr>
          </a:p>
          <a:p>
            <a:pPr marL="0" indent="0" algn="just">
              <a:buNone/>
            </a:pPr>
            <a:r>
              <a:rPr lang="ar-IQ" sz="3200" dirty="0" smtClean="0">
                <a:cs typeface="Simplified Arabic" pitchFamily="2" charset="-78"/>
              </a:rPr>
              <a:t>   جمع </a:t>
            </a:r>
            <a:r>
              <a:rPr lang="ar-IQ" sz="3200" dirty="0">
                <a:cs typeface="Simplified Arabic" pitchFamily="2" charset="-78"/>
              </a:rPr>
              <a:t>وتحليل بيانات تخص عوامل ومتغيرات الأسواق الدولية , </a:t>
            </a:r>
            <a:endParaRPr lang="ar-IQ" sz="3200" dirty="0" smtClean="0">
              <a:cs typeface="Simplified Arabic" pitchFamily="2" charset="-78"/>
            </a:endParaRPr>
          </a:p>
          <a:p>
            <a:pPr marL="0" indent="0" algn="just">
              <a:buNone/>
            </a:pPr>
            <a:r>
              <a:rPr lang="ar-IQ" sz="3200" dirty="0">
                <a:cs typeface="Simplified Arabic" pitchFamily="2" charset="-78"/>
              </a:rPr>
              <a:t> </a:t>
            </a:r>
            <a:r>
              <a:rPr lang="ar-IQ" sz="3200" dirty="0" smtClean="0">
                <a:cs typeface="Simplified Arabic" pitchFamily="2" charset="-78"/>
              </a:rPr>
              <a:t>  الأعمال </a:t>
            </a:r>
            <a:r>
              <a:rPr lang="ar-IQ" sz="3200" dirty="0">
                <a:cs typeface="Simplified Arabic" pitchFamily="2" charset="-78"/>
              </a:rPr>
              <a:t>الكونية للكشف عن الفرص المتاحة أو التنبؤ بها </a:t>
            </a:r>
            <a:r>
              <a:rPr lang="ar-IQ" sz="3200" dirty="0" smtClean="0">
                <a:cs typeface="Simplified Arabic" pitchFamily="2" charset="-78"/>
              </a:rPr>
              <a:t>مستقبلاً,</a:t>
            </a:r>
          </a:p>
          <a:p>
            <a:pPr marL="0" indent="0" algn="just">
              <a:buNone/>
            </a:pPr>
            <a:r>
              <a:rPr lang="ar-IQ" sz="3200" dirty="0">
                <a:cs typeface="Simplified Arabic" pitchFamily="2" charset="-78"/>
              </a:rPr>
              <a:t> </a:t>
            </a:r>
            <a:r>
              <a:rPr lang="ar-IQ" sz="3200" dirty="0" smtClean="0">
                <a:cs typeface="Simplified Arabic" pitchFamily="2" charset="-78"/>
              </a:rPr>
              <a:t>  </a:t>
            </a:r>
            <a:r>
              <a:rPr lang="ar-IQ" sz="3200" dirty="0">
                <a:cs typeface="Simplified Arabic" pitchFamily="2" charset="-78"/>
              </a:rPr>
              <a:t>ومعالجة كل أشكال التهديدات الحالية والمتوقعة في مجال </a:t>
            </a:r>
            <a:r>
              <a:rPr lang="ar-IQ" sz="3200" dirty="0" smtClean="0">
                <a:cs typeface="Simplified Arabic" pitchFamily="2" charset="-78"/>
              </a:rPr>
              <a:t>الصناعة</a:t>
            </a:r>
            <a:r>
              <a:rPr lang="ar-IQ" sz="3200" dirty="0" smtClean="0"/>
              <a:t>.</a:t>
            </a:r>
            <a:endParaRPr lang="en-US" sz="3200" dirty="0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>
          <a:xfrm>
            <a:off x="323528" y="6309320"/>
            <a:ext cx="2509965" cy="365125"/>
          </a:xfrm>
        </p:spPr>
        <p:txBody>
          <a:bodyPr/>
          <a:lstStyle/>
          <a:p>
            <a:fld id="{610CB848-DAE6-464C-A483-11276AAC3CD9}" type="datetime8">
              <a:rPr lang="ar-IQ" sz="2000" smtClean="0">
                <a:solidFill>
                  <a:srgbClr val="C00000"/>
                </a:solidFill>
              </a:rPr>
              <a:pPr/>
              <a:t>29 تشرين الثاني، 16</a:t>
            </a:fld>
            <a:endParaRPr lang="ar-IQ" sz="2000" dirty="0">
              <a:solidFill>
                <a:srgbClr val="C00000"/>
              </a:solidFill>
            </a:endParaRPr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>
          <a:xfrm>
            <a:off x="7740352" y="6309320"/>
            <a:ext cx="554023" cy="365125"/>
          </a:xfrm>
        </p:spPr>
        <p:txBody>
          <a:bodyPr/>
          <a:lstStyle/>
          <a:p>
            <a:fld id="{A51F0544-287D-4012-80EA-C0056B326EA0}" type="slidenum">
              <a:rPr lang="ar-IQ" sz="2400" smtClean="0">
                <a:solidFill>
                  <a:srgbClr val="C00000"/>
                </a:solidFill>
              </a:rPr>
              <a:pPr/>
              <a:t>4</a:t>
            </a:fld>
            <a:endParaRPr lang="ar-IQ" sz="24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82143597"/>
      </p:ext>
    </p:extLst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755576" y="836712"/>
            <a:ext cx="7704856" cy="5328592"/>
          </a:xfrm>
        </p:spPr>
        <p:txBody>
          <a:bodyPr>
            <a:normAutofit fontScale="92500" lnSpcReduction="20000"/>
          </a:bodyPr>
          <a:lstStyle/>
          <a:p>
            <a:pPr lvl="0" algn="just"/>
            <a:r>
              <a:rPr lang="ar-IQ" sz="2800" b="1" dirty="0" smtClean="0">
                <a:cs typeface="001" pitchFamily="2" charset="-78"/>
              </a:rPr>
              <a:t>ثالثاً:صياغة </a:t>
            </a:r>
            <a:r>
              <a:rPr lang="ar-IQ" sz="2800" b="1" dirty="0">
                <a:cs typeface="001" pitchFamily="2" charset="-78"/>
              </a:rPr>
              <a:t>الأهداف الاستراتيجية للإدارة الدولية , واشتقاق الأهداف الاستراتيجية والتكتيكية والتشغيلية لوحدات الأعمال الاستراتيجية في السوق العالمية :</a:t>
            </a:r>
            <a:endParaRPr lang="en-US" sz="2800" b="1" dirty="0">
              <a:cs typeface="001" pitchFamily="2" charset="-78"/>
            </a:endParaRPr>
          </a:p>
          <a:p>
            <a:pPr lvl="0" algn="just">
              <a:buFont typeface="Arial" pitchFamily="34" charset="0"/>
              <a:buChar char="•"/>
            </a:pPr>
            <a:r>
              <a:rPr lang="ar-IQ" sz="2800" dirty="0" smtClean="0">
                <a:cs typeface="Simplified Arabic" pitchFamily="2" charset="-78"/>
              </a:rPr>
              <a:t>الصياغة </a:t>
            </a:r>
            <a:r>
              <a:rPr lang="ar-IQ" sz="2800" dirty="0">
                <a:cs typeface="Simplified Arabic" pitchFamily="2" charset="-78"/>
              </a:rPr>
              <a:t>تتم في ضوء نتائج التحليل التي تفرزها المرحلة الثانية </a:t>
            </a:r>
            <a:r>
              <a:rPr lang="ar-IQ" sz="2800" dirty="0" smtClean="0">
                <a:cs typeface="Simplified Arabic" pitchFamily="2" charset="-78"/>
              </a:rPr>
              <a:t>.</a:t>
            </a:r>
            <a:endParaRPr lang="en-US" sz="2800" dirty="0">
              <a:cs typeface="Simplified Arabic" pitchFamily="2" charset="-78"/>
            </a:endParaRPr>
          </a:p>
          <a:p>
            <a:pPr lvl="0" algn="just">
              <a:buFont typeface="Arial" pitchFamily="34" charset="0"/>
              <a:buChar char="•"/>
            </a:pPr>
            <a:r>
              <a:rPr lang="ar-IQ" sz="2800" dirty="0" smtClean="0">
                <a:cs typeface="Simplified Arabic" pitchFamily="2" charset="-78"/>
              </a:rPr>
              <a:t>الأهداف </a:t>
            </a:r>
            <a:r>
              <a:rPr lang="ar-IQ" sz="2800" dirty="0">
                <a:cs typeface="Simplified Arabic" pitchFamily="2" charset="-78"/>
              </a:rPr>
              <a:t>الاستراتيجية = الغايات الاستراتيجية التي تسعى المنظمة </a:t>
            </a:r>
            <a:r>
              <a:rPr lang="ar-IQ" sz="2800" dirty="0" smtClean="0">
                <a:cs typeface="Simplified Arabic" pitchFamily="2" charset="-78"/>
              </a:rPr>
              <a:t>لتحقيقها</a:t>
            </a:r>
          </a:p>
          <a:p>
            <a:pPr marL="0" lvl="0" indent="0" algn="just">
              <a:buNone/>
            </a:pPr>
            <a:r>
              <a:rPr lang="ar-IQ" sz="2800" dirty="0" smtClean="0">
                <a:cs typeface="Simplified Arabic" pitchFamily="2" charset="-78"/>
              </a:rPr>
              <a:t>   </a:t>
            </a:r>
            <a:r>
              <a:rPr lang="ar-IQ" sz="2800" dirty="0">
                <a:cs typeface="Simplified Arabic" pitchFamily="2" charset="-78"/>
              </a:rPr>
              <a:t>في الأجل البعيد بما يعزز وضعها التنافسي في السوق العالمية .</a:t>
            </a:r>
            <a:endParaRPr lang="en-US" sz="2800" dirty="0">
              <a:cs typeface="Simplified Arabic" pitchFamily="2" charset="-78"/>
            </a:endParaRPr>
          </a:p>
          <a:p>
            <a:pPr lvl="0" algn="just"/>
            <a:r>
              <a:rPr lang="ar-IQ" sz="2800" b="1" dirty="0">
                <a:cs typeface="Simplified Arabic" pitchFamily="2" charset="-78"/>
              </a:rPr>
              <a:t>خصائص الأهداف الاستراتيجية هي :-</a:t>
            </a:r>
            <a:endParaRPr lang="en-US" sz="2800" dirty="0">
              <a:cs typeface="Simplified Arabic" pitchFamily="2" charset="-78"/>
            </a:endParaRPr>
          </a:p>
          <a:p>
            <a:pPr lvl="0" algn="just">
              <a:buFont typeface="Arial" pitchFamily="34" charset="0"/>
              <a:buChar char="•"/>
            </a:pPr>
            <a:r>
              <a:rPr lang="ar-IQ" sz="2800" dirty="0" smtClean="0">
                <a:cs typeface="Simplified Arabic" pitchFamily="2" charset="-78"/>
              </a:rPr>
              <a:t>طموحة .</a:t>
            </a:r>
            <a:endParaRPr lang="en-US" sz="2800" dirty="0">
              <a:cs typeface="Simplified Arabic" pitchFamily="2" charset="-78"/>
            </a:endParaRPr>
          </a:p>
          <a:p>
            <a:pPr lvl="0" algn="just">
              <a:buFont typeface="Arial" pitchFamily="34" charset="0"/>
              <a:buChar char="•"/>
            </a:pPr>
            <a:r>
              <a:rPr lang="ar-IQ" sz="2800" dirty="0" smtClean="0">
                <a:cs typeface="Simplified Arabic" pitchFamily="2" charset="-78"/>
              </a:rPr>
              <a:t>واقعية .</a:t>
            </a:r>
            <a:endParaRPr lang="en-US" sz="2800" dirty="0">
              <a:cs typeface="Simplified Arabic" pitchFamily="2" charset="-78"/>
            </a:endParaRPr>
          </a:p>
          <a:p>
            <a:pPr lvl="0" algn="just">
              <a:buFont typeface="Arial" pitchFamily="34" charset="0"/>
              <a:buChar char="•"/>
            </a:pPr>
            <a:r>
              <a:rPr lang="ar-IQ" sz="2800" dirty="0" smtClean="0">
                <a:cs typeface="Simplified Arabic" pitchFamily="2" charset="-78"/>
              </a:rPr>
              <a:t>قابلة </a:t>
            </a:r>
            <a:r>
              <a:rPr lang="ar-IQ" sz="2800" dirty="0">
                <a:cs typeface="Simplified Arabic" pitchFamily="2" charset="-78"/>
              </a:rPr>
              <a:t>للقياس </a:t>
            </a:r>
            <a:r>
              <a:rPr lang="ar-IQ" sz="2800" dirty="0" smtClean="0">
                <a:cs typeface="Simplified Arabic" pitchFamily="2" charset="-78"/>
              </a:rPr>
              <a:t>.</a:t>
            </a:r>
            <a:endParaRPr lang="en-US" sz="2800" dirty="0">
              <a:cs typeface="Simplified Arabic" pitchFamily="2" charset="-78"/>
            </a:endParaRPr>
          </a:p>
          <a:p>
            <a:pPr lvl="0" algn="just">
              <a:buFont typeface="Arial" pitchFamily="34" charset="0"/>
              <a:buChar char="•"/>
            </a:pPr>
            <a:r>
              <a:rPr lang="ar-IQ" sz="2800" dirty="0" smtClean="0">
                <a:cs typeface="Simplified Arabic" pitchFamily="2" charset="-78"/>
              </a:rPr>
              <a:t>مرنة .</a:t>
            </a:r>
            <a:endParaRPr lang="en-US" sz="2800" dirty="0">
              <a:cs typeface="Simplified Arabic" pitchFamily="2" charset="-78"/>
            </a:endParaRPr>
          </a:p>
          <a:p>
            <a:pPr lvl="0" algn="just">
              <a:buFont typeface="Arial" pitchFamily="34" charset="0"/>
              <a:buChar char="•"/>
            </a:pPr>
            <a:r>
              <a:rPr lang="ar-IQ" sz="2800" dirty="0" smtClean="0">
                <a:cs typeface="Simplified Arabic" pitchFamily="2" charset="-78"/>
              </a:rPr>
              <a:t>محددة </a:t>
            </a:r>
            <a:r>
              <a:rPr lang="ar-IQ" sz="2800" dirty="0">
                <a:cs typeface="Simplified Arabic" pitchFamily="2" charset="-78"/>
              </a:rPr>
              <a:t>زمنياً </a:t>
            </a:r>
            <a:r>
              <a:rPr lang="ar-IQ" sz="2800" dirty="0" smtClean="0">
                <a:cs typeface="Simplified Arabic" pitchFamily="2" charset="-78"/>
              </a:rPr>
              <a:t>.</a:t>
            </a:r>
            <a:endParaRPr lang="en-US" sz="2800" dirty="0">
              <a:cs typeface="Simplified Arabic" pitchFamily="2" charset="-78"/>
            </a:endParaRPr>
          </a:p>
          <a:p>
            <a:pPr lvl="0" algn="just">
              <a:buFont typeface="Arial" pitchFamily="34" charset="0"/>
              <a:buChar char="•"/>
            </a:pPr>
            <a:r>
              <a:rPr lang="ar-IQ" sz="2800" dirty="0" smtClean="0">
                <a:cs typeface="Simplified Arabic" pitchFamily="2" charset="-78"/>
              </a:rPr>
              <a:t>توضع </a:t>
            </a:r>
            <a:r>
              <a:rPr lang="ar-IQ" sz="2800" dirty="0">
                <a:cs typeface="Simplified Arabic" pitchFamily="2" charset="-78"/>
              </a:rPr>
              <a:t>من قبل الإدارة الاستراتيجية الدولية , أو الإدارة العليا للمنظمة بمشاركة الهيئة المسؤولة عن أنشطة الأعمال الدولية .</a:t>
            </a:r>
            <a:endParaRPr lang="ar-IQ" sz="2800" dirty="0" smtClean="0">
              <a:cs typeface="Simplified Arabic" pitchFamily="2" charset="-78"/>
            </a:endParaRP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>
          <a:xfrm>
            <a:off x="323528" y="6309320"/>
            <a:ext cx="2509965" cy="365125"/>
          </a:xfrm>
        </p:spPr>
        <p:txBody>
          <a:bodyPr/>
          <a:lstStyle/>
          <a:p>
            <a:fld id="{610CB848-DAE6-464C-A483-11276AAC3CD9}" type="datetime8">
              <a:rPr lang="ar-IQ" sz="2000" smtClean="0">
                <a:solidFill>
                  <a:srgbClr val="C00000"/>
                </a:solidFill>
              </a:rPr>
              <a:pPr/>
              <a:t>29 تشرين الثاني، 16</a:t>
            </a:fld>
            <a:endParaRPr lang="ar-IQ" sz="2000" dirty="0">
              <a:solidFill>
                <a:srgbClr val="C00000"/>
              </a:solidFill>
            </a:endParaRPr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>
          <a:xfrm>
            <a:off x="7740352" y="6309320"/>
            <a:ext cx="554023" cy="365125"/>
          </a:xfrm>
        </p:spPr>
        <p:txBody>
          <a:bodyPr/>
          <a:lstStyle/>
          <a:p>
            <a:fld id="{A51F0544-287D-4012-80EA-C0056B326EA0}" type="slidenum">
              <a:rPr lang="ar-IQ" sz="2400" smtClean="0">
                <a:solidFill>
                  <a:srgbClr val="C00000"/>
                </a:solidFill>
              </a:rPr>
              <a:pPr/>
              <a:t>5</a:t>
            </a:fld>
            <a:endParaRPr lang="ar-IQ" sz="24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3035318"/>
      </p:ext>
    </p:extLst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827584" y="836712"/>
            <a:ext cx="7632848" cy="5328592"/>
          </a:xfrm>
        </p:spPr>
        <p:txBody>
          <a:bodyPr>
            <a:normAutofit/>
          </a:bodyPr>
          <a:lstStyle/>
          <a:p>
            <a:pPr lvl="0" algn="just"/>
            <a:r>
              <a:rPr lang="ar-IQ" sz="3200" b="1" dirty="0" smtClean="0">
                <a:cs typeface="Simplified Arabic" pitchFamily="2" charset="-78"/>
              </a:rPr>
              <a:t>رابعاً:</a:t>
            </a:r>
            <a:r>
              <a:rPr lang="ar-IQ" sz="3200" b="1" dirty="0" smtClean="0">
                <a:cs typeface="Simplified Arabic" pitchFamily="2" charset="-78"/>
              </a:rPr>
              <a:t>المفاضلة </a:t>
            </a:r>
            <a:r>
              <a:rPr lang="ar-IQ" sz="3200" b="1" dirty="0">
                <a:cs typeface="Simplified Arabic" pitchFamily="2" charset="-78"/>
              </a:rPr>
              <a:t>من قبل فريق الإدارة الدولية بين الاستراتيجيات الدولية المتاحة , واختيار الأفضل منها </a:t>
            </a:r>
            <a:r>
              <a:rPr lang="ar-IQ" sz="3200" dirty="0">
                <a:cs typeface="Simplified Arabic" pitchFamily="2" charset="-78"/>
              </a:rPr>
              <a:t>من حيث النتائج المتحققة (استراتيجيات النشاط </a:t>
            </a:r>
            <a:r>
              <a:rPr lang="ar-IQ" sz="3200" dirty="0" smtClean="0">
                <a:cs typeface="Simplified Arabic" pitchFamily="2" charset="-78"/>
              </a:rPr>
              <a:t>المنفرد, </a:t>
            </a:r>
            <a:r>
              <a:rPr lang="ar-IQ" sz="3200" dirty="0">
                <a:cs typeface="Simplified Arabic" pitchFamily="2" charset="-78"/>
              </a:rPr>
              <a:t>التنويع المترابط أو غير المترابط , التمييز , قيادة تقليل التكاليف</a:t>
            </a:r>
            <a:r>
              <a:rPr lang="ar-IQ" sz="3200" dirty="0" smtClean="0">
                <a:cs typeface="Simplified Arabic" pitchFamily="2" charset="-78"/>
              </a:rPr>
              <a:t>), </a:t>
            </a:r>
            <a:r>
              <a:rPr lang="ar-IQ" sz="3200" dirty="0">
                <a:cs typeface="Simplified Arabic" pitchFamily="2" charset="-78"/>
              </a:rPr>
              <a:t>إذ أن لكل استراتيجية (عيوبها , ومنافعها , وتكاليفها , ودرجة مخاطرة محسوبة إلى حد ما , ومخاطرة خارج سيطرة الإدارة كونها ترتبط بقوى تتفرد في الأعمال الدولية) .</a:t>
            </a:r>
            <a:endParaRPr lang="en-US" sz="3200" dirty="0">
              <a:cs typeface="Simplified Arabic" pitchFamily="2" charset="-78"/>
            </a:endParaRP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>
          <a:xfrm>
            <a:off x="323528" y="6309320"/>
            <a:ext cx="2509965" cy="365125"/>
          </a:xfrm>
        </p:spPr>
        <p:txBody>
          <a:bodyPr/>
          <a:lstStyle/>
          <a:p>
            <a:fld id="{610CB848-DAE6-464C-A483-11276AAC3CD9}" type="datetime8">
              <a:rPr lang="ar-IQ" sz="2000" smtClean="0">
                <a:solidFill>
                  <a:srgbClr val="C00000"/>
                </a:solidFill>
              </a:rPr>
              <a:pPr/>
              <a:t>29 تشرين الثاني، 16</a:t>
            </a:fld>
            <a:endParaRPr lang="ar-IQ" sz="2000" dirty="0">
              <a:solidFill>
                <a:srgbClr val="C00000"/>
              </a:solidFill>
            </a:endParaRPr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>
          <a:xfrm>
            <a:off x="7740352" y="6309320"/>
            <a:ext cx="554023" cy="365125"/>
          </a:xfrm>
        </p:spPr>
        <p:txBody>
          <a:bodyPr/>
          <a:lstStyle/>
          <a:p>
            <a:fld id="{A51F0544-287D-4012-80EA-C0056B326EA0}" type="slidenum">
              <a:rPr lang="ar-IQ" sz="2400" smtClean="0">
                <a:solidFill>
                  <a:srgbClr val="C00000"/>
                </a:solidFill>
              </a:rPr>
              <a:pPr/>
              <a:t>6</a:t>
            </a:fld>
            <a:endParaRPr lang="ar-IQ" sz="24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76648398"/>
      </p:ext>
    </p:extLst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755576" y="836712"/>
            <a:ext cx="7704856" cy="5328592"/>
          </a:xfrm>
        </p:spPr>
        <p:txBody>
          <a:bodyPr>
            <a:normAutofit/>
          </a:bodyPr>
          <a:lstStyle/>
          <a:p>
            <a:pPr lvl="0"/>
            <a:r>
              <a:rPr lang="ar-IQ" dirty="0">
                <a:cs typeface="001" pitchFamily="2" charset="-78"/>
              </a:rPr>
              <a:t>تطبيق استراتيجية الأعمال الدولية بتوافر مجموعة عوامل هي :</a:t>
            </a:r>
            <a:endParaRPr lang="en-US" dirty="0">
              <a:cs typeface="001" pitchFamily="2" charset="-78"/>
            </a:endParaRPr>
          </a:p>
          <a:p>
            <a:pPr lvl="0">
              <a:buFont typeface="Arial" pitchFamily="34" charset="0"/>
              <a:buChar char="•"/>
            </a:pPr>
            <a:r>
              <a:rPr lang="ar-IQ" dirty="0" smtClean="0"/>
              <a:t>مواكبة </a:t>
            </a:r>
            <a:r>
              <a:rPr lang="ar-IQ" dirty="0"/>
              <a:t>المنظمة لتغيرات البيئة التنافسية في الأسواق الدولية </a:t>
            </a:r>
            <a:r>
              <a:rPr lang="ar-IQ" dirty="0" smtClean="0"/>
              <a:t>.</a:t>
            </a:r>
            <a:endParaRPr lang="en-US" dirty="0"/>
          </a:p>
          <a:p>
            <a:pPr lvl="0">
              <a:buFont typeface="Arial" pitchFamily="34" charset="0"/>
              <a:buChar char="•"/>
            </a:pPr>
            <a:r>
              <a:rPr lang="ar-IQ" dirty="0" smtClean="0"/>
              <a:t>تحديد </a:t>
            </a:r>
            <a:r>
              <a:rPr lang="ar-IQ" dirty="0"/>
              <a:t>نمط العلاقة بين الهيكل التنظيمي للمنظمة واستراتيجية الأعمال الدولية الجديدة (أما يكون الهيكل تابعاً للاستراتيجية , أو تتوافق الاستراتيجية مع الهيكل القائم) </a:t>
            </a:r>
            <a:r>
              <a:rPr lang="ar-IQ" dirty="0" smtClean="0"/>
              <a:t>.</a:t>
            </a:r>
            <a:endParaRPr lang="en-US" dirty="0"/>
          </a:p>
          <a:p>
            <a:pPr lvl="0">
              <a:buFont typeface="Arial" pitchFamily="34" charset="0"/>
              <a:buChar char="•"/>
            </a:pPr>
            <a:r>
              <a:rPr lang="ar-IQ" dirty="0" smtClean="0"/>
              <a:t>تحديد </a:t>
            </a:r>
            <a:r>
              <a:rPr lang="ar-IQ" dirty="0"/>
              <a:t>هل المطلوب تغيير ثقافة المنظمة كي تتوافق مع الاستراتيجية الجديدة أم تجديدها لتتوافق مع الاستراتيجية </a:t>
            </a:r>
            <a:r>
              <a:rPr lang="ar-IQ" dirty="0" smtClean="0"/>
              <a:t>؟</a:t>
            </a:r>
            <a:endParaRPr lang="en-US" dirty="0"/>
          </a:p>
          <a:p>
            <a:pPr lvl="0">
              <a:buFont typeface="Arial" pitchFamily="34" charset="0"/>
              <a:buChar char="•"/>
            </a:pPr>
            <a:r>
              <a:rPr lang="ar-IQ" dirty="0" smtClean="0"/>
              <a:t>تهيئة </a:t>
            </a:r>
            <a:r>
              <a:rPr lang="ar-IQ" dirty="0"/>
              <a:t>الموارد المادية وغير المادية , وتحديد مصادر التمويل </a:t>
            </a:r>
            <a:r>
              <a:rPr lang="ar-IQ" dirty="0" smtClean="0"/>
              <a:t>.</a:t>
            </a:r>
            <a:endParaRPr lang="en-US" dirty="0"/>
          </a:p>
          <a:p>
            <a:pPr lvl="0">
              <a:buFont typeface="Arial" pitchFamily="34" charset="0"/>
              <a:buChar char="•"/>
            </a:pPr>
            <a:r>
              <a:rPr lang="ar-IQ" dirty="0" smtClean="0"/>
              <a:t>إعداد </a:t>
            </a:r>
            <a:r>
              <a:rPr lang="ar-IQ" dirty="0"/>
              <a:t>المورد البشري الإداري المسؤول عن تنفيذ الاستراتيجية </a:t>
            </a:r>
            <a:r>
              <a:rPr lang="ar-IQ" dirty="0" smtClean="0"/>
              <a:t>.</a:t>
            </a:r>
            <a:endParaRPr lang="en-US" dirty="0"/>
          </a:p>
          <a:p>
            <a:pPr>
              <a:buFont typeface="Arial" pitchFamily="34" charset="0"/>
              <a:buChar char="•"/>
            </a:pPr>
            <a:r>
              <a:rPr lang="ar-IQ" dirty="0" smtClean="0"/>
              <a:t>متابعة </a:t>
            </a:r>
            <a:r>
              <a:rPr lang="ar-IQ" dirty="0"/>
              <a:t>وتقييم نتائج التنفيذ من خلال نظام التغذية العكسية ونظام الرقابة الإدارية , لضمان زيادة اجمالي الأرباح , وتحقيق معدلات النمو المستهدفة , أو تعزيز القدرة التنافسية للمنظمة . </a:t>
            </a:r>
            <a:endParaRPr lang="ar-IQ" dirty="0" smtClean="0"/>
          </a:p>
          <a:p>
            <a:pPr marL="0" indent="0">
              <a:buNone/>
            </a:pPr>
            <a:endParaRPr lang="ar-IQ" dirty="0" smtClean="0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>
          <a:xfrm>
            <a:off x="323528" y="6309320"/>
            <a:ext cx="2509965" cy="365125"/>
          </a:xfrm>
        </p:spPr>
        <p:txBody>
          <a:bodyPr/>
          <a:lstStyle/>
          <a:p>
            <a:fld id="{610CB848-DAE6-464C-A483-11276AAC3CD9}" type="datetime8">
              <a:rPr lang="ar-IQ" sz="2000" smtClean="0">
                <a:solidFill>
                  <a:srgbClr val="C00000"/>
                </a:solidFill>
              </a:rPr>
              <a:pPr/>
              <a:t>29 تشرين الثاني، 16</a:t>
            </a:fld>
            <a:endParaRPr lang="ar-IQ" sz="2000" dirty="0">
              <a:solidFill>
                <a:srgbClr val="C00000"/>
              </a:solidFill>
            </a:endParaRPr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>
          <a:xfrm>
            <a:off x="7740352" y="6309320"/>
            <a:ext cx="554023" cy="365125"/>
          </a:xfrm>
        </p:spPr>
        <p:txBody>
          <a:bodyPr/>
          <a:lstStyle/>
          <a:p>
            <a:fld id="{A51F0544-287D-4012-80EA-C0056B326EA0}" type="slidenum">
              <a:rPr lang="ar-IQ" sz="2400" smtClean="0">
                <a:solidFill>
                  <a:srgbClr val="C00000"/>
                </a:solidFill>
              </a:rPr>
              <a:pPr/>
              <a:t>7</a:t>
            </a:fld>
            <a:endParaRPr lang="ar-IQ" sz="24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76648398"/>
      </p:ext>
    </p:extLst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دبوس تثبيت">
  <a:themeElements>
    <a:clrScheme name="دبوس تثبيت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دبوس تثبيت">
      <a:majorFont>
        <a:latin typeface="Constantia"/>
        <a:ea typeface=""/>
        <a:cs typeface=""/>
        <a:font script="Jpan" typeface="HGS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Grek" typeface="Arial"/>
        <a:font script="Cyrl" typeface="Arial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دبوس تثبيت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>
            <a:tint val="93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satMod val="140000"/>
                <a:lumMod val="50000"/>
              </a:schemeClr>
              <a:schemeClr val="phClr">
                <a:tint val="95000"/>
                <a:satMod val="180000"/>
                <a:lumMod val="16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  <a:shade val="90000"/>
                <a:satMod val="120000"/>
                <a:lumMod val="54000"/>
              </a:schemeClr>
              <a:schemeClr val="phClr">
                <a:tint val="80000"/>
                <a:satMod val="160000"/>
                <a:lumMod val="14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نسق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Pushpin</Template>
  <TotalTime>424</TotalTime>
  <Words>516</Words>
  <Application>Microsoft Office PowerPoint</Application>
  <PresentationFormat>عرض على الشاشة (3:4)‏</PresentationFormat>
  <Paragraphs>60</Paragraphs>
  <Slides>7</Slides>
  <Notes>0</Notes>
  <HiddenSlides>0</HiddenSlides>
  <MMClips>0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7</vt:i4>
      </vt:variant>
    </vt:vector>
  </HeadingPairs>
  <TitlesOfParts>
    <vt:vector size="8" baseType="lpstr">
      <vt:lpstr>دبوس تثبيت</vt:lpstr>
      <vt:lpstr>عملية الإدارة الدولية رقم (5)</vt:lpstr>
      <vt:lpstr>الشريحة 2</vt:lpstr>
      <vt:lpstr>الشريحة 3</vt:lpstr>
      <vt:lpstr>الشريحة 4</vt:lpstr>
      <vt:lpstr>الشريحة 5</vt:lpstr>
      <vt:lpstr>الشريحة 6</vt:lpstr>
      <vt:lpstr>الشريحة 7</vt:lpstr>
    </vt:vector>
  </TitlesOfParts>
  <Company>Enjoy My Fine Releases.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أنواع الشركات  والانتقال بين مستوياتها</dc:title>
  <dc:creator>lathit</dc:creator>
  <cp:lastModifiedBy>hp</cp:lastModifiedBy>
  <cp:revision>17</cp:revision>
  <dcterms:created xsi:type="dcterms:W3CDTF">2015-10-18T21:21:11Z</dcterms:created>
  <dcterms:modified xsi:type="dcterms:W3CDTF">2016-11-30T06:46:16Z</dcterms:modified>
</cp:coreProperties>
</file>