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p:sldMasterIdLst>
    <p:sldMasterId id="2147483699" r:id="rId1"/>
  </p:sldMasterIdLst>
  <p:notesMasterIdLst>
    <p:notesMasterId r:id="rId17"/>
  </p:notesMasterIdLst>
  <p:sldIdLst>
    <p:sldId id="325" r:id="rId2"/>
    <p:sldId id="357" r:id="rId3"/>
    <p:sldId id="362" r:id="rId4"/>
    <p:sldId id="361" r:id="rId5"/>
    <p:sldId id="363" r:id="rId6"/>
    <p:sldId id="364" r:id="rId7"/>
    <p:sldId id="365" r:id="rId8"/>
    <p:sldId id="366" r:id="rId9"/>
    <p:sldId id="367" r:id="rId10"/>
    <p:sldId id="368" r:id="rId11"/>
    <p:sldId id="369" r:id="rId12"/>
    <p:sldId id="370" r:id="rId13"/>
    <p:sldId id="371" r:id="rId14"/>
    <p:sldId id="372" r:id="rId15"/>
    <p:sldId id="373" r:id="rId16"/>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33"/>
    <a:srgbClr val="CC00FF"/>
    <a:srgbClr val="FF6600"/>
    <a:srgbClr val="FF33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نمط متوسط 4 - تمييز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25E5076-3810-47DD-B79F-674D7AD40C01}" styleName="نمط داكن 1 - تمييز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0635" autoAdjust="0"/>
    <p:restoredTop sz="94590" autoAdjust="0"/>
  </p:normalViewPr>
  <p:slideViewPr>
    <p:cSldViewPr>
      <p:cViewPr>
        <p:scale>
          <a:sx n="66" d="100"/>
          <a:sy n="66" d="100"/>
        </p:scale>
        <p:origin x="-1890" y="-498"/>
      </p:cViewPr>
      <p:guideLst>
        <p:guide orient="horz" pos="2160"/>
        <p:guide pos="2880"/>
      </p:guideLst>
    </p:cSldViewPr>
  </p:slideViewPr>
  <p:outlineViewPr>
    <p:cViewPr>
      <p:scale>
        <a:sx n="33" d="100"/>
        <a:sy n="33" d="100"/>
      </p:scale>
      <p:origin x="0" y="3138"/>
    </p:cViewPr>
  </p:outlineViewPr>
  <p:notesTextViewPr>
    <p:cViewPr>
      <p:scale>
        <a:sx n="1" d="1"/>
        <a:sy n="1" d="1"/>
      </p:scale>
      <p:origin x="0" y="0"/>
    </p:cViewPr>
  </p:notesTextViewPr>
  <p:sorterViewPr>
    <p:cViewPr>
      <p:scale>
        <a:sx n="100" d="100"/>
        <a:sy n="100" d="100"/>
      </p:scale>
      <p:origin x="0" y="70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54ABEF9-2BB3-46FA-88F1-1D70A5DF2129}" type="datetimeFigureOut">
              <a:rPr lang="ar-IQ" smtClean="0"/>
              <a:t>14/06/1437</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1D781437-5B5F-429F-9010-D5043F63E94E}" type="slidenum">
              <a:rPr lang="ar-IQ" smtClean="0"/>
              <a:t>‹#›</a:t>
            </a:fld>
            <a:endParaRPr lang="ar-IQ"/>
          </a:p>
        </p:txBody>
      </p:sp>
    </p:spTree>
    <p:extLst>
      <p:ext uri="{BB962C8B-B14F-4D97-AF65-F5344CB8AC3E}">
        <p14:creationId xmlns:p14="http://schemas.microsoft.com/office/powerpoint/2010/main" val="406007859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endParaRPr lang="ar-IQ"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10</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11</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12</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13</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14</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15</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2</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3</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4</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5</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6</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7</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8</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9</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IQ"/>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IQ"/>
          </a:p>
        </p:txBody>
      </p:sp>
      <p:sp>
        <p:nvSpPr>
          <p:cNvPr id="4" name="Rectangle 4"/>
          <p:cNvSpPr>
            <a:spLocks noGrp="1" noChangeArrowheads="1"/>
          </p:cNvSpPr>
          <p:nvPr>
            <p:ph type="dt" sz="half" idx="10"/>
          </p:nvPr>
        </p:nvSpPr>
        <p:spPr>
          <a:ln/>
        </p:spPr>
        <p:txBody>
          <a:bodyPr/>
          <a:lstStyle>
            <a:lvl1pPr>
              <a:defRPr/>
            </a:lvl1pPr>
          </a:lstStyle>
          <a:p>
            <a:pPr>
              <a:defRPr/>
            </a:pPr>
            <a:fld id="{047B3FDA-F348-493B-8057-966D028BCCA4}" type="datetime8">
              <a:rPr lang="ar-IQ" smtClean="0">
                <a:solidFill>
                  <a:srgbClr val="000000"/>
                </a:solidFill>
              </a:rPr>
              <a:t>23 آذار،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B83BC5-876D-43EB-A2F9-08B8DB8AD0FA}"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97851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Rectangle 4"/>
          <p:cNvSpPr>
            <a:spLocks noGrp="1" noChangeArrowheads="1"/>
          </p:cNvSpPr>
          <p:nvPr>
            <p:ph type="dt" sz="half" idx="10"/>
          </p:nvPr>
        </p:nvSpPr>
        <p:spPr>
          <a:ln/>
        </p:spPr>
        <p:txBody>
          <a:bodyPr/>
          <a:lstStyle>
            <a:lvl1pPr>
              <a:defRPr/>
            </a:lvl1pPr>
          </a:lstStyle>
          <a:p>
            <a:pPr>
              <a:defRPr/>
            </a:pPr>
            <a:fld id="{0BFF3E9A-23D6-4718-9A13-64EC929DEAFF}" type="datetime8">
              <a:rPr lang="ar-IQ" smtClean="0">
                <a:solidFill>
                  <a:srgbClr val="000000"/>
                </a:solidFill>
              </a:rPr>
              <a:t>23 آذار،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571231-E53A-4008-93A1-64598C79B3D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3881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Rectangle 4"/>
          <p:cNvSpPr>
            <a:spLocks noGrp="1" noChangeArrowheads="1"/>
          </p:cNvSpPr>
          <p:nvPr>
            <p:ph type="dt" sz="half" idx="10"/>
          </p:nvPr>
        </p:nvSpPr>
        <p:spPr>
          <a:ln/>
        </p:spPr>
        <p:txBody>
          <a:bodyPr/>
          <a:lstStyle>
            <a:lvl1pPr>
              <a:defRPr/>
            </a:lvl1pPr>
          </a:lstStyle>
          <a:p>
            <a:pPr>
              <a:defRPr/>
            </a:pPr>
            <a:fld id="{0F4C13B9-EEA2-453B-8C3E-22B09D10CB67}" type="datetime8">
              <a:rPr lang="ar-IQ" smtClean="0">
                <a:solidFill>
                  <a:srgbClr val="000000"/>
                </a:solidFill>
              </a:rPr>
              <a:t>23 آذار،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556E6D5-3A2D-46A0-A7B2-8579DAB55A0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019515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457200" y="274638"/>
            <a:ext cx="8229600" cy="585152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3" name="Rectangle 4"/>
          <p:cNvSpPr>
            <a:spLocks noGrp="1" noChangeArrowheads="1"/>
          </p:cNvSpPr>
          <p:nvPr>
            <p:ph type="dt" sz="half" idx="10"/>
          </p:nvPr>
        </p:nvSpPr>
        <p:spPr>
          <a:ln/>
        </p:spPr>
        <p:txBody>
          <a:bodyPr/>
          <a:lstStyle>
            <a:lvl1pPr>
              <a:defRPr/>
            </a:lvl1pPr>
          </a:lstStyle>
          <a:p>
            <a:pPr>
              <a:defRPr/>
            </a:pPr>
            <a:fld id="{F6ABE7FA-33A0-4D73-B6F4-4318B507FB67}" type="datetime8">
              <a:rPr lang="ar-IQ" smtClean="0">
                <a:solidFill>
                  <a:srgbClr val="000000"/>
                </a:solidFill>
              </a:rPr>
              <a:t>23 آذار، 16</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CB4B18A-93AB-4316-A5F5-ACF9D45D043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670827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عنوان وجدول">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p>
            <a:r>
              <a:rPr lang="ar-SA" smtClean="0"/>
              <a:t>انقر لتحرير نمط العنوان الرئيسي</a:t>
            </a:r>
            <a:endParaRPr lang="ar-IQ"/>
          </a:p>
        </p:txBody>
      </p:sp>
      <p:sp>
        <p:nvSpPr>
          <p:cNvPr id="3" name="عنصر نائب للجدول 2"/>
          <p:cNvSpPr>
            <a:spLocks noGrp="1"/>
          </p:cNvSpPr>
          <p:nvPr>
            <p:ph type="tbl" idx="1"/>
          </p:nvPr>
        </p:nvSpPr>
        <p:spPr>
          <a:xfrm>
            <a:off x="457200" y="1600200"/>
            <a:ext cx="8229600" cy="4525963"/>
          </a:xfrm>
        </p:spPr>
        <p:txBody>
          <a:bodyPr/>
          <a:lstStyle/>
          <a:p>
            <a:pPr lvl="0"/>
            <a:endParaRPr lang="ar-IQ" noProof="0" smtClean="0"/>
          </a:p>
        </p:txBody>
      </p:sp>
      <p:sp>
        <p:nvSpPr>
          <p:cNvPr id="4" name="Rectangle 4"/>
          <p:cNvSpPr>
            <a:spLocks noGrp="1" noChangeArrowheads="1"/>
          </p:cNvSpPr>
          <p:nvPr>
            <p:ph type="dt" sz="half" idx="10"/>
          </p:nvPr>
        </p:nvSpPr>
        <p:spPr>
          <a:ln/>
        </p:spPr>
        <p:txBody>
          <a:bodyPr/>
          <a:lstStyle>
            <a:lvl1pPr>
              <a:defRPr/>
            </a:lvl1pPr>
          </a:lstStyle>
          <a:p>
            <a:pPr>
              <a:defRPr/>
            </a:pPr>
            <a:fld id="{35C21E5B-3A3B-4486-A1CD-152A18C4E6E4}" type="datetime8">
              <a:rPr lang="ar-IQ" smtClean="0">
                <a:solidFill>
                  <a:srgbClr val="000000"/>
                </a:solidFill>
              </a:rPr>
              <a:t>23 آذار،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F3938F6-81BD-471E-9649-1BA1C59CE83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485435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عنوان، ونص،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p>
            <a:r>
              <a:rPr lang="ar-SA" smtClean="0"/>
              <a:t>انقر لتحرير نمط العنوان الرئيسي</a:t>
            </a:r>
            <a:endParaRPr lang="ar-IQ"/>
          </a:p>
        </p:txBody>
      </p:sp>
      <p:sp>
        <p:nvSpPr>
          <p:cNvPr id="3" name="عنصر نائب للنص 2"/>
          <p:cNvSpPr>
            <a:spLocks noGrp="1"/>
          </p:cNvSpPr>
          <p:nvPr>
            <p:ph type="body" sz="half" idx="1"/>
          </p:nvPr>
        </p:nvSpPr>
        <p:spPr>
          <a:xfrm>
            <a:off x="457200" y="1600200"/>
            <a:ext cx="4038600" cy="4525963"/>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محتوى 3"/>
          <p:cNvSpPr>
            <a:spLocks noGrp="1"/>
          </p:cNvSpPr>
          <p:nvPr>
            <p:ph sz="half" idx="2"/>
          </p:nvPr>
        </p:nvSpPr>
        <p:spPr>
          <a:xfrm>
            <a:off x="4648200" y="1600200"/>
            <a:ext cx="4038600" cy="4525963"/>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Rectangle 4"/>
          <p:cNvSpPr>
            <a:spLocks noGrp="1" noChangeArrowheads="1"/>
          </p:cNvSpPr>
          <p:nvPr>
            <p:ph type="dt" sz="half" idx="10"/>
          </p:nvPr>
        </p:nvSpPr>
        <p:spPr>
          <a:ln/>
        </p:spPr>
        <p:txBody>
          <a:bodyPr/>
          <a:lstStyle>
            <a:lvl1pPr>
              <a:defRPr/>
            </a:lvl1pPr>
          </a:lstStyle>
          <a:p>
            <a:pPr>
              <a:defRPr/>
            </a:pPr>
            <a:fld id="{533C6231-663B-49A6-A5BD-A9D23ECA366E}" type="datetime8">
              <a:rPr lang="ar-IQ" smtClean="0">
                <a:solidFill>
                  <a:srgbClr val="000000"/>
                </a:solidFill>
              </a:rPr>
              <a:t>23 آذار، 16</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2134DE0-986C-42D8-B366-0ACDCF1B434C}"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809376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Rectangle 4"/>
          <p:cNvSpPr>
            <a:spLocks noGrp="1" noChangeArrowheads="1"/>
          </p:cNvSpPr>
          <p:nvPr>
            <p:ph type="dt" sz="half" idx="10"/>
          </p:nvPr>
        </p:nvSpPr>
        <p:spPr>
          <a:ln/>
        </p:spPr>
        <p:txBody>
          <a:bodyPr/>
          <a:lstStyle>
            <a:lvl1pPr>
              <a:defRPr/>
            </a:lvl1pPr>
          </a:lstStyle>
          <a:p>
            <a:pPr>
              <a:defRPr/>
            </a:pPr>
            <a:fld id="{44002BEB-F9D5-4A79-9A11-784C297E2F23}" type="datetime8">
              <a:rPr lang="ar-IQ" smtClean="0">
                <a:solidFill>
                  <a:srgbClr val="000000"/>
                </a:solidFill>
              </a:rPr>
              <a:t>23 آذار،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90C93D3-28C6-4704-B81B-4E425018D432}"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260037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fld id="{DE39E343-663D-4043-BE4E-7802310F6CD4}" type="datetime8">
              <a:rPr lang="ar-IQ" smtClean="0">
                <a:solidFill>
                  <a:srgbClr val="000000"/>
                </a:solidFill>
              </a:rPr>
              <a:t>23 آذار،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2F11C41-E171-4158-A918-60E3D2F54C46}"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83082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Rectangle 4"/>
          <p:cNvSpPr>
            <a:spLocks noGrp="1" noChangeArrowheads="1"/>
          </p:cNvSpPr>
          <p:nvPr>
            <p:ph type="dt" sz="half" idx="10"/>
          </p:nvPr>
        </p:nvSpPr>
        <p:spPr>
          <a:ln/>
        </p:spPr>
        <p:txBody>
          <a:bodyPr/>
          <a:lstStyle>
            <a:lvl1pPr>
              <a:defRPr/>
            </a:lvl1pPr>
          </a:lstStyle>
          <a:p>
            <a:pPr>
              <a:defRPr/>
            </a:pPr>
            <a:fld id="{0F515442-2C50-4709-A80A-AABD4F5CDA44}" type="datetime8">
              <a:rPr lang="ar-IQ" smtClean="0">
                <a:solidFill>
                  <a:srgbClr val="000000"/>
                </a:solidFill>
              </a:rPr>
              <a:t>23 آذار، 16</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BE8D5F4-B4D4-4EC1-9B05-694F49B15D49}"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055263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7" name="Rectangle 4"/>
          <p:cNvSpPr>
            <a:spLocks noGrp="1" noChangeArrowheads="1"/>
          </p:cNvSpPr>
          <p:nvPr>
            <p:ph type="dt" sz="half" idx="10"/>
          </p:nvPr>
        </p:nvSpPr>
        <p:spPr>
          <a:ln/>
        </p:spPr>
        <p:txBody>
          <a:bodyPr/>
          <a:lstStyle>
            <a:lvl1pPr>
              <a:defRPr/>
            </a:lvl1pPr>
          </a:lstStyle>
          <a:p>
            <a:pPr>
              <a:defRPr/>
            </a:pPr>
            <a:fld id="{50DD7F67-EBA9-4856-8E0B-51CF58E15C53}" type="datetime8">
              <a:rPr lang="ar-IQ" smtClean="0">
                <a:solidFill>
                  <a:srgbClr val="000000"/>
                </a:solidFill>
              </a:rPr>
              <a:t>23 آذار، 16</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A6A3249-34C2-489D-931A-893430CDB137}"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20139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Rectangle 4"/>
          <p:cNvSpPr>
            <a:spLocks noGrp="1" noChangeArrowheads="1"/>
          </p:cNvSpPr>
          <p:nvPr>
            <p:ph type="dt" sz="half" idx="10"/>
          </p:nvPr>
        </p:nvSpPr>
        <p:spPr>
          <a:ln/>
        </p:spPr>
        <p:txBody>
          <a:bodyPr/>
          <a:lstStyle>
            <a:lvl1pPr>
              <a:defRPr/>
            </a:lvl1pPr>
          </a:lstStyle>
          <a:p>
            <a:pPr>
              <a:defRPr/>
            </a:pPr>
            <a:fld id="{6A49CA8A-211B-4F2A-B9DC-51DE2639AD60}" type="datetime8">
              <a:rPr lang="ar-IQ" smtClean="0">
                <a:solidFill>
                  <a:srgbClr val="000000"/>
                </a:solidFill>
              </a:rPr>
              <a:t>23 آذار، 16</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46FE196-1907-4F7A-8388-E0C7CF82B2A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51824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396251D-AA72-43EF-9B1F-D7F7020BF11D}" type="datetime8">
              <a:rPr lang="ar-IQ" smtClean="0">
                <a:solidFill>
                  <a:srgbClr val="000000"/>
                </a:solidFill>
              </a:rPr>
              <a:t>23 آذار، 16</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4E900D1-07B9-4672-930E-8AFA8F016A86}"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23928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fld id="{781D519C-800E-4C49-87C6-C21D8186639C}" type="datetime8">
              <a:rPr lang="ar-IQ" smtClean="0">
                <a:solidFill>
                  <a:srgbClr val="000000"/>
                </a:solidFill>
              </a:rPr>
              <a:t>23 آذار، 16</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06C928F-700F-415B-BA61-D3D14A77D176}"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459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IQ"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fld id="{9C84E5AA-C2F7-426E-83EC-A27ED60389EF}" type="datetime8">
              <a:rPr lang="ar-IQ" smtClean="0">
                <a:solidFill>
                  <a:srgbClr val="000000"/>
                </a:solidFill>
              </a:rPr>
              <a:t>23 آذار، 16</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275F3DB-191B-48AA-B6DF-E2364ACA345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91406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endParaRPr 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endParaRPr lang="en-US" smtClean="0"/>
          </a:p>
          <a:p>
            <a:pPr lvl="1"/>
            <a:r>
              <a:rPr lang="ar-SA" smtClean="0"/>
              <a:t>المستوى الثاني</a:t>
            </a:r>
            <a:endParaRPr lang="en-US" smtClean="0"/>
          </a:p>
          <a:p>
            <a:pPr lvl="2"/>
            <a:r>
              <a:rPr lang="ar-SA" smtClean="0"/>
              <a:t>المستوى الثالث</a:t>
            </a:r>
            <a:endParaRPr lang="en-US" smtClean="0"/>
          </a:p>
          <a:p>
            <a:pPr lvl="3"/>
            <a:r>
              <a:rPr lang="ar-SA" smtClean="0"/>
              <a:t>المستوى الرابع</a:t>
            </a:r>
            <a:endParaRPr lang="en-US" smtClean="0"/>
          </a:p>
          <a:p>
            <a:pPr lvl="4"/>
            <a:r>
              <a:rPr lang="ar-SA" smtClean="0"/>
              <a:t>المستوى الخامس</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400" b="0" smtClean="0">
                <a:solidFill>
                  <a:schemeClr val="tx1"/>
                </a:solidFill>
              </a:defRPr>
            </a:lvl1pPr>
          </a:lstStyle>
          <a:p>
            <a:pPr fontAlgn="base">
              <a:spcBef>
                <a:spcPct val="0"/>
              </a:spcBef>
              <a:spcAft>
                <a:spcPct val="0"/>
              </a:spcAft>
              <a:defRPr/>
            </a:pPr>
            <a:fld id="{DE064042-7CE9-4262-AA12-D032D6B6A1D8}" type="datetime8">
              <a:rPr lang="ar-IQ" smtClean="0">
                <a:solidFill>
                  <a:srgbClr val="000000"/>
                </a:solidFill>
              </a:rPr>
              <a:t>23 آذار، 16</a:t>
            </a:fld>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400" b="0" smtClean="0">
                <a:solidFill>
                  <a:schemeClr val="tx1"/>
                </a:solidFill>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b="0" smtClean="0">
                <a:solidFill>
                  <a:schemeClr val="tx1"/>
                </a:solidFill>
              </a:defRPr>
            </a:lvl1pPr>
          </a:lstStyle>
          <a:p>
            <a:pPr fontAlgn="base">
              <a:spcBef>
                <a:spcPct val="0"/>
              </a:spcBef>
              <a:spcAft>
                <a:spcPct val="0"/>
              </a:spcAft>
              <a:defRPr/>
            </a:pPr>
            <a:fld id="{C307AE5C-8ECF-4D14-93CF-DEEDA92B6011}" type="slidenum">
              <a:rPr lang="ar-SA">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316964233"/>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Arial" pitchFamily="34" charset="0"/>
        </a:defRPr>
      </a:lvl2pPr>
      <a:lvl3pPr algn="ctr" rtl="0" eaLnBrk="0" fontAlgn="base" hangingPunct="0">
        <a:spcBef>
          <a:spcPct val="0"/>
        </a:spcBef>
        <a:spcAft>
          <a:spcPct val="0"/>
        </a:spcAft>
        <a:defRPr sz="4400">
          <a:solidFill>
            <a:schemeClr val="tx2"/>
          </a:solidFill>
          <a:latin typeface="Arial" pitchFamily="34" charset="0"/>
          <a:cs typeface="Arial" pitchFamily="34" charset="0"/>
        </a:defRPr>
      </a:lvl3pPr>
      <a:lvl4pPr algn="ctr" rtl="0" eaLnBrk="0" fontAlgn="base" hangingPunct="0">
        <a:spcBef>
          <a:spcPct val="0"/>
        </a:spcBef>
        <a:spcAft>
          <a:spcPct val="0"/>
        </a:spcAft>
        <a:defRPr sz="4400">
          <a:solidFill>
            <a:schemeClr val="tx2"/>
          </a:solidFill>
          <a:latin typeface="Arial" pitchFamily="34" charset="0"/>
          <a:cs typeface="Arial" pitchFamily="34" charset="0"/>
        </a:defRPr>
      </a:lvl4pPr>
      <a:lvl5pPr algn="ctr" rtl="0"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مستطيل 7"/>
          <p:cNvSpPr/>
          <p:nvPr/>
        </p:nvSpPr>
        <p:spPr>
          <a:xfrm rot="-720000">
            <a:off x="1045517" y="2490211"/>
            <a:ext cx="7007047" cy="923330"/>
          </a:xfrm>
          <a:prstGeom prst="rect">
            <a:avLst/>
          </a:prstGeom>
          <a:noFill/>
        </p:spPr>
        <p:txBody>
          <a:bodyPr wrap="none" lIns="91440" tIns="45720" rIns="91440" bIns="45720">
            <a:spAutoFit/>
          </a:bodyPr>
          <a:lstStyle/>
          <a:p>
            <a:pPr algn="ctr"/>
            <a:r>
              <a:rPr lang="ar-IQ" sz="5400" b="1" cap="all" spc="0" dirty="0" smtClean="0">
                <a:ln w="9000" cmpd="sng">
                  <a:solidFill>
                    <a:schemeClr val="accent4">
                      <a:shade val="50000"/>
                      <a:satMod val="120000"/>
                    </a:schemeClr>
                  </a:solidFill>
                  <a:prstDash val="solid"/>
                </a:ln>
                <a:solidFill>
                  <a:srgbClr val="339933"/>
                </a:solidFill>
                <a:effectLst>
                  <a:reflection blurRad="12700" stA="28000" endPos="45000" dist="1000" dir="5400000" sy="-100000" algn="bl" rotWithShape="0"/>
                </a:effectLst>
              </a:rPr>
              <a:t>طبيعة القيادة الدولية وتحدياتها</a:t>
            </a:r>
            <a:endParaRPr lang="ar-IQ" sz="5400" b="1" cap="all" spc="0" dirty="0">
              <a:ln w="9000" cmpd="sng">
                <a:solidFill>
                  <a:schemeClr val="accent4">
                    <a:shade val="50000"/>
                    <a:satMod val="120000"/>
                  </a:schemeClr>
                </a:solidFill>
                <a:prstDash val="solid"/>
              </a:ln>
              <a:solidFill>
                <a:srgbClr val="339933"/>
              </a:solidFill>
              <a:effectLst>
                <a:reflection blurRad="12700" stA="28000" endPos="45000" dist="1000" dir="5400000" sy="-100000" algn="bl" rotWithShape="0"/>
              </a:effectLst>
            </a:endParaRPr>
          </a:p>
        </p:txBody>
      </p:sp>
    </p:spTree>
    <p:extLst>
      <p:ext uri="{BB962C8B-B14F-4D97-AF65-F5344CB8AC3E}">
        <p14:creationId xmlns:p14="http://schemas.microsoft.com/office/powerpoint/2010/main" val="1086456284"/>
      </p:ext>
    </p:extLst>
  </p:cSld>
  <p:clrMapOvr>
    <a:masterClrMapping/>
  </p:clrMapOvr>
  <mc:AlternateContent xmlns:mc="http://schemas.openxmlformats.org/markup-compatibility/2006">
    <mc:Choice xmlns:p14="http://schemas.microsoft.com/office/powerpoint/2010/main" Requires="p14">
      <p:transition spd="slow" p14:dur="1500" advClick="0">
        <p:split orient="vert"/>
      </p:transition>
    </mc:Choice>
    <mc:Fallback>
      <p:transition spd="slow" advClick="0">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10</a:t>
            </a:fld>
            <a:endParaRPr lang="en-US" dirty="0">
              <a:solidFill>
                <a:srgbClr val="000000"/>
              </a:solidFill>
            </a:endParaRPr>
          </a:p>
        </p:txBody>
      </p:sp>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2"/>
          <p:cNvSpPr/>
          <p:nvPr/>
        </p:nvSpPr>
        <p:spPr>
          <a:xfrm>
            <a:off x="438043" y="474345"/>
            <a:ext cx="8219256" cy="6124754"/>
          </a:xfrm>
          <a:prstGeom prst="rect">
            <a:avLst/>
          </a:prstGeom>
        </p:spPr>
        <p:txBody>
          <a:bodyPr wrap="square">
            <a:spAutoFit/>
          </a:bodyPr>
          <a:lstStyle/>
          <a:p>
            <a:pPr algn="just"/>
            <a:r>
              <a:rPr lang="ar-IQ" sz="2800" dirty="0" smtClean="0"/>
              <a:t>     مما </a:t>
            </a:r>
            <a:r>
              <a:rPr lang="ar-IQ" sz="2800" dirty="0"/>
              <a:t>تقدم هناك أنماط مختلفة للقيادة الدولية تختلف في درجة سلوكياتها, أو شيوع استخدامها باختلاف الثقافات (النمط المرغوب في ثقافة معينة, قد يكون ليس كذلك في ثقافة أخرى).</a:t>
            </a:r>
            <a:endParaRPr lang="en-US" sz="2800" dirty="0"/>
          </a:p>
          <a:p>
            <a:pPr algn="just"/>
            <a:r>
              <a:rPr lang="ar-IQ" sz="2800" b="1" dirty="0"/>
              <a:t>     وتبرز الأنماط الآتية للقيادة الدولية:-</a:t>
            </a:r>
            <a:endParaRPr lang="en-US" sz="2800" dirty="0"/>
          </a:p>
          <a:p>
            <a:pPr lvl="0" algn="just"/>
            <a:r>
              <a:rPr lang="ar-IQ" sz="2800" b="1" i="1" u="sng" dirty="0"/>
              <a:t>القيادة المباشرة:</a:t>
            </a:r>
            <a:r>
              <a:rPr lang="ar-IQ" sz="2800" dirty="0"/>
              <a:t> تمنح المرؤوسين حرية توقع نتائج العمل, تنسيق العمل, إعطاء إرشادات محددة, بيان الإجراءات المطلوبة من العاملين, كما في (استراليا والبرازيل).</a:t>
            </a:r>
            <a:endParaRPr lang="en-US" sz="2800" dirty="0"/>
          </a:p>
          <a:p>
            <a:pPr lvl="0" algn="just"/>
            <a:r>
              <a:rPr lang="ar-IQ" sz="2800" b="1" i="1" u="sng" dirty="0"/>
              <a:t>القيادة الداعمة:</a:t>
            </a:r>
            <a:r>
              <a:rPr lang="ar-IQ" sz="2800" dirty="0"/>
              <a:t> تهتم بحاجات المرؤوسين, توفر لهم برامج الترفيه, تخلق مناخ من الصداقة معهم كما في (المانيا, بريطانيا).</a:t>
            </a:r>
            <a:endParaRPr lang="en-US" sz="2800" dirty="0"/>
          </a:p>
          <a:p>
            <a:pPr lvl="0" algn="just"/>
            <a:r>
              <a:rPr lang="ar-IQ" sz="2800" b="1" i="1" u="sng" dirty="0"/>
              <a:t>القيادة المشاركة:</a:t>
            </a:r>
            <a:r>
              <a:rPr lang="ar-IQ" sz="2800" dirty="0"/>
              <a:t> تعتمد على استشارة المرؤوسين, تهتم بآرائهم ومقترحاتهم كما في (كندا, فرنسا).</a:t>
            </a:r>
            <a:endParaRPr lang="en-US" sz="2800" dirty="0"/>
          </a:p>
          <a:p>
            <a:pPr lvl="0" algn="just"/>
            <a:r>
              <a:rPr lang="ar-IQ" sz="2800" b="1" i="1" u="sng" dirty="0"/>
              <a:t>القيادة الموجهة:</a:t>
            </a:r>
            <a:r>
              <a:rPr lang="ar-IQ" sz="2800" dirty="0"/>
              <a:t> تقوم بتحديد الأهداف وتوجيه الإنجاز, وتركز على تحسين الأداء والتميز فيه, وتزرع الثقة في المرؤوسين وقدراتهم كما في (الصين, الهند, ايطاليا).</a:t>
            </a:r>
            <a:endParaRPr lang="en-US" sz="2800" dirty="0"/>
          </a:p>
        </p:txBody>
      </p:sp>
    </p:spTree>
    <p:extLst>
      <p:ext uri="{BB962C8B-B14F-4D97-AF65-F5344CB8AC3E}">
        <p14:creationId xmlns:p14="http://schemas.microsoft.com/office/powerpoint/2010/main" val="1579461523"/>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11</a:t>
            </a:fld>
            <a:endParaRPr lang="en-US" dirty="0">
              <a:solidFill>
                <a:srgbClr val="000000"/>
              </a:solidFill>
            </a:endParaRPr>
          </a:p>
        </p:txBody>
      </p:sp>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48"/>
            <a:ext cx="9144000" cy="6870095"/>
          </a:xfrm>
          <a:prstGeom prst="rect">
            <a:avLst/>
          </a:prstGeom>
        </p:spPr>
      </p:pic>
      <p:sp>
        <p:nvSpPr>
          <p:cNvPr id="8" name="Rectangle 2"/>
          <p:cNvSpPr/>
          <p:nvPr/>
        </p:nvSpPr>
        <p:spPr>
          <a:xfrm>
            <a:off x="323528" y="225415"/>
            <a:ext cx="8280920" cy="6093976"/>
          </a:xfrm>
          <a:prstGeom prst="rect">
            <a:avLst/>
          </a:prstGeom>
        </p:spPr>
        <p:txBody>
          <a:bodyPr wrap="square">
            <a:spAutoFit/>
          </a:bodyPr>
          <a:lstStyle/>
          <a:p>
            <a:pPr algn="just"/>
            <a:r>
              <a:rPr lang="ar-IQ" sz="2600" dirty="0"/>
              <a:t> </a:t>
            </a:r>
            <a:r>
              <a:rPr lang="ar-IQ" sz="2600" dirty="0" smtClean="0"/>
              <a:t>     ويعد </a:t>
            </a:r>
            <a:r>
              <a:rPr lang="ar-IQ" sz="2600" dirty="0"/>
              <a:t>نمط القيادة المشاركة هو الأكثر ملائمة للعمل الدولي في الثقافات المختلفة, لمرونته, واستيعابه لطروحات الآخرين, وعدم تجاهل خصوصيات البلدان المضيفة, وهو جدير </a:t>
            </a:r>
            <a:r>
              <a:rPr lang="ar-IQ" sz="2600" dirty="0" err="1"/>
              <a:t>بالإهتمام</a:t>
            </a:r>
            <a:r>
              <a:rPr lang="ar-IQ" sz="2600" dirty="0"/>
              <a:t> لأنه يحقق عقد صفقات تجارية فعالة, ويؤمن عمل مستمر, تعاون مستمر, منافسة مشروعة, ويتم من مديرين موهوبين يقومون ببناء فرص عمل فاعلة في تحقيق الأهداف بكفاءة.</a:t>
            </a:r>
            <a:endParaRPr lang="en-US" sz="2600" dirty="0"/>
          </a:p>
          <a:p>
            <a:pPr lvl="0" algn="just"/>
            <a:r>
              <a:rPr lang="ar-IQ" sz="2600" b="1" i="1" u="sng" dirty="0"/>
              <a:t>القيادة الساحرة (الفاتنة): </a:t>
            </a:r>
            <a:r>
              <a:rPr lang="ar-IQ" sz="2600" dirty="0"/>
              <a:t>القائد شخص ذو رؤية واضحة, مهم لدى المرؤوسين, موجه للأداء بشكل سليم كما في (ماليزيا).</a:t>
            </a:r>
            <a:endParaRPr lang="en-US" sz="2600" dirty="0"/>
          </a:p>
          <a:p>
            <a:pPr lvl="0" algn="just"/>
            <a:r>
              <a:rPr lang="ar-IQ" sz="2600" b="1" i="1" u="sng" dirty="0"/>
              <a:t>قيادة الفريق:</a:t>
            </a:r>
            <a:r>
              <a:rPr lang="ar-IQ" sz="2600" dirty="0"/>
              <a:t> القائد دبلوماسي في تعامله مع المرؤوسين, ويرسخ قواعد التعاون بينهم كما في (روسيا).</a:t>
            </a:r>
            <a:endParaRPr lang="en-US" sz="2600" dirty="0"/>
          </a:p>
          <a:p>
            <a:pPr lvl="0" algn="just"/>
            <a:r>
              <a:rPr lang="ar-IQ" sz="2600" b="1" i="1" u="sng" dirty="0"/>
              <a:t>قيادة الحماية الذاتية:</a:t>
            </a:r>
            <a:r>
              <a:rPr lang="ar-IQ" sz="2600" dirty="0"/>
              <a:t> القائد ذو نزعة فردية, لا يجيد العمل الجماعي, ويتخذ القرارات بمفرده.</a:t>
            </a:r>
            <a:endParaRPr lang="en-US" sz="2600" dirty="0"/>
          </a:p>
          <a:p>
            <a:pPr lvl="0" algn="just"/>
            <a:r>
              <a:rPr lang="ar-IQ" sz="2600" b="1" i="1" u="sng" dirty="0"/>
              <a:t>القيادة الإنسانية:</a:t>
            </a:r>
            <a:r>
              <a:rPr lang="ar-IQ" sz="2600" dirty="0"/>
              <a:t> القائد رحيم بالمرؤوسين, ويتعاطف معهم ويسعى لتحقيق حاجاتهم, يهتم بأمورهم أكثر من الاهتمام بأهداف الشركة.</a:t>
            </a:r>
            <a:endParaRPr lang="en-US" sz="2600" dirty="0"/>
          </a:p>
          <a:p>
            <a:pPr lvl="0" algn="just"/>
            <a:r>
              <a:rPr lang="ar-IQ" sz="2600" b="1" i="1" u="sng" dirty="0"/>
              <a:t>القيادة المستقلة:</a:t>
            </a:r>
            <a:r>
              <a:rPr lang="ar-IQ" sz="2600" dirty="0"/>
              <a:t> القائد يعيش عزلة, ويتمسك برأيه بشدة, ولا يسمح بالمشاركة.</a:t>
            </a:r>
            <a:endParaRPr lang="en-US" sz="2600" dirty="0"/>
          </a:p>
        </p:txBody>
      </p:sp>
    </p:spTree>
    <p:extLst>
      <p:ext uri="{BB962C8B-B14F-4D97-AF65-F5344CB8AC3E}">
        <p14:creationId xmlns:p14="http://schemas.microsoft.com/office/powerpoint/2010/main" val="371026502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12</a:t>
            </a:fld>
            <a:endParaRPr lang="en-US" dirty="0">
              <a:solidFill>
                <a:srgbClr val="000000"/>
              </a:solidFill>
            </a:endParaRPr>
          </a:p>
        </p:txBody>
      </p:sp>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2"/>
          <p:cNvSpPr/>
          <p:nvPr/>
        </p:nvSpPr>
        <p:spPr>
          <a:xfrm>
            <a:off x="438043" y="474345"/>
            <a:ext cx="8219256" cy="2246769"/>
          </a:xfrm>
          <a:prstGeom prst="rect">
            <a:avLst/>
          </a:prstGeom>
        </p:spPr>
        <p:txBody>
          <a:bodyPr wrap="square">
            <a:spAutoFit/>
          </a:bodyPr>
          <a:lstStyle/>
          <a:p>
            <a:r>
              <a:rPr lang="ar-IQ" sz="2800" b="1" dirty="0"/>
              <a:t>نماذج القيادة الدولية:-</a:t>
            </a:r>
            <a:endParaRPr lang="en-US" sz="2800" dirty="0"/>
          </a:p>
          <a:p>
            <a:r>
              <a:rPr lang="ar-IQ" sz="2800" dirty="0"/>
              <a:t>     يبين الجدول أدناه مقارنة بين نموذج القيادة الدولي العربي والنموذج في الشرق الأوسط باعتماد مجموعة من المحددات التنظيمية.</a:t>
            </a:r>
            <a:endParaRPr lang="en-US" sz="2800" dirty="0"/>
          </a:p>
          <a:p>
            <a:pPr algn="ctr"/>
            <a:r>
              <a:rPr lang="ar-IQ" sz="2800" b="1" dirty="0"/>
              <a:t>مقارنة بين نماذج القيادة الدولية في الشرق الأوسط </a:t>
            </a:r>
            <a:r>
              <a:rPr lang="ar-IQ" sz="2800" b="1" dirty="0" smtClean="0"/>
              <a:t>والغرب</a:t>
            </a:r>
          </a:p>
          <a:p>
            <a:pPr algn="ctr"/>
            <a:endParaRPr lang="en-US" sz="2800" dirty="0"/>
          </a:p>
        </p:txBody>
      </p:sp>
      <p:graphicFrame>
        <p:nvGraphicFramePr>
          <p:cNvPr id="2" name="جدول 1"/>
          <p:cNvGraphicFramePr>
            <a:graphicFrameLocks noGrp="1"/>
          </p:cNvGraphicFramePr>
          <p:nvPr>
            <p:extLst>
              <p:ext uri="{D42A27DB-BD31-4B8C-83A1-F6EECF244321}">
                <p14:modId xmlns:p14="http://schemas.microsoft.com/office/powerpoint/2010/main" val="3157680238"/>
              </p:ext>
            </p:extLst>
          </p:nvPr>
        </p:nvGraphicFramePr>
        <p:xfrm>
          <a:off x="1368018" y="2420888"/>
          <a:ext cx="6251982" cy="3840988"/>
        </p:xfrm>
        <a:graphic>
          <a:graphicData uri="http://schemas.openxmlformats.org/drawingml/2006/table">
            <a:tbl>
              <a:tblPr rtl="1" firstRow="1" bandRow="1">
                <a:tableStyleId>{5C22544A-7EE6-4342-B048-85BDC9FD1C3A}</a:tableStyleId>
              </a:tblPr>
              <a:tblGrid>
                <a:gridCol w="1468062"/>
                <a:gridCol w="2413450"/>
                <a:gridCol w="2370470"/>
              </a:tblGrid>
              <a:tr h="370840">
                <a:tc>
                  <a:txBody>
                    <a:bodyPr/>
                    <a:lstStyle/>
                    <a:p>
                      <a:pPr algn="ctr" rtl="1">
                        <a:lnSpc>
                          <a:spcPct val="115000"/>
                        </a:lnSpc>
                        <a:spcAft>
                          <a:spcPts val="1000"/>
                        </a:spcAft>
                      </a:pPr>
                      <a:r>
                        <a:rPr lang="ar-IQ" sz="1800" b="1" dirty="0">
                          <a:effectLst/>
                          <a:latin typeface="Calibri"/>
                          <a:ea typeface="Calibri"/>
                          <a:cs typeface="Simplified Arabic"/>
                        </a:rPr>
                        <a:t>المحدد</a:t>
                      </a:r>
                      <a:endParaRPr lang="en-US" sz="1400" dirty="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b="1">
                          <a:effectLst/>
                          <a:latin typeface="Calibri"/>
                          <a:ea typeface="Calibri"/>
                          <a:cs typeface="Simplified Arabic"/>
                        </a:rPr>
                        <a:t>نموذج الشرق الأوسط</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b="1">
                          <a:effectLst/>
                          <a:latin typeface="Calibri"/>
                          <a:ea typeface="Calibri"/>
                          <a:cs typeface="Simplified Arabic"/>
                        </a:rPr>
                        <a:t>النموذج الغربي</a:t>
                      </a:r>
                      <a:endParaRPr lang="en-US" sz="1400">
                        <a:effectLst/>
                        <a:latin typeface="Calibri"/>
                        <a:ea typeface="Calibri"/>
                        <a:cs typeface="Arial"/>
                      </a:endParaRPr>
                    </a:p>
                  </a:txBody>
                  <a:tcPr marL="68580" marR="68580" marT="0" marB="0"/>
                </a:tc>
              </a:tr>
              <a:tr h="370840">
                <a:tc>
                  <a:txBody>
                    <a:bodyPr/>
                    <a:lstStyle/>
                    <a:p>
                      <a:pPr algn="ctr" rtl="1">
                        <a:lnSpc>
                          <a:spcPct val="115000"/>
                        </a:lnSpc>
                        <a:spcAft>
                          <a:spcPts val="1000"/>
                        </a:spcAft>
                      </a:pPr>
                      <a:r>
                        <a:rPr lang="ar-IQ" sz="1800">
                          <a:effectLst/>
                          <a:latin typeface="Calibri"/>
                          <a:ea typeface="Calibri"/>
                          <a:cs typeface="Simplified Arabic"/>
                        </a:rPr>
                        <a:t>التصميم التنظيمي</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a:effectLst/>
                          <a:latin typeface="Calibri"/>
                          <a:ea typeface="Calibri"/>
                          <a:cs typeface="Simplified Arabic"/>
                        </a:rPr>
                        <a:t>يبروقراطية عالية, مركزية عالية, سلطة في القمة, بيئة غامضة وغير واضحة, بيئة تنظيمية غير متوقعة.</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a:effectLst/>
                          <a:latin typeface="Calibri"/>
                          <a:ea typeface="Calibri"/>
                          <a:cs typeface="Simplified Arabic"/>
                        </a:rPr>
                        <a:t>بيروقراطية قليلة, تفويض أكبر من السلطة, تركيب غير مركزي نسبي.</a:t>
                      </a:r>
                      <a:endParaRPr lang="en-US" sz="1400">
                        <a:effectLst/>
                        <a:latin typeface="Calibri"/>
                        <a:ea typeface="Calibri"/>
                        <a:cs typeface="Arial"/>
                      </a:endParaRPr>
                    </a:p>
                  </a:txBody>
                  <a:tcPr marL="68580" marR="68580" marT="0" marB="0"/>
                </a:tc>
              </a:tr>
              <a:tr h="370840">
                <a:tc>
                  <a:txBody>
                    <a:bodyPr/>
                    <a:lstStyle/>
                    <a:p>
                      <a:pPr algn="ctr" rtl="1">
                        <a:lnSpc>
                          <a:spcPct val="115000"/>
                        </a:lnSpc>
                        <a:spcAft>
                          <a:spcPts val="1000"/>
                        </a:spcAft>
                      </a:pPr>
                      <a:r>
                        <a:rPr lang="ar-IQ" sz="1800">
                          <a:effectLst/>
                          <a:latin typeface="Calibri"/>
                          <a:ea typeface="Calibri"/>
                          <a:cs typeface="Simplified Arabic"/>
                        </a:rPr>
                        <a:t>صناعة القرار</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a:effectLst/>
                          <a:latin typeface="Calibri"/>
                          <a:ea typeface="Calibri"/>
                          <a:cs typeface="Simplified Arabic"/>
                        </a:rPr>
                        <a:t>يتم صناعته في المستوى الأعلى من الإدارة, عدم الاستعداد لتقبل مخاطرة عالية مرتبطة بصناعة القرار.</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a:effectLst/>
                          <a:latin typeface="Calibri"/>
                          <a:ea typeface="Calibri"/>
                          <a:cs typeface="Simplified Arabic"/>
                        </a:rPr>
                        <a:t>إدارة معتدلة لصناعة القرار, تقنية تخطيط معقدة, نظام معلومات إدارية معقد.</a:t>
                      </a:r>
                      <a:endParaRPr lang="en-US" sz="1400">
                        <a:effectLst/>
                        <a:latin typeface="Calibri"/>
                        <a:ea typeface="Calibri"/>
                        <a:cs typeface="Arial"/>
                      </a:endParaRPr>
                    </a:p>
                  </a:txBody>
                  <a:tcPr marL="68580" marR="68580" marT="0" marB="0"/>
                </a:tc>
              </a:tr>
              <a:tr h="370840">
                <a:tc>
                  <a:txBody>
                    <a:bodyPr/>
                    <a:lstStyle/>
                    <a:p>
                      <a:pPr algn="ctr" rtl="1">
                        <a:lnSpc>
                          <a:spcPct val="115000"/>
                        </a:lnSpc>
                        <a:spcAft>
                          <a:spcPts val="1000"/>
                        </a:spcAft>
                      </a:pPr>
                      <a:r>
                        <a:rPr lang="ar-IQ" sz="1800">
                          <a:effectLst/>
                          <a:latin typeface="Calibri"/>
                          <a:ea typeface="Calibri"/>
                          <a:cs typeface="Simplified Arabic"/>
                        </a:rPr>
                        <a:t>تقييم الأداء والسيطرة</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a:effectLst/>
                          <a:latin typeface="Calibri"/>
                          <a:ea typeface="Calibri"/>
                          <a:cs typeface="Simplified Arabic"/>
                        </a:rPr>
                        <a:t>سيطرة غير رسمية تحقق روتين في الأداء, ضعف أنظمة تقييم الأداء.</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dirty="0">
                          <a:effectLst/>
                          <a:latin typeface="Calibri"/>
                          <a:ea typeface="Calibri"/>
                          <a:cs typeface="Simplified Arabic"/>
                        </a:rPr>
                        <a:t>أنظمة سيطرة متقدمة ومقبولة, وتركز على تقليل التكاليف.</a:t>
                      </a:r>
                      <a:endParaRPr lang="en-US" sz="1400" dirty="0">
                        <a:effectLst/>
                        <a:latin typeface="Calibri"/>
                        <a:ea typeface="Calibri"/>
                        <a:cs typeface="Arial"/>
                      </a:endParaRPr>
                    </a:p>
                  </a:txBody>
                  <a:tcPr marL="68580" marR="68580" marT="0" marB="0"/>
                </a:tc>
              </a:tr>
            </a:tbl>
          </a:graphicData>
        </a:graphic>
      </p:graphicFrame>
    </p:spTree>
    <p:extLst>
      <p:ext uri="{BB962C8B-B14F-4D97-AF65-F5344CB8AC3E}">
        <p14:creationId xmlns:p14="http://schemas.microsoft.com/office/powerpoint/2010/main" val="268050437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13</a:t>
            </a:fld>
            <a:endParaRPr lang="en-US" dirty="0">
              <a:solidFill>
                <a:srgbClr val="000000"/>
              </a:solidFill>
            </a:endParaRPr>
          </a:p>
        </p:txBody>
      </p:sp>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48"/>
            <a:ext cx="9144000" cy="6870095"/>
          </a:xfrm>
          <a:prstGeom prst="rect">
            <a:avLst/>
          </a:prstGeom>
        </p:spPr>
      </p:pic>
      <p:graphicFrame>
        <p:nvGraphicFramePr>
          <p:cNvPr id="7" name="جدول 6"/>
          <p:cNvGraphicFramePr>
            <a:graphicFrameLocks noGrp="1"/>
          </p:cNvGraphicFramePr>
          <p:nvPr>
            <p:extLst>
              <p:ext uri="{D42A27DB-BD31-4B8C-83A1-F6EECF244321}">
                <p14:modId xmlns:p14="http://schemas.microsoft.com/office/powerpoint/2010/main" val="507781159"/>
              </p:ext>
            </p:extLst>
          </p:nvPr>
        </p:nvGraphicFramePr>
        <p:xfrm>
          <a:off x="1259632" y="476672"/>
          <a:ext cx="6251982" cy="5338905"/>
        </p:xfrm>
        <a:graphic>
          <a:graphicData uri="http://schemas.openxmlformats.org/drawingml/2006/table">
            <a:tbl>
              <a:tblPr rtl="1" firstRow="1" bandRow="1">
                <a:tableStyleId>{5C22544A-7EE6-4342-B048-85BDC9FD1C3A}</a:tableStyleId>
              </a:tblPr>
              <a:tblGrid>
                <a:gridCol w="1468062"/>
                <a:gridCol w="2413450"/>
                <a:gridCol w="2370470"/>
              </a:tblGrid>
              <a:tr h="507513">
                <a:tc>
                  <a:txBody>
                    <a:bodyPr/>
                    <a:lstStyle/>
                    <a:p>
                      <a:pPr algn="ctr" rtl="1">
                        <a:lnSpc>
                          <a:spcPct val="115000"/>
                        </a:lnSpc>
                        <a:spcAft>
                          <a:spcPts val="1000"/>
                        </a:spcAft>
                      </a:pPr>
                      <a:r>
                        <a:rPr lang="ar-IQ" sz="1800" b="1" dirty="0">
                          <a:effectLst/>
                          <a:latin typeface="Calibri"/>
                          <a:ea typeface="Calibri"/>
                          <a:cs typeface="Simplified Arabic"/>
                        </a:rPr>
                        <a:t>المحدد</a:t>
                      </a:r>
                      <a:endParaRPr lang="en-US" sz="1400" dirty="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b="1">
                          <a:effectLst/>
                          <a:latin typeface="Calibri"/>
                          <a:ea typeface="Calibri"/>
                          <a:cs typeface="Simplified Arabic"/>
                        </a:rPr>
                        <a:t>نموذج الشرق الأوسط</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b="1">
                          <a:effectLst/>
                          <a:latin typeface="Calibri"/>
                          <a:ea typeface="Calibri"/>
                          <a:cs typeface="Simplified Arabic"/>
                        </a:rPr>
                        <a:t>النموذج الغربي</a:t>
                      </a:r>
                      <a:endParaRPr lang="en-US" sz="1400">
                        <a:effectLst/>
                        <a:latin typeface="Calibri"/>
                        <a:ea typeface="Calibri"/>
                        <a:cs typeface="Arial"/>
                      </a:endParaRPr>
                    </a:p>
                  </a:txBody>
                  <a:tcPr marL="68580" marR="68580" marT="0" marB="0"/>
                </a:tc>
              </a:tr>
              <a:tr h="1726935">
                <a:tc>
                  <a:txBody>
                    <a:bodyPr/>
                    <a:lstStyle/>
                    <a:p>
                      <a:pPr algn="ctr" rtl="1">
                        <a:lnSpc>
                          <a:spcPct val="115000"/>
                        </a:lnSpc>
                        <a:spcAft>
                          <a:spcPts val="1000"/>
                        </a:spcAft>
                      </a:pPr>
                      <a:r>
                        <a:rPr lang="ar-IQ" sz="1800">
                          <a:effectLst/>
                          <a:latin typeface="Calibri"/>
                          <a:ea typeface="Calibri"/>
                          <a:cs typeface="Simplified Arabic"/>
                        </a:rPr>
                        <a:t>سياسات قوة العمل</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a:effectLst/>
                          <a:latin typeface="Calibri"/>
                          <a:ea typeface="Calibri"/>
                          <a:cs typeface="Simplified Arabic"/>
                        </a:rPr>
                        <a:t>اعتماد عالي على الارتباطات الشخصية, الوصول إلى الشخص من خلال أصله الاجتماعي لمليء الوظائف الرئيسة, بروز اتجاهات إدارية عديدة. </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a:effectLst/>
                          <a:latin typeface="Calibri"/>
                          <a:ea typeface="Calibri"/>
                          <a:cs typeface="Simplified Arabic"/>
                        </a:rPr>
                        <a:t>المؤهلات أساس القرارات, تأكيد أقل على شخصية القائد, اعطاء إهتمام النمط القائد وأداءه, التأكيد على المساواة بعيداً عن الاختلافات, الناس مرتبطين ببعضهم بشكل حر, والصداقات ليست قوية.</a:t>
                      </a:r>
                      <a:endParaRPr lang="en-US" sz="1400">
                        <a:effectLst/>
                        <a:latin typeface="Calibri"/>
                        <a:ea typeface="Calibri"/>
                        <a:cs typeface="Arial"/>
                      </a:endParaRPr>
                    </a:p>
                  </a:txBody>
                  <a:tcPr marL="68580" marR="68580" marT="0" marB="0"/>
                </a:tc>
              </a:tr>
              <a:tr h="750882">
                <a:tc>
                  <a:txBody>
                    <a:bodyPr/>
                    <a:lstStyle/>
                    <a:p>
                      <a:pPr algn="ctr" rtl="1">
                        <a:lnSpc>
                          <a:spcPct val="115000"/>
                        </a:lnSpc>
                        <a:spcAft>
                          <a:spcPts val="1000"/>
                        </a:spcAft>
                      </a:pPr>
                      <a:r>
                        <a:rPr lang="ar-IQ" sz="1800" dirty="0">
                          <a:effectLst/>
                          <a:latin typeface="Calibri"/>
                          <a:ea typeface="Calibri"/>
                          <a:cs typeface="Simplified Arabic"/>
                        </a:rPr>
                        <a:t>أساليب الإدارة</a:t>
                      </a:r>
                      <a:endParaRPr lang="en-US" sz="1400" dirty="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a:effectLst/>
                          <a:latin typeface="Calibri"/>
                          <a:ea typeface="Calibri"/>
                          <a:cs typeface="Simplified Arabic"/>
                        </a:rPr>
                        <a:t>قديمة وغير معاصرة</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dirty="0">
                          <a:effectLst/>
                          <a:latin typeface="Calibri"/>
                          <a:ea typeface="Calibri"/>
                          <a:cs typeface="Simplified Arabic"/>
                        </a:rPr>
                        <a:t>معاصرة وعلمية أكثر</a:t>
                      </a:r>
                      <a:endParaRPr lang="en-US" sz="1400" dirty="0">
                        <a:effectLst/>
                        <a:latin typeface="Calibri"/>
                        <a:ea typeface="Calibri"/>
                        <a:cs typeface="Arial"/>
                      </a:endParaRPr>
                    </a:p>
                  </a:txBody>
                  <a:tcPr marL="68580" marR="68580" marT="0" marB="0"/>
                </a:tc>
              </a:tr>
              <a:tr h="1295201">
                <a:tc>
                  <a:txBody>
                    <a:bodyPr/>
                    <a:lstStyle/>
                    <a:p>
                      <a:pPr algn="ctr" rtl="1">
                        <a:lnSpc>
                          <a:spcPct val="115000"/>
                        </a:lnSpc>
                        <a:spcAft>
                          <a:spcPts val="1000"/>
                        </a:spcAft>
                      </a:pPr>
                      <a:r>
                        <a:rPr lang="ar-IQ" sz="1800">
                          <a:effectLst/>
                          <a:latin typeface="Calibri"/>
                          <a:ea typeface="Calibri"/>
                          <a:cs typeface="Simplified Arabic"/>
                        </a:rPr>
                        <a:t>الاتصالات</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a:effectLst/>
                          <a:latin typeface="Calibri"/>
                          <a:ea typeface="Calibri"/>
                          <a:cs typeface="Simplified Arabic"/>
                        </a:rPr>
                        <a:t>تعتمد الشركة في الاتصالات على الوضع الاجتماعي, النفوذ, التأثير العائلي), سلسلة الأوامر ينبغي اتباعها بحزم, ارتباط الناس قوي, الصداقة شديدة وذات ارتباطات قوية.</a:t>
                      </a:r>
                      <a:endParaRPr lang="en-US" sz="1400">
                        <a:effectLst/>
                        <a:latin typeface="Calibri"/>
                        <a:ea typeface="Calibri"/>
                        <a:cs typeface="Arial"/>
                      </a:endParaRPr>
                    </a:p>
                  </a:txBody>
                  <a:tcPr marL="68580" marR="68580" marT="0" marB="0"/>
                </a:tc>
                <a:tc>
                  <a:txBody>
                    <a:bodyPr/>
                    <a:lstStyle/>
                    <a:p>
                      <a:pPr algn="ctr" rtl="1">
                        <a:lnSpc>
                          <a:spcPct val="115000"/>
                        </a:lnSpc>
                        <a:spcAft>
                          <a:spcPts val="1000"/>
                        </a:spcAft>
                      </a:pPr>
                      <a:r>
                        <a:rPr lang="ar-IQ" sz="1800" dirty="0">
                          <a:effectLst/>
                          <a:latin typeface="Calibri"/>
                          <a:ea typeface="Calibri"/>
                          <a:cs typeface="Simplified Arabic"/>
                        </a:rPr>
                        <a:t>الناس تتصل ببعضها بشكل مغلق وعام, وعلاقات الأصدقاء ليست قوية, وليست ملزمة.</a:t>
                      </a:r>
                      <a:endParaRPr lang="en-US" sz="1400" dirty="0">
                        <a:effectLst/>
                        <a:latin typeface="Calibri"/>
                        <a:ea typeface="Calibri"/>
                        <a:cs typeface="Arial"/>
                      </a:endParaRPr>
                    </a:p>
                  </a:txBody>
                  <a:tcPr marL="68580" marR="68580" marT="0" marB="0"/>
                </a:tc>
              </a:tr>
            </a:tbl>
          </a:graphicData>
        </a:graphic>
      </p:graphicFrame>
    </p:spTree>
    <p:extLst>
      <p:ext uri="{BB962C8B-B14F-4D97-AF65-F5344CB8AC3E}">
        <p14:creationId xmlns:p14="http://schemas.microsoft.com/office/powerpoint/2010/main" val="21612031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14</a:t>
            </a:fld>
            <a:endParaRPr lang="en-US" dirty="0">
              <a:solidFill>
                <a:srgbClr val="000000"/>
              </a:solidFill>
            </a:endParaRPr>
          </a:p>
        </p:txBody>
      </p:sp>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2"/>
          <p:cNvSpPr/>
          <p:nvPr/>
        </p:nvSpPr>
        <p:spPr>
          <a:xfrm>
            <a:off x="438043" y="474345"/>
            <a:ext cx="8219256" cy="6124754"/>
          </a:xfrm>
          <a:prstGeom prst="rect">
            <a:avLst/>
          </a:prstGeom>
        </p:spPr>
        <p:txBody>
          <a:bodyPr wrap="square">
            <a:spAutoFit/>
          </a:bodyPr>
          <a:lstStyle/>
          <a:p>
            <a:r>
              <a:rPr lang="ar-IQ" sz="2800" b="1" dirty="0"/>
              <a:t>القيادة الدولية في العالم الرقمي:-</a:t>
            </a:r>
            <a:endParaRPr lang="en-US" sz="2800" dirty="0"/>
          </a:p>
          <a:p>
            <a:r>
              <a:rPr lang="ar-IQ" sz="2800" dirty="0"/>
              <a:t>     منظمات العالم الرقمي تتميز بمرونة عالية, وجرأة وتحدي عاليين, وبالتالي فالقيادة في (</a:t>
            </a:r>
            <a:r>
              <a:rPr lang="en-US" sz="2800" dirty="0"/>
              <a:t>E-Business</a:t>
            </a:r>
            <a:r>
              <a:rPr lang="ar-IQ" sz="2800" dirty="0"/>
              <a:t>) تختلف عنها في المنظمات التقليدية في مجالات:-</a:t>
            </a:r>
            <a:endParaRPr lang="en-US" sz="2800" dirty="0"/>
          </a:p>
          <a:p>
            <a:pPr lvl="0"/>
            <a:r>
              <a:rPr lang="ar-IQ" sz="2800" b="1" i="1" u="sng" dirty="0"/>
              <a:t>صناعة القرار بسرعة:</a:t>
            </a:r>
            <a:r>
              <a:rPr lang="ar-IQ" sz="2800" dirty="0"/>
              <a:t> مشكلة المنظمات أو الأعمال الالكترونية أن الوضع فيها ينفذ بسرعة, وتزداد شدة المنافسة, وكل ذلك يخلق تحديات للقيادة, وهذا يجعلهم كعدائين, ويستخدمون مصطلح الوقت </a:t>
            </a:r>
            <a:r>
              <a:rPr lang="ar-IQ" sz="2800" dirty="0" err="1"/>
              <a:t>للانترنت</a:t>
            </a:r>
            <a:r>
              <a:rPr lang="ar-IQ" sz="2800" dirty="0"/>
              <a:t> إشارة للسرعة العالية خلال العمل في بيئة (</a:t>
            </a:r>
            <a:r>
              <a:rPr lang="en-US" sz="2800" dirty="0"/>
              <a:t>E-Business</a:t>
            </a:r>
            <a:r>
              <a:rPr lang="ar-IQ" sz="2800" dirty="0"/>
              <a:t>), وهم يعملون بفلسفة "لدينا بيانات, ونستطيع عمل القرارات الصحيحة باستخدام الانترنت".</a:t>
            </a:r>
            <a:endParaRPr lang="en-US" sz="2800" dirty="0"/>
          </a:p>
          <a:p>
            <a:pPr lvl="0"/>
            <a:r>
              <a:rPr lang="ar-IQ" sz="2800" b="1" i="1" u="sng" dirty="0"/>
              <a:t>المحافظة على المرونة:</a:t>
            </a:r>
            <a:r>
              <a:rPr lang="ar-IQ" sz="2800" dirty="0"/>
              <a:t> قادة الــــ (</a:t>
            </a:r>
            <a:r>
              <a:rPr lang="en-US" sz="2800" dirty="0"/>
              <a:t>E-Business</a:t>
            </a:r>
            <a:r>
              <a:rPr lang="ar-IQ" sz="2800" dirty="0"/>
              <a:t>) بحاجة إلى مرونة عالية, وعليهم إدارة الفريق أو الشركة عندما يكون هناك شيء لا يسير وقتاً لما مخطط, أو تظهر مستجدات طارئة تتطلب مرونة عالية ومحسوبة </a:t>
            </a:r>
            <a:r>
              <a:rPr lang="ar-IQ" sz="2800" dirty="0" err="1"/>
              <a:t>لإحتوائها</a:t>
            </a:r>
            <a:r>
              <a:rPr lang="ar-IQ" sz="2800" dirty="0" smtClean="0"/>
              <a:t>.</a:t>
            </a:r>
            <a:endParaRPr lang="en-US" sz="2800" dirty="0"/>
          </a:p>
        </p:txBody>
      </p:sp>
    </p:spTree>
    <p:extLst>
      <p:ext uri="{BB962C8B-B14F-4D97-AF65-F5344CB8AC3E}">
        <p14:creationId xmlns:p14="http://schemas.microsoft.com/office/powerpoint/2010/main" val="1887776264"/>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15</a:t>
            </a:fld>
            <a:endParaRPr lang="en-US" dirty="0">
              <a:solidFill>
                <a:srgbClr val="000000"/>
              </a:solidFill>
            </a:endParaRPr>
          </a:p>
        </p:txBody>
      </p:sp>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48"/>
            <a:ext cx="9144000" cy="6870095"/>
          </a:xfrm>
          <a:prstGeom prst="rect">
            <a:avLst/>
          </a:prstGeom>
        </p:spPr>
      </p:pic>
      <p:sp>
        <p:nvSpPr>
          <p:cNvPr id="8" name="Rectangle 2"/>
          <p:cNvSpPr/>
          <p:nvPr/>
        </p:nvSpPr>
        <p:spPr>
          <a:xfrm>
            <a:off x="318322" y="432297"/>
            <a:ext cx="8280920" cy="5693866"/>
          </a:xfrm>
          <a:prstGeom prst="rect">
            <a:avLst/>
          </a:prstGeom>
        </p:spPr>
        <p:txBody>
          <a:bodyPr wrap="square">
            <a:spAutoFit/>
          </a:bodyPr>
          <a:lstStyle/>
          <a:p>
            <a:pPr lvl="0"/>
            <a:r>
              <a:rPr lang="ar-IQ" sz="2800" b="1" i="1" u="sng" dirty="0"/>
              <a:t>التركيز على الرؤية:</a:t>
            </a:r>
            <a:r>
              <a:rPr lang="ar-IQ" sz="2800" dirty="0"/>
              <a:t> في الــــ (</a:t>
            </a:r>
            <a:r>
              <a:rPr lang="en-US" sz="2800" dirty="0"/>
              <a:t>E-Business</a:t>
            </a:r>
            <a:r>
              <a:rPr lang="ar-IQ" sz="2800" dirty="0"/>
              <a:t>) يطلب العاملين من قادتهم توضيح وإرشادات أكثر من قادة المنظمات التقليدية, فهم مطالبين بإرشادات عن رؤيتهم بصدد العامل الإضافي (التكنولوجيا), لأنها عامل مؤثر في قدرة القادة العالميين, وفي البيئة, كما ويمكن أن تسهم في تقليل الاختلافات في الدافعية والقيادة حول العالم.</a:t>
            </a:r>
            <a:endParaRPr lang="en-US" sz="2800" dirty="0"/>
          </a:p>
          <a:p>
            <a:r>
              <a:rPr lang="ar-IQ" sz="2800" b="1" i="1" u="sng" dirty="0"/>
              <a:t>مثال:</a:t>
            </a:r>
            <a:r>
              <a:rPr lang="ar-IQ" sz="2800" dirty="0"/>
              <a:t> شركة (</a:t>
            </a:r>
            <a:r>
              <a:rPr lang="en-US" sz="2800" dirty="0" err="1"/>
              <a:t>Italtd</a:t>
            </a:r>
            <a:r>
              <a:rPr lang="en-US" sz="2800" dirty="0"/>
              <a:t> Spa</a:t>
            </a:r>
            <a:r>
              <a:rPr lang="ar-IQ" sz="2800" dirty="0"/>
              <a:t>) المتميزة في (</a:t>
            </a:r>
            <a:r>
              <a:rPr lang="en-US" sz="2800" dirty="0"/>
              <a:t>E-biz box</a:t>
            </a:r>
            <a:r>
              <a:rPr lang="ar-IQ" sz="2800" dirty="0"/>
              <a:t>), نموذج القيادة فيها يمكن الموظفين العالميين المنتشرين في المناطق الجغرافية من استخدام التكنولوجيا في التوسع وتنسيق العمليات العالمية, في إطار تفويض العاملين, ومنهم اللامركزية في الأداء.</a:t>
            </a:r>
            <a:endParaRPr lang="en-US" sz="2800" dirty="0"/>
          </a:p>
          <a:p>
            <a:r>
              <a:rPr lang="ar-IQ" sz="2800" dirty="0"/>
              <a:t>     ومن المعروف أن الأنترنت يفيد في نمط القيادة, ومن تفاعل القادة مع العاملين, وبما يجعل القادة مطالبين بالتكيف السريع مع البيئة ذات السرعة العالية لــــ (</a:t>
            </a:r>
            <a:r>
              <a:rPr lang="en-US" sz="2800" dirty="0"/>
              <a:t>E-Business</a:t>
            </a:r>
            <a:r>
              <a:rPr lang="ar-IQ" sz="2800" dirty="0"/>
              <a:t>) والعمل في إطار الديناميكيات التنافسية.</a:t>
            </a:r>
            <a:endParaRPr lang="en-US" sz="2800" dirty="0"/>
          </a:p>
        </p:txBody>
      </p:sp>
    </p:spTree>
    <p:extLst>
      <p:ext uri="{BB962C8B-B14F-4D97-AF65-F5344CB8AC3E}">
        <p14:creationId xmlns:p14="http://schemas.microsoft.com/office/powerpoint/2010/main" val="171119329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2</a:t>
            </a:fld>
            <a:endParaRPr lang="en-US" dirty="0">
              <a:solidFill>
                <a:srgbClr val="000000"/>
              </a:solidFill>
            </a:endParaRPr>
          </a:p>
        </p:txBody>
      </p:sp>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2"/>
          <p:cNvSpPr/>
          <p:nvPr/>
        </p:nvSpPr>
        <p:spPr>
          <a:xfrm>
            <a:off x="438043" y="797510"/>
            <a:ext cx="8219256" cy="5262979"/>
          </a:xfrm>
          <a:prstGeom prst="rect">
            <a:avLst/>
          </a:prstGeom>
        </p:spPr>
        <p:txBody>
          <a:bodyPr wrap="square">
            <a:spAutoFit/>
          </a:bodyPr>
          <a:lstStyle/>
          <a:p>
            <a:pPr algn="just"/>
            <a:r>
              <a:rPr lang="ar-IQ" sz="2800" b="1" u="sng" dirty="0"/>
              <a:t>القيادة:</a:t>
            </a:r>
            <a:r>
              <a:rPr lang="ar-IQ" sz="2800" dirty="0"/>
              <a:t> هي " الطريقة التي يؤثر فيها القائد في تحقيق الأهداف " وتشتمل القيادة على ثلاثة متغيرات مترابطة هي:</a:t>
            </a:r>
            <a:endParaRPr lang="en-US" sz="2800" dirty="0"/>
          </a:p>
          <a:p>
            <a:pPr lvl="0" algn="just"/>
            <a:r>
              <a:rPr lang="ar-IQ" sz="2800" b="1" dirty="0" smtClean="0"/>
              <a:t>1) مجالات </a:t>
            </a:r>
            <a:r>
              <a:rPr lang="ar-IQ" sz="2800" b="1" dirty="0"/>
              <a:t>التركيز على بيئة العمل</a:t>
            </a:r>
            <a:endParaRPr lang="en-US" sz="2800" dirty="0"/>
          </a:p>
          <a:p>
            <a:pPr lvl="0" algn="just"/>
            <a:r>
              <a:rPr lang="ar-IQ" sz="2800" dirty="0"/>
              <a:t>تركيز الإدارة (القيادة) على العاملين.</a:t>
            </a:r>
            <a:endParaRPr lang="en-US" sz="2800" dirty="0"/>
          </a:p>
          <a:p>
            <a:pPr lvl="0" algn="just"/>
            <a:r>
              <a:rPr lang="ar-IQ" sz="2800" dirty="0"/>
              <a:t>تركيز الإدارة (القيادة) على المهام (العمل).</a:t>
            </a:r>
            <a:endParaRPr lang="en-US" sz="2800" dirty="0"/>
          </a:p>
          <a:p>
            <a:pPr lvl="0" algn="just"/>
            <a:r>
              <a:rPr lang="ar-IQ" sz="2800" b="1" dirty="0" smtClean="0"/>
              <a:t>2) أسلوب </a:t>
            </a:r>
            <a:r>
              <a:rPr lang="ar-IQ" sz="2800" b="1" dirty="0"/>
              <a:t>اتخاذ القرارات:</a:t>
            </a:r>
            <a:r>
              <a:rPr lang="ar-IQ" sz="2800" dirty="0"/>
              <a:t> يحدد درجة تفويض صلاحيات اتخاذ القرارات الإدارية, ومشاركة العاملين في اتخاذ القرارات, وهنا يبرز نمطين للقيادة:</a:t>
            </a:r>
            <a:endParaRPr lang="en-US" sz="2800" dirty="0"/>
          </a:p>
          <a:p>
            <a:pPr lvl="0" algn="just"/>
            <a:r>
              <a:rPr lang="ar-IQ" sz="2800" dirty="0"/>
              <a:t>(القيادة الاوتوقراطية: تتخذ القرارات من قبل القائد).</a:t>
            </a:r>
            <a:endParaRPr lang="en-US" sz="2800" dirty="0"/>
          </a:p>
          <a:p>
            <a:pPr lvl="0" algn="just"/>
            <a:r>
              <a:rPr lang="ar-IQ" sz="2800" dirty="0"/>
              <a:t>(القيادة البيروقراطية: تتخذ من قبل الإدارة العليا (مجلس الإدارة)).</a:t>
            </a:r>
            <a:endParaRPr lang="en-US" sz="2800" dirty="0"/>
          </a:p>
          <a:p>
            <a:pPr lvl="0" algn="just"/>
            <a:r>
              <a:rPr lang="ar-IQ" sz="2800" dirty="0"/>
              <a:t>القيادة المشاركة للعاملين في اتخاذ القرارات, وهو الأسلوب الذي يميز الإدارة اليابانية</a:t>
            </a:r>
            <a:r>
              <a:rPr lang="ar-IQ" sz="2800" dirty="0" smtClean="0"/>
              <a:t>.</a:t>
            </a:r>
            <a:endParaRPr lang="en-US" sz="2800" dirty="0"/>
          </a:p>
        </p:txBody>
      </p:sp>
    </p:spTree>
    <p:extLst>
      <p:ext uri="{BB962C8B-B14F-4D97-AF65-F5344CB8AC3E}">
        <p14:creationId xmlns:p14="http://schemas.microsoft.com/office/powerpoint/2010/main" val="3883016280"/>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3</a:t>
            </a:fld>
            <a:endParaRPr lang="en-US" dirty="0">
              <a:solidFill>
                <a:srgbClr val="000000"/>
              </a:solidFill>
            </a:endParaRPr>
          </a:p>
        </p:txBody>
      </p:sp>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48"/>
            <a:ext cx="9144000" cy="6870095"/>
          </a:xfrm>
          <a:prstGeom prst="rect">
            <a:avLst/>
          </a:prstGeom>
        </p:spPr>
      </p:pic>
      <p:sp>
        <p:nvSpPr>
          <p:cNvPr id="8" name="Rectangle 2"/>
          <p:cNvSpPr/>
          <p:nvPr/>
        </p:nvSpPr>
        <p:spPr>
          <a:xfrm>
            <a:off x="251520" y="980728"/>
            <a:ext cx="7430640" cy="3539430"/>
          </a:xfrm>
          <a:prstGeom prst="rect">
            <a:avLst/>
          </a:prstGeom>
        </p:spPr>
        <p:txBody>
          <a:bodyPr wrap="square">
            <a:spAutoFit/>
          </a:bodyPr>
          <a:lstStyle/>
          <a:p>
            <a:pPr lvl="0"/>
            <a:r>
              <a:rPr lang="ar-IQ" sz="2800" b="1" dirty="0" smtClean="0"/>
              <a:t>3) طريقة </a:t>
            </a:r>
            <a:r>
              <a:rPr lang="ar-IQ" sz="2800" b="1" dirty="0"/>
              <a:t>تحفيز الأفراد (العاملين) والمجموعات (فرق العمل):</a:t>
            </a:r>
            <a:endParaRPr lang="en-US" sz="2800" dirty="0"/>
          </a:p>
          <a:p>
            <a:r>
              <a:rPr lang="ar-IQ" sz="2800" dirty="0"/>
              <a:t>     إذ تختلف أساليب تحفيز الأفراد والمجموعات بدلالة أساليب الثواب أو العقاب, فقد يعتمد القائد التحفيز الإيجابي على أساس التركيز على المسؤولية, تمييز العاملين على أساس الكفاءة والحيوية في العمل, الولاء للمنظمة بتطبيق أسس عادلة للمكافآت المادية والمعنوية, بينما  قيادة أخرى أسلوب التحفيز السلبي مثل (التهديد, فرض أنظمة صارمة للعقوبات, التركيز على العمل ونتائجه فقط, ..).</a:t>
            </a:r>
            <a:endParaRPr lang="en-US" sz="2800" dirty="0"/>
          </a:p>
        </p:txBody>
      </p:sp>
    </p:spTree>
    <p:extLst>
      <p:ext uri="{BB962C8B-B14F-4D97-AF65-F5344CB8AC3E}">
        <p14:creationId xmlns:p14="http://schemas.microsoft.com/office/powerpoint/2010/main" val="252444781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4</a:t>
            </a:fld>
            <a:endParaRPr lang="en-US" dirty="0">
              <a:solidFill>
                <a:srgbClr val="000000"/>
              </a:solidFill>
            </a:endParaRPr>
          </a:p>
        </p:txBody>
      </p:sp>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2"/>
          <p:cNvSpPr/>
          <p:nvPr/>
        </p:nvSpPr>
        <p:spPr>
          <a:xfrm>
            <a:off x="438043" y="797510"/>
            <a:ext cx="8219256" cy="5262979"/>
          </a:xfrm>
          <a:prstGeom prst="rect">
            <a:avLst/>
          </a:prstGeom>
        </p:spPr>
        <p:txBody>
          <a:bodyPr wrap="square">
            <a:spAutoFit/>
          </a:bodyPr>
          <a:lstStyle/>
          <a:p>
            <a:pPr algn="just"/>
            <a:r>
              <a:rPr lang="ar-IQ" sz="2800" b="1" u="sng" dirty="0"/>
              <a:t>القيادة:</a:t>
            </a:r>
            <a:r>
              <a:rPr lang="ar-IQ" sz="2800" dirty="0"/>
              <a:t> هي " الطريقة التي يؤثر فيها القائد في تحقيق الأهداف " وتشتمل القيادة على ثلاثة متغيرات مترابطة هي:</a:t>
            </a:r>
            <a:endParaRPr lang="en-US" sz="2800" dirty="0"/>
          </a:p>
          <a:p>
            <a:pPr lvl="0" algn="just"/>
            <a:r>
              <a:rPr lang="ar-IQ" sz="2800" b="1" dirty="0" smtClean="0"/>
              <a:t>1) مجالات </a:t>
            </a:r>
            <a:r>
              <a:rPr lang="ar-IQ" sz="2800" b="1" dirty="0"/>
              <a:t>التركيز على بيئة العمل</a:t>
            </a:r>
            <a:endParaRPr lang="en-US" sz="2800" dirty="0"/>
          </a:p>
          <a:p>
            <a:pPr lvl="0" algn="just"/>
            <a:r>
              <a:rPr lang="ar-IQ" sz="2800" dirty="0"/>
              <a:t>تركيز الإدارة (القيادة) على العاملين.</a:t>
            </a:r>
            <a:endParaRPr lang="en-US" sz="2800" dirty="0"/>
          </a:p>
          <a:p>
            <a:pPr lvl="0" algn="just"/>
            <a:r>
              <a:rPr lang="ar-IQ" sz="2800" dirty="0"/>
              <a:t>تركيز الإدارة (القيادة) على المهام (العمل).</a:t>
            </a:r>
            <a:endParaRPr lang="en-US" sz="2800" dirty="0"/>
          </a:p>
          <a:p>
            <a:pPr lvl="0" algn="just"/>
            <a:r>
              <a:rPr lang="ar-IQ" sz="2800" b="1" dirty="0" smtClean="0"/>
              <a:t>2) أسلوب </a:t>
            </a:r>
            <a:r>
              <a:rPr lang="ar-IQ" sz="2800" b="1" dirty="0"/>
              <a:t>اتخاذ القرارات:</a:t>
            </a:r>
            <a:r>
              <a:rPr lang="ar-IQ" sz="2800" dirty="0"/>
              <a:t> يحدد درجة تفويض صلاحيات اتخاذ القرارات الإدارية, ومشاركة العاملين في اتخاذ القرارات, وهنا يبرز نمطين للقيادة:</a:t>
            </a:r>
            <a:endParaRPr lang="en-US" sz="2800" dirty="0"/>
          </a:p>
          <a:p>
            <a:pPr lvl="0" algn="just"/>
            <a:r>
              <a:rPr lang="ar-IQ" sz="2800" dirty="0"/>
              <a:t>(القيادة الاوتوقراطية: تتخذ القرارات من قبل القائد).</a:t>
            </a:r>
            <a:endParaRPr lang="en-US" sz="2800" dirty="0"/>
          </a:p>
          <a:p>
            <a:pPr lvl="0" algn="just"/>
            <a:r>
              <a:rPr lang="ar-IQ" sz="2800" dirty="0"/>
              <a:t>(القيادة البيروقراطية: تتخذ من قبل الإدارة العليا (مجلس الإدارة)).</a:t>
            </a:r>
            <a:endParaRPr lang="en-US" sz="2800" dirty="0"/>
          </a:p>
          <a:p>
            <a:pPr lvl="0" algn="just"/>
            <a:r>
              <a:rPr lang="ar-IQ" sz="2800" dirty="0"/>
              <a:t>القيادة المشاركة للعاملين في اتخاذ القرارات, وهو الأسلوب الذي يميز الإدارة اليابانية</a:t>
            </a:r>
            <a:r>
              <a:rPr lang="ar-IQ" sz="2800" dirty="0" smtClean="0"/>
              <a:t>.</a:t>
            </a:r>
            <a:endParaRPr lang="en-US" sz="2800" dirty="0"/>
          </a:p>
        </p:txBody>
      </p:sp>
    </p:spTree>
    <p:extLst>
      <p:ext uri="{BB962C8B-B14F-4D97-AF65-F5344CB8AC3E}">
        <p14:creationId xmlns:p14="http://schemas.microsoft.com/office/powerpoint/2010/main" val="1061396212"/>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5</a:t>
            </a:fld>
            <a:endParaRPr lang="en-US" dirty="0">
              <a:solidFill>
                <a:srgbClr val="000000"/>
              </a:solidFill>
            </a:endParaRPr>
          </a:p>
        </p:txBody>
      </p:sp>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48"/>
            <a:ext cx="9144000" cy="6870095"/>
          </a:xfrm>
          <a:prstGeom prst="rect">
            <a:avLst/>
          </a:prstGeom>
        </p:spPr>
      </p:pic>
      <p:sp>
        <p:nvSpPr>
          <p:cNvPr id="8" name="Rectangle 2"/>
          <p:cNvSpPr/>
          <p:nvPr/>
        </p:nvSpPr>
        <p:spPr>
          <a:xfrm>
            <a:off x="251520" y="980728"/>
            <a:ext cx="7430640" cy="3539430"/>
          </a:xfrm>
          <a:prstGeom prst="rect">
            <a:avLst/>
          </a:prstGeom>
        </p:spPr>
        <p:txBody>
          <a:bodyPr wrap="square">
            <a:spAutoFit/>
          </a:bodyPr>
          <a:lstStyle/>
          <a:p>
            <a:pPr lvl="0" algn="just"/>
            <a:r>
              <a:rPr lang="ar-IQ" sz="2800" b="1" dirty="0" smtClean="0"/>
              <a:t>3) طريقة </a:t>
            </a:r>
            <a:r>
              <a:rPr lang="ar-IQ" sz="2800" b="1" dirty="0"/>
              <a:t>تحفيز الأفراد (العاملين) والمجموعات (فرق العمل):</a:t>
            </a:r>
            <a:endParaRPr lang="en-US" sz="2800" dirty="0"/>
          </a:p>
          <a:p>
            <a:pPr algn="just"/>
            <a:r>
              <a:rPr lang="ar-IQ" sz="2800" dirty="0"/>
              <a:t>     إذ تختلف أساليب تحفيز الأفراد والمجموعات بدلالة أساليب الثواب أو العقاب, فقد يعتمد القائد التحفيز الإيجابي على أساس التركيز على المسؤولية, تمييز العاملين على أساس الكفاءة والحيوية في العمل, الولاء للمنظمة بتطبيق أسس عادلة للمكافآت المادية والمعنوية, بينما  قيادة أخرى أسلوب التحفيز السلبي مثل (التهديد, فرض أنظمة صارمة للعقوبات, التركيز على العمل ونتائجه فقط, </a:t>
            </a:r>
            <a:r>
              <a:rPr lang="ar-IQ" sz="2800" dirty="0" smtClean="0"/>
              <a:t>..).</a:t>
            </a:r>
            <a:endParaRPr lang="en-US" sz="2800" dirty="0"/>
          </a:p>
        </p:txBody>
      </p:sp>
    </p:spTree>
    <p:extLst>
      <p:ext uri="{BB962C8B-B14F-4D97-AF65-F5344CB8AC3E}">
        <p14:creationId xmlns:p14="http://schemas.microsoft.com/office/powerpoint/2010/main" val="252444781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6</a:t>
            </a:fld>
            <a:endParaRPr lang="en-US" dirty="0">
              <a:solidFill>
                <a:srgbClr val="000000"/>
              </a:solidFill>
            </a:endParaRPr>
          </a:p>
        </p:txBody>
      </p:sp>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2"/>
          <p:cNvSpPr/>
          <p:nvPr/>
        </p:nvSpPr>
        <p:spPr>
          <a:xfrm>
            <a:off x="179512" y="261372"/>
            <a:ext cx="8455948" cy="2031325"/>
          </a:xfrm>
          <a:prstGeom prst="rect">
            <a:avLst/>
          </a:prstGeom>
        </p:spPr>
        <p:txBody>
          <a:bodyPr wrap="square">
            <a:spAutoFit/>
          </a:bodyPr>
          <a:lstStyle/>
          <a:p>
            <a:pPr algn="just"/>
            <a:r>
              <a:rPr lang="ar-IQ" sz="2100" dirty="0"/>
              <a:t> وتلعب القيادة دوراً بارزاً في تطوير عمل الشركات, وتوسيع مساحة أنشطتها, ونقلها من العمل المحلي إلى العمل الدولي من خلال:</a:t>
            </a:r>
            <a:endParaRPr lang="en-US" sz="2100" dirty="0"/>
          </a:p>
          <a:p>
            <a:pPr lvl="0" algn="just"/>
            <a:r>
              <a:rPr lang="ar-IQ" sz="2100" dirty="0"/>
              <a:t>التأثير في سلوك المرؤوسين, وتغييره.</a:t>
            </a:r>
            <a:endParaRPr lang="en-US" sz="2100" dirty="0"/>
          </a:p>
          <a:p>
            <a:pPr lvl="0" algn="just"/>
            <a:r>
              <a:rPr lang="ar-IQ" sz="2100" dirty="0"/>
              <a:t>ترجمة اتجاهات ورغبات العاملين إلى سلوكيات هادفة, لأن جوهر القيادة هي عمليات التأثير في المرؤوسين, وحثهم على انجاز المهمات المطلوبة منهم في إطار نظام متناسق من العناصر الآتية</a:t>
            </a:r>
            <a:r>
              <a:rPr lang="ar-IQ" sz="2100" dirty="0" smtClean="0"/>
              <a:t>:-</a:t>
            </a:r>
          </a:p>
          <a:p>
            <a:pPr lvl="0" algn="just"/>
            <a:endParaRPr lang="en-US" sz="2100" dirty="0"/>
          </a:p>
        </p:txBody>
      </p:sp>
      <p:pic>
        <p:nvPicPr>
          <p:cNvPr id="2" name="صورة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527" y="2060848"/>
            <a:ext cx="7262946" cy="4493528"/>
          </a:xfrm>
          <a:prstGeom prst="rect">
            <a:avLst/>
          </a:prstGeom>
        </p:spPr>
      </p:pic>
    </p:spTree>
    <p:extLst>
      <p:ext uri="{BB962C8B-B14F-4D97-AF65-F5344CB8AC3E}">
        <p14:creationId xmlns:p14="http://schemas.microsoft.com/office/powerpoint/2010/main" val="89190133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7</a:t>
            </a:fld>
            <a:endParaRPr lang="en-US" dirty="0">
              <a:solidFill>
                <a:srgbClr val="000000"/>
              </a:solidFill>
            </a:endParaRPr>
          </a:p>
        </p:txBody>
      </p:sp>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48"/>
            <a:ext cx="9144000" cy="6870095"/>
          </a:xfrm>
          <a:prstGeom prst="rect">
            <a:avLst/>
          </a:prstGeom>
        </p:spPr>
      </p:pic>
      <p:sp>
        <p:nvSpPr>
          <p:cNvPr id="8" name="Rectangle 2"/>
          <p:cNvSpPr/>
          <p:nvPr/>
        </p:nvSpPr>
        <p:spPr>
          <a:xfrm>
            <a:off x="611560" y="548680"/>
            <a:ext cx="7430640" cy="5262979"/>
          </a:xfrm>
          <a:prstGeom prst="rect">
            <a:avLst/>
          </a:prstGeom>
        </p:spPr>
        <p:txBody>
          <a:bodyPr wrap="square">
            <a:spAutoFit/>
          </a:bodyPr>
          <a:lstStyle/>
          <a:p>
            <a:pPr lvl="0" algn="just"/>
            <a:r>
              <a:rPr lang="ar-IQ" sz="2800" b="1" dirty="0"/>
              <a:t>القيادة في المجال الدولي:-</a:t>
            </a:r>
            <a:endParaRPr lang="en-US" sz="2800" dirty="0"/>
          </a:p>
          <a:p>
            <a:pPr algn="just"/>
            <a:r>
              <a:rPr lang="ar-IQ" sz="2800" dirty="0"/>
              <a:t>     القيادة وظيفة معقدة للمديرين الدوليين, لأن السلوك الجدير بالقبول والثناء في امريكا قد لا يكون كذلك في المانيا (مثلاً).</a:t>
            </a:r>
            <a:endParaRPr lang="en-US" sz="2800" dirty="0"/>
          </a:p>
          <a:p>
            <a:pPr algn="just"/>
            <a:r>
              <a:rPr lang="ar-IQ" sz="2800" b="1" u="sng" dirty="0"/>
              <a:t>مثال:</a:t>
            </a:r>
            <a:endParaRPr lang="en-US" sz="2800" dirty="0"/>
          </a:p>
          <a:p>
            <a:pPr lvl="0" algn="just"/>
            <a:r>
              <a:rPr lang="ar-IQ" sz="2800" dirty="0" smtClean="0"/>
              <a:t>1- القائد </a:t>
            </a:r>
            <a:r>
              <a:rPr lang="ar-IQ" sz="2800" dirty="0"/>
              <a:t>في امريكا اللاتينية مستند إلى حد بعيد, والإدارة بمشاركة العاملين يمكن أن تعطي نتائج عكسية.</a:t>
            </a:r>
            <a:endParaRPr lang="en-US" sz="2800" dirty="0"/>
          </a:p>
          <a:p>
            <a:pPr lvl="0" algn="just"/>
            <a:r>
              <a:rPr lang="ar-IQ" sz="2800" dirty="0" smtClean="0"/>
              <a:t>2- المديرون </a:t>
            </a:r>
            <a:r>
              <a:rPr lang="ar-IQ" sz="2800" dirty="0"/>
              <a:t>اليابانيون يعطون قيمة </a:t>
            </a:r>
            <a:r>
              <a:rPr lang="ar-IQ" sz="2800" dirty="0" err="1"/>
              <a:t>للإتفاق</a:t>
            </a:r>
            <a:r>
              <a:rPr lang="ar-IQ" sz="2800" dirty="0"/>
              <a:t> الجماعي في الرأي, ونادراً ما يقبلون بنوعية القائد الأمريكي الذي يتحمل المسؤولية, ويرغب في اتخاذ جميع القرارات.</a:t>
            </a:r>
            <a:endParaRPr lang="en-US" sz="2800" dirty="0"/>
          </a:p>
          <a:p>
            <a:pPr lvl="0" algn="just"/>
            <a:r>
              <a:rPr lang="ar-IQ" sz="2800" dirty="0" smtClean="0"/>
              <a:t>3- يرى </a:t>
            </a:r>
            <a:r>
              <a:rPr lang="ar-IQ" sz="2800" dirty="0"/>
              <a:t>روبنسون أن خطط الموارد البشرية الدولية تحتاج إلى قائد يتخذ القرارات في ضوء (القيم, الاتجاهات, الأعراف, التطبيقات) التي تسود في الدولة التي يعمل فيها القائد الدولي.</a:t>
            </a:r>
            <a:endParaRPr lang="en-US" sz="2800" dirty="0"/>
          </a:p>
        </p:txBody>
      </p:sp>
    </p:spTree>
    <p:extLst>
      <p:ext uri="{BB962C8B-B14F-4D97-AF65-F5344CB8AC3E}">
        <p14:creationId xmlns:p14="http://schemas.microsoft.com/office/powerpoint/2010/main" val="247227494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8</a:t>
            </a:fld>
            <a:endParaRPr lang="en-US" dirty="0">
              <a:solidFill>
                <a:srgbClr val="000000"/>
              </a:solidFill>
            </a:endParaRPr>
          </a:p>
        </p:txBody>
      </p:sp>
      <p:pic>
        <p:nvPicPr>
          <p:cNvPr id="3" name="صورة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Rectangle 2"/>
          <p:cNvSpPr/>
          <p:nvPr/>
        </p:nvSpPr>
        <p:spPr>
          <a:xfrm>
            <a:off x="438043" y="474345"/>
            <a:ext cx="8219256" cy="5909310"/>
          </a:xfrm>
          <a:prstGeom prst="rect">
            <a:avLst/>
          </a:prstGeom>
        </p:spPr>
        <p:txBody>
          <a:bodyPr wrap="square">
            <a:spAutoFit/>
          </a:bodyPr>
          <a:lstStyle/>
          <a:p>
            <a:pPr algn="just"/>
            <a:r>
              <a:rPr lang="ar-IQ" sz="2700" dirty="0"/>
              <a:t>وتعد مشاركة الموظف في (صناعة القرارات, التغيير, ..) مهمة في الإدارة الدولية, حيث تختلف الثقافات بشكل كبير في تفضيل مشاركته من عدمها, فبعض الدول تسمح للعاملين بمشاركة حقيقية في شركات أوروبية في (المانيا, السويد, </a:t>
            </a:r>
            <a:r>
              <a:rPr lang="ar-IQ" sz="2700" dirty="0" err="1"/>
              <a:t>نيوزلاند</a:t>
            </a:r>
            <a:r>
              <a:rPr lang="ar-IQ" sz="2700" dirty="0"/>
              <a:t>, الدنمارك, فرنسا, النرويج), وتجعلهم طرفاً مشاركاً في القرارات المتعلقة بأمورهم, وأمور (التعيين, الفضل, الترقية, الرواتب,..), والبعض الآخر تمنع هذه المشاركة, وبالتالي فإن تدخل العاملين في قرارات العمل تختلف كثيراً من ثقافة إلى أخرى, مع رجحان كفة القيادة الاوتوقراطية على حساب نمط القيادة المشاركة.</a:t>
            </a:r>
            <a:endParaRPr lang="en-US" sz="2700" dirty="0"/>
          </a:p>
          <a:p>
            <a:pPr algn="just"/>
            <a:r>
              <a:rPr lang="ar-IQ" sz="2700" dirty="0"/>
              <a:t>     إلى جانب ما ذكر يبرز دور القيادة الدولية في بقاء الشركات على قيد الحياة في التنافس العالمي في القرن الحادي والعشرين, من خلال:</a:t>
            </a:r>
            <a:endParaRPr lang="en-US" sz="2700" dirty="0"/>
          </a:p>
          <a:p>
            <a:pPr lvl="0" algn="just"/>
            <a:r>
              <a:rPr lang="ar-IQ" sz="2700" dirty="0" smtClean="0"/>
              <a:t>* النظر </a:t>
            </a:r>
            <a:r>
              <a:rPr lang="ar-IQ" sz="2700" dirty="0"/>
              <a:t>إلى البيئات التنافسية والتقنية والتنظيمية.</a:t>
            </a:r>
            <a:endParaRPr lang="en-US" sz="2700" dirty="0"/>
          </a:p>
          <a:p>
            <a:pPr lvl="0" algn="just"/>
            <a:r>
              <a:rPr lang="ar-IQ" sz="2700" dirty="0" smtClean="0"/>
              <a:t>* استشراف </a:t>
            </a:r>
            <a:r>
              <a:rPr lang="ar-IQ" sz="2700" dirty="0"/>
              <a:t>(رؤية) الطريق المستقبلي للشركة, كي تبني تنظيمها وتزدهر.</a:t>
            </a:r>
            <a:endParaRPr lang="en-US" sz="2700" dirty="0"/>
          </a:p>
          <a:p>
            <a:pPr lvl="0" algn="just"/>
            <a:r>
              <a:rPr lang="ar-IQ" sz="2700" dirty="0" smtClean="0"/>
              <a:t>* استثمار </a:t>
            </a:r>
            <a:r>
              <a:rPr lang="ar-IQ" sz="2700" dirty="0"/>
              <a:t>العقل الاستراتيجي في جعل الشركة تتكيف مع متطلبات البيئة التنافسية.</a:t>
            </a:r>
            <a:endParaRPr lang="en-US" sz="2700" dirty="0"/>
          </a:p>
        </p:txBody>
      </p:sp>
    </p:spTree>
    <p:extLst>
      <p:ext uri="{BB962C8B-B14F-4D97-AF65-F5344CB8AC3E}">
        <p14:creationId xmlns:p14="http://schemas.microsoft.com/office/powerpoint/2010/main" val="1683964498"/>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a:xfrm>
            <a:off x="457200" y="6245225"/>
            <a:ext cx="2133600" cy="476250"/>
          </a:xfrm>
        </p:spPr>
        <p:txBody>
          <a:bodyPr/>
          <a:lstStyle/>
          <a:p>
            <a:pPr>
              <a:defRPr/>
            </a:pPr>
            <a:fld id="{5B01B82B-52F1-417C-A0AE-0ACD012F1551}" type="datetime8">
              <a:rPr lang="ar-IQ" smtClean="0">
                <a:solidFill>
                  <a:srgbClr val="000000"/>
                </a:solidFill>
              </a:rPr>
              <a:t>23 آذار، 16</a:t>
            </a:fld>
            <a:endParaRPr lang="en-US" dirty="0">
              <a:solidFill>
                <a:srgbClr val="000000"/>
              </a:solidFill>
            </a:endParaRPr>
          </a:p>
        </p:txBody>
      </p:sp>
      <p:sp>
        <p:nvSpPr>
          <p:cNvPr id="13" name="عنصر نائب لرقم الشريحة 3"/>
          <p:cNvSpPr>
            <a:spLocks noGrp="1"/>
          </p:cNvSpPr>
          <p:nvPr>
            <p:ph type="sldNum" sz="quarter" idx="12"/>
          </p:nvPr>
        </p:nvSpPr>
        <p:spPr>
          <a:xfrm>
            <a:off x="6553200" y="6245225"/>
            <a:ext cx="2133600" cy="476250"/>
          </a:xfrm>
        </p:spPr>
        <p:txBody>
          <a:bodyPr/>
          <a:lstStyle/>
          <a:p>
            <a:pPr>
              <a:defRPr/>
            </a:pPr>
            <a:fld id="{490C93D3-28C6-4704-B81B-4E425018D432}" type="slidenum">
              <a:rPr lang="ar-SA" smtClean="0">
                <a:solidFill>
                  <a:srgbClr val="000000"/>
                </a:solidFill>
              </a:rPr>
              <a:pPr>
                <a:defRPr/>
              </a:pPr>
              <a:t>9</a:t>
            </a:fld>
            <a:endParaRPr lang="en-US" dirty="0">
              <a:solidFill>
                <a:srgbClr val="000000"/>
              </a:solidFill>
            </a:endParaRPr>
          </a:p>
        </p:txBody>
      </p:sp>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48"/>
            <a:ext cx="9144000" cy="6870095"/>
          </a:xfrm>
          <a:prstGeom prst="rect">
            <a:avLst/>
          </a:prstGeom>
        </p:spPr>
      </p:pic>
      <p:sp>
        <p:nvSpPr>
          <p:cNvPr id="8" name="Rectangle 2"/>
          <p:cNvSpPr/>
          <p:nvPr/>
        </p:nvSpPr>
        <p:spPr>
          <a:xfrm>
            <a:off x="323528" y="225415"/>
            <a:ext cx="8280920" cy="6632585"/>
          </a:xfrm>
          <a:prstGeom prst="rect">
            <a:avLst/>
          </a:prstGeom>
        </p:spPr>
        <p:txBody>
          <a:bodyPr wrap="square">
            <a:spAutoFit/>
          </a:bodyPr>
          <a:lstStyle/>
          <a:p>
            <a:pPr algn="just"/>
            <a:r>
              <a:rPr lang="ar-IQ" sz="2500" b="1" dirty="0" smtClean="0"/>
              <a:t> </a:t>
            </a:r>
            <a:r>
              <a:rPr lang="ar-IQ" sz="2500" b="1" dirty="0"/>
              <a:t>ما هو تعريف القيادة الدولية؟</a:t>
            </a:r>
            <a:endParaRPr lang="en-US" sz="2500" dirty="0"/>
          </a:p>
          <a:p>
            <a:pPr algn="just"/>
            <a:r>
              <a:rPr lang="ar-IQ" sz="2500" dirty="0"/>
              <a:t>     تعرف بأنها " مجموعة العمليات التي تدرس وتحلل بعناية السباق التنافسي في المستقبل في مجال الأنشطة التي تريد الشركة أن تمارسها, وبناء التصور المستقبلي, ورسم آليات التأثير في السلوك الإنساني في البيئات الثقافية المختلفة, وتحديد متطلبات تمكين العاملين. "</a:t>
            </a:r>
            <a:endParaRPr lang="en-US" sz="2500" dirty="0"/>
          </a:p>
          <a:p>
            <a:pPr algn="just"/>
            <a:r>
              <a:rPr lang="ar-IQ" sz="2500" dirty="0"/>
              <a:t> </a:t>
            </a:r>
            <a:endParaRPr lang="en-US" sz="2500" dirty="0"/>
          </a:p>
          <a:p>
            <a:pPr algn="just"/>
            <a:r>
              <a:rPr lang="ar-IQ" sz="2500" b="1" dirty="0" smtClean="0"/>
              <a:t> </a:t>
            </a:r>
            <a:r>
              <a:rPr lang="ar-IQ" sz="2500" b="1" dirty="0"/>
              <a:t>أنماط القيادة الدولية:-</a:t>
            </a:r>
            <a:endParaRPr lang="en-US" sz="2500" dirty="0"/>
          </a:p>
          <a:p>
            <a:pPr algn="just"/>
            <a:r>
              <a:rPr lang="ar-IQ" sz="2500" dirty="0"/>
              <a:t>     القيادة بمنظور دولي " ظاهرة عالمية هدفها إحداث المطلوب عبر تعاملها مع الثقافات المختلفة ".</a:t>
            </a:r>
            <a:endParaRPr lang="en-US" sz="2500" dirty="0"/>
          </a:p>
          <a:p>
            <a:pPr algn="just"/>
            <a:r>
              <a:rPr lang="ar-IQ" sz="2500" dirty="0"/>
              <a:t>     وتختلف أنماط القادة الدوليين من دولة إلى أخرى, مثلاً</a:t>
            </a:r>
            <a:endParaRPr lang="en-US" sz="2500" dirty="0"/>
          </a:p>
          <a:p>
            <a:pPr lvl="0" algn="just"/>
            <a:r>
              <a:rPr lang="ar-IQ" sz="2500" dirty="0" smtClean="0"/>
              <a:t>* القادة </a:t>
            </a:r>
            <a:r>
              <a:rPr lang="ar-IQ" sz="2500" dirty="0"/>
              <a:t>في فرنسا وايطاليا يهتمون كثيراً بـــ (الأمور الاجتماعية, والقوة السياسية).</a:t>
            </a:r>
            <a:endParaRPr lang="en-US" sz="2500" dirty="0"/>
          </a:p>
          <a:p>
            <a:pPr lvl="0" algn="just"/>
            <a:r>
              <a:rPr lang="ar-IQ" sz="2500" dirty="0" smtClean="0"/>
              <a:t>* في </a:t>
            </a:r>
            <a:r>
              <a:rPr lang="ar-IQ" sz="2500" dirty="0"/>
              <a:t>امريكا اللاتينية القادة محترمون كأشخاص وكقادة في المجتمعات.</a:t>
            </a:r>
            <a:endParaRPr lang="en-US" sz="2500" dirty="0"/>
          </a:p>
          <a:p>
            <a:pPr lvl="0" algn="just"/>
            <a:r>
              <a:rPr lang="ar-IQ" sz="2500" dirty="0" smtClean="0"/>
              <a:t>* في </a:t>
            </a:r>
            <a:r>
              <a:rPr lang="ar-IQ" sz="2500" dirty="0"/>
              <a:t>المانيا وبولندا هناك احترام للمعرفة الكبيرة عند قادتهم, فضلاً عن احترام الرسمي المتوازن, وذوقهم الرفيع.</a:t>
            </a:r>
            <a:endParaRPr lang="en-US" sz="2500" dirty="0"/>
          </a:p>
          <a:p>
            <a:pPr lvl="0" algn="just"/>
            <a:r>
              <a:rPr lang="ar-IQ" sz="2500" dirty="0" smtClean="0"/>
              <a:t>* آراء </a:t>
            </a:r>
            <a:r>
              <a:rPr lang="ar-IQ" sz="2500" dirty="0"/>
              <a:t>العاملين الأمريكان أن قادتهم لديهم ميل نحو الديمقراطية-المشاركة) في قيادة منظماتهم.</a:t>
            </a:r>
            <a:endParaRPr lang="en-US" sz="2500" dirty="0"/>
          </a:p>
        </p:txBody>
      </p:sp>
    </p:spTree>
    <p:extLst>
      <p:ext uri="{BB962C8B-B14F-4D97-AF65-F5344CB8AC3E}">
        <p14:creationId xmlns:p14="http://schemas.microsoft.com/office/powerpoint/2010/main" val="198899951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theme/theme1.xml><?xml version="1.0" encoding="utf-8"?>
<a:theme xmlns:a="http://schemas.openxmlformats.org/drawingml/2006/main" name="الاختبار">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1117</TotalTime>
  <Words>1609</Words>
  <Application>Microsoft Office PowerPoint</Application>
  <PresentationFormat>عرض على الشاشة (3:4)‏</PresentationFormat>
  <Paragraphs>133</Paragraphs>
  <Slides>15</Slides>
  <Notes>15</Notes>
  <HiddenSlides>0</HiddenSlides>
  <MMClips>0</MMClips>
  <ScaleCrop>false</ScaleCrop>
  <HeadingPairs>
    <vt:vector size="4" baseType="variant">
      <vt:variant>
        <vt:lpstr>نسق</vt:lpstr>
      </vt:variant>
      <vt:variant>
        <vt:i4>1</vt:i4>
      </vt:variant>
      <vt:variant>
        <vt:lpstr>عناوين الشرائح</vt:lpstr>
      </vt:variant>
      <vt:variant>
        <vt:i4>15</vt:i4>
      </vt:variant>
    </vt:vector>
  </HeadingPairs>
  <TitlesOfParts>
    <vt:vector size="16" baseType="lpstr">
      <vt:lpstr>الاختبار</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dc:creator>
  <cp:lastModifiedBy>lathi</cp:lastModifiedBy>
  <cp:revision>88</cp:revision>
  <dcterms:created xsi:type="dcterms:W3CDTF">2015-12-17T21:23:33Z</dcterms:created>
  <dcterms:modified xsi:type="dcterms:W3CDTF">2016-03-23T00:10:07Z</dcterms:modified>
</cp:coreProperties>
</file>