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</p:sldMasterIdLst>
  <p:notesMasterIdLst>
    <p:notesMasterId r:id="rId12"/>
  </p:notesMasterIdLst>
  <p:sldIdLst>
    <p:sldId id="270" r:id="rId2"/>
    <p:sldId id="259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60779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67" autoAdjust="0"/>
    <p:restoredTop sz="94660"/>
  </p:normalViewPr>
  <p:slideViewPr>
    <p:cSldViewPr>
      <p:cViewPr>
        <p:scale>
          <a:sx n="78" d="100"/>
          <a:sy n="78" d="100"/>
        </p:scale>
        <p:origin x="-1164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2C24A-3F8E-43E4-82A6-1DC1EDC707F2}" type="datetimeFigureOut">
              <a:rPr lang="en-US" smtClean="0"/>
              <a:pPr/>
              <a:t>10/18/2016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C3627-9A75-4005-A372-148DA22A9F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7372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4777C0-C9A8-4434-82FE-67259561BF3B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9E902-0601-4E5C-8C34-91518884ECFC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04E43-C673-483F-B0F8-433036118C9E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0D74A9-DECF-408C-A8F3-9D699BEFE5BF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A53BF-54E4-4C3A-B7B7-B1BB4D802BAA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D1E10-2C25-4155-8515-454C52D6109E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48EDA-5135-4EC4-B203-7FDF74D6460D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53CAE-1819-4EAC-B654-CB54E11B62D7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7EA0E-5B1E-4768-80B3-07B68CA151A1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9012A-D806-4E64-98D9-843D9A80468F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64FC5-5DDE-4B9B-A638-60E6AD6A7157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9F3DE12-327C-43DF-9CA9-A54B3081C9B5}" type="datetime1">
              <a:rPr lang="en-US" smtClean="0"/>
              <a:pPr/>
              <a:t>10/18/2016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2F9C07AD-6AA8-43F2-9FCF-D4208271AE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 ftr="0"/>
  <p:txStyles>
    <p:titleStyle>
      <a:lvl1pPr algn="l" defTabSz="457200" rtl="1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158167" y="1700808"/>
            <a:ext cx="648072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ar-IQ" sz="5400" dirty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مدخل إلى الإدارة الدولية .. المفهوم , المزايا , الأهداف </a:t>
            </a:r>
            <a:endParaRPr lang="en-US" sz="5400" dirty="0">
              <a:ea typeface="Monotype Koufi" pitchFamily="2" charset="-78"/>
              <a:cs typeface="Monotype Koufi" pitchFamily="2" charset="-78"/>
            </a:endParaRPr>
          </a:p>
          <a:p>
            <a:pPr algn="ctr" rtl="1"/>
            <a:r>
              <a:rPr lang="ar-IQ" sz="5400" dirty="0"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( إطار مفاهيمي عام )</a:t>
            </a:r>
            <a:endParaRPr lang="en-US" sz="5400" dirty="0">
              <a:ea typeface="Monotype Koufi" pitchFamily="2" charset="-78"/>
              <a:cs typeface="Monotype Koufi" pitchFamily="2" charset="-78"/>
            </a:endParaRPr>
          </a:p>
          <a:p>
            <a:pPr algn="ctr"/>
            <a:endParaRPr 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ea typeface="Monotype Koufi" pitchFamily="2" charset="-78"/>
              <a:cs typeface="Monotype Kouf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6264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0688"/>
            <a:ext cx="7715200" cy="5361459"/>
          </a:xfrm>
        </p:spPr>
        <p:txBody>
          <a:bodyPr>
            <a:noAutofit/>
          </a:bodyPr>
          <a:lstStyle/>
          <a:p>
            <a:pPr lvl="0" algn="just"/>
            <a:r>
              <a:rPr lang="ar-IQ" sz="40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إدارة وتنظيم الأعمال الدولية ( توجيه وتخطيط وتنظيم ) أنشطة الأعمال الدولية    ( لتسويق , انتاج , تمويل دولي ) بالاستثمار الأمثل للموارد والفرص وعناصر القوة التي تتمتع بها المنظمة . </a:t>
            </a:r>
            <a:endParaRPr lang="en-US" sz="40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40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إدارة التحالفات الاستراتيجية الدولية .</a:t>
            </a:r>
            <a:endParaRPr lang="en-US" sz="40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40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اتخاذ القرارات الاستراتيجية ذات العلاقة بأنشطة أعمال المنظمة في الأسواق العالمية.</a:t>
            </a:r>
            <a:endParaRPr lang="en-US" sz="40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10230-19E6-49A9-B140-8B27ACE184F4}" type="datetime1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10/18/2016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208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7715200" cy="536145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ar-IQ" sz="32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  الإدارة </a:t>
            </a: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الدولية وظيفة ونشاط , كما وتمثل استجابة لظواهر عديدة كـ (العولمة , ثورة المعلومات والاتصالات , انفجار المعرفة , كونية الأعمال والشركات , كونية </a:t>
            </a:r>
            <a:r>
              <a:rPr lang="ar-IQ" sz="32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المنافسة, </a:t>
            </a: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ظهور مجتمعات المعرفة , المنافسة من </a:t>
            </a:r>
            <a:r>
              <a:rPr lang="ar-IQ" sz="32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خلال    </a:t>
            </a: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( الجودة , الوقت , المرونة , الخدمة , التقانة الفائقة ).</a:t>
            </a:r>
            <a:endParaRPr lang="en-US" sz="32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0" indent="0" algn="just">
              <a:buNone/>
            </a:pP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lang="ar-IQ" sz="32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 </a:t>
            </a: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وحقل الإدارة الدولية يضم أنشطة وعمليات لها علاقة بحقل الإدارة الاستراتيجية من جهة , وبوظائف ومهام جديدة تخص الإدارة الدولية بأنشطتها وعملياتها في الأسواق العالمية.</a:t>
            </a:r>
            <a:endParaRPr lang="en-US" sz="3200" dirty="0">
              <a:solidFill>
                <a:schemeClr val="tx1"/>
              </a:solidFill>
              <a:latin typeface="Simplified Arabic" panose="02020603050405020304" pitchFamily="18" charset="-78"/>
              <a:ea typeface="Monotype Koufi" pitchFamily="2" charset="-78"/>
              <a:cs typeface="Simplified Arabic" panose="02020603050405020304" pitchFamily="18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10230-19E6-49A9-B140-8B27ACE184F4}" type="datetime1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10/18/2016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5963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7715200" cy="5361459"/>
          </a:xfrm>
        </p:spPr>
        <p:txBody>
          <a:bodyPr>
            <a:noAutofit/>
          </a:bodyPr>
          <a:lstStyle/>
          <a:p>
            <a:pPr lvl="0" algn="just"/>
            <a:r>
              <a:rPr lang="ar-IQ" sz="3600" dirty="0">
                <a:solidFill>
                  <a:srgbClr val="660779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الإدارة الدولية والأعمال الدولية</a:t>
            </a:r>
            <a:endParaRPr lang="en-US" sz="3600" dirty="0">
              <a:solidFill>
                <a:srgbClr val="660779"/>
              </a:solidFill>
              <a:latin typeface="Simplified Arabic" panose="02020603050405020304" pitchFamily="18" charset="-78"/>
              <a:ea typeface="Monotype Koufi" pitchFamily="2" charset="-78"/>
              <a:cs typeface="Monotype Koufi" pitchFamily="2" charset="-78"/>
            </a:endParaRPr>
          </a:p>
          <a:p>
            <a:pPr marL="0" indent="0" algn="just">
              <a:buNone/>
            </a:pPr>
            <a:r>
              <a:rPr lang="ar-IQ" sz="36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ماذا </a:t>
            </a:r>
            <a:r>
              <a:rPr lang="ar-IQ" sz="36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تعني بالإدارة الدولية ؟ , ولماذا يحصل ترادف بين مصطلح (الإدارة الدولية) </a:t>
            </a:r>
            <a:r>
              <a:rPr lang="ar-IQ" sz="36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و( </a:t>
            </a:r>
            <a:r>
              <a:rPr lang="ar-IQ" sz="36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الأعمال الدولية ) ؟</a:t>
            </a:r>
            <a:endParaRPr lang="en-US" sz="36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0" indent="0" algn="just">
              <a:buNone/>
            </a:pPr>
            <a:endParaRPr lang="ar-IQ" sz="16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0" indent="0" algn="just">
              <a:buNone/>
            </a:pPr>
            <a:r>
              <a:rPr lang="ar-IQ" sz="36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بهدف </a:t>
            </a:r>
            <a:r>
              <a:rPr lang="ar-IQ" sz="36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إزالة الخلط بين المصطلحين سنعرف كل منهما ..</a:t>
            </a:r>
            <a:endParaRPr lang="en-US" sz="36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endParaRPr lang="en-US" sz="3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10230-19E6-49A9-B140-8B27ACE184F4}" type="datetime1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10/18/2016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967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7715200" cy="5361459"/>
          </a:xfrm>
        </p:spPr>
        <p:txBody>
          <a:bodyPr>
            <a:noAutofit/>
          </a:bodyPr>
          <a:lstStyle/>
          <a:p>
            <a:pPr lvl="0" algn="just"/>
            <a:r>
              <a:rPr lang="ar-IQ" sz="3200" dirty="0" smtClean="0">
                <a:solidFill>
                  <a:srgbClr val="660779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الإدارة </a:t>
            </a:r>
            <a:r>
              <a:rPr lang="ar-IQ" sz="3200" dirty="0">
                <a:solidFill>
                  <a:srgbClr val="660779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الدولية</a:t>
            </a:r>
            <a:endParaRPr lang="en-US" sz="3200" dirty="0">
              <a:solidFill>
                <a:srgbClr val="660779"/>
              </a:solidFill>
              <a:latin typeface="Simplified Arabic" panose="02020603050405020304" pitchFamily="18" charset="-78"/>
              <a:ea typeface="Monotype Koufi" pitchFamily="2" charset="-78"/>
              <a:cs typeface="Monotype Koufi" pitchFamily="2" charset="-78"/>
            </a:endParaRPr>
          </a:p>
          <a:p>
            <a:pPr marL="0" indent="0" algn="just">
              <a:buNone/>
            </a:pPr>
            <a:r>
              <a:rPr lang="ar-IQ" sz="3200" dirty="0">
                <a:latin typeface="Simplified Arabic" panose="02020603050405020304" pitchFamily="18" charset="-78"/>
                <a:cs typeface="Simplified Arabic" panose="02020603050405020304" pitchFamily="18" charset="-78"/>
              </a:rPr>
              <a:t>     </a:t>
            </a: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هي " العملية الإدارية المستمرة والشاملة التي تهدف إلى صياغة وتطبيق استراتيجيات أعمال متكاملة , وتمكن المنظمة من التنافس دولياً بكفاءة وفعالية ".</a:t>
            </a:r>
            <a:endParaRPr lang="en-US" sz="32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0" indent="0" algn="just">
              <a:buNone/>
            </a:pP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    أو هي " مجموعة من العمليات التي تشمل تخطيط وتنظيم وقيادة والتعامل مع الثقافات , تعتمدها الشركات التي تدير أعمالها على مستوى دولي , وتمارس وظائف الإنتاج والتسويق والمالية والموارد البشرية من خلال الاستيراد والتصدير والتحالفات والاندماجات والتراخيص".</a:t>
            </a:r>
            <a:endParaRPr lang="en-US" sz="32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algn="just"/>
            <a:endParaRPr lang="en-US" sz="3200" dirty="0"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10230-19E6-49A9-B140-8B27ACE184F4}" type="datetime1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10/18/2016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142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7715200" cy="5361459"/>
          </a:xfrm>
        </p:spPr>
        <p:txBody>
          <a:bodyPr>
            <a:noAutofit/>
          </a:bodyPr>
          <a:lstStyle/>
          <a:p>
            <a:pPr algn="just"/>
            <a:r>
              <a:rPr lang="ar-IQ" sz="4400" dirty="0">
                <a:solidFill>
                  <a:srgbClr val="660779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مثال: </a:t>
            </a:r>
            <a:r>
              <a:rPr lang="ar-IQ" sz="44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شركة ( </a:t>
            </a:r>
            <a:r>
              <a:rPr lang="en-US" sz="44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GM</a:t>
            </a:r>
            <a:r>
              <a:rPr lang="ar-IQ" sz="44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) الأمريكية لها استثمارات في امريكا الجنوبية , ومصانع للشاحنات والسيارات الرياضية في </a:t>
            </a:r>
            <a:r>
              <a:rPr lang="ar-IQ" sz="44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الصين, </a:t>
            </a:r>
            <a:r>
              <a:rPr lang="ar-IQ" sz="44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ودخلت مشروع مشترك مع شركة روسية لصناعة السيارات .</a:t>
            </a:r>
            <a:endParaRPr lang="en-US" sz="44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10230-19E6-49A9-B140-8B27ACE184F4}" type="datetime1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10/18/2016</a:t>
            </a:fld>
            <a:endParaRPr lang="en-US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58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0688"/>
            <a:ext cx="7715200" cy="5361459"/>
          </a:xfrm>
        </p:spPr>
        <p:txBody>
          <a:bodyPr>
            <a:noAutofit/>
          </a:bodyPr>
          <a:lstStyle/>
          <a:p>
            <a:pPr algn="just"/>
            <a:endParaRPr lang="en-US" sz="32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3200" dirty="0">
                <a:solidFill>
                  <a:srgbClr val="660779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الأعمال الدولية </a:t>
            </a:r>
            <a:endParaRPr lang="en-US" sz="3200" dirty="0">
              <a:solidFill>
                <a:srgbClr val="660779"/>
              </a:solidFill>
              <a:latin typeface="Simplified Arabic" panose="02020603050405020304" pitchFamily="18" charset="-78"/>
              <a:ea typeface="Monotype Koufi" pitchFamily="2" charset="-78"/>
              <a:cs typeface="Monotype Koufi" pitchFamily="2" charset="-78"/>
            </a:endParaRPr>
          </a:p>
          <a:p>
            <a:pPr marL="0" indent="0" algn="just">
              <a:buNone/>
            </a:pP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 </a:t>
            </a:r>
            <a:r>
              <a:rPr lang="ar-IQ" sz="32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هي " معاملات وإجراءات الأعمال الخاصة والحكومية التي تحصل بين منظمات وشركات أعمال هادفة للربح , أو مؤسسات عامة وأجهزة حكومية لا تستهدف الربح بالضرورة بين بلدين أو أكثر ".</a:t>
            </a:r>
            <a:endParaRPr lang="en-US" sz="32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0" indent="0" algn="just">
              <a:buNone/>
            </a:pP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 </a:t>
            </a:r>
            <a:r>
              <a:rPr lang="ar-IQ" sz="32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من التعريفات نستخلص أن الإدارة الدولية تعمل ضمن نطاق للأعمال الدولية يرتكز على أنشطة وعمليات </a:t>
            </a:r>
            <a:r>
              <a:rPr lang="ar-IQ" sz="32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        (الشركات </a:t>
            </a: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الكونية , المتعددة الجنسيات , والشركات </a:t>
            </a:r>
            <a:r>
              <a:rPr lang="ar-IQ" sz="32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الدولية) ويعبر </a:t>
            </a: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المصطلح عن منظمات الأعمال والشركات الدولية التي تستهدف الربح .</a:t>
            </a:r>
            <a:endParaRPr lang="en-US" sz="32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0" indent="0" algn="just">
              <a:buNone/>
            </a:pPr>
            <a:r>
              <a:rPr lang="ar-IQ" sz="32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 </a:t>
            </a:r>
            <a:endParaRPr lang="en-US" sz="32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10230-19E6-49A9-B140-8B27ACE184F4}" type="datetime1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10/18/2016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8928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0688"/>
            <a:ext cx="7715200" cy="5361459"/>
          </a:xfrm>
        </p:spPr>
        <p:txBody>
          <a:bodyPr>
            <a:noAutofit/>
          </a:bodyPr>
          <a:lstStyle/>
          <a:p>
            <a:pPr algn="just"/>
            <a:r>
              <a:rPr lang="ar-IQ" sz="2800" b="1" dirty="0">
                <a:solidFill>
                  <a:srgbClr val="660779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أما مزايا الأعمال الدولية فهي :-</a:t>
            </a:r>
            <a:endParaRPr lang="en-US" sz="2800" dirty="0">
              <a:solidFill>
                <a:srgbClr val="660779"/>
              </a:solidFill>
              <a:latin typeface="Simplified Arabic" panose="02020603050405020304" pitchFamily="18" charset="-78"/>
              <a:ea typeface="Monotype Koufi" pitchFamily="2" charset="-78"/>
              <a:cs typeface="Monotype Koufi" pitchFamily="2" charset="-78"/>
            </a:endParaRPr>
          </a:p>
          <a:p>
            <a:pPr lvl="0" algn="just"/>
            <a:r>
              <a:rPr lang="ar-IQ" sz="28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تتعلق بالاستثمار في بلد آخر , أو بيع وشراء السلع أو الخدمات عبر حدود دولتين أو أكثر .</a:t>
            </a:r>
            <a:endParaRPr lang="en-US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28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أعمال دائمة , ولصاحب العمل تأثير فاعل عليها .</a:t>
            </a:r>
            <a:endParaRPr lang="en-US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28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المنشآت التي تقوم بها تنفذ عملياتها عبر حدود دولتين أو أكثر .</a:t>
            </a:r>
            <a:endParaRPr lang="en-US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28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تتكون من نوعين من العمليات التشغيلية ( الأول هو المعاملات الاقتصادية وتعبر عن انتقال رؤوس الأموال بصور مختلفة </a:t>
            </a:r>
            <a:r>
              <a:rPr lang="ar-IQ" sz="28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      كـ (الاستثمار </a:t>
            </a:r>
            <a:r>
              <a:rPr lang="ar-IQ" sz="28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القروض , </a:t>
            </a:r>
            <a:r>
              <a:rPr lang="ar-IQ" sz="28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المساعدات) </a:t>
            </a:r>
            <a:r>
              <a:rPr lang="ar-IQ" sz="2800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, والاستيراد والتصدير من وإلى دول أخرى , وانتقال المورد البشري والتكنولوجيا بين الدول بوساطة أفراد دوليين أو شركات دولية , ( والثاني هو التفاعل بين الشركات متعددة الجنسية والمجتمع في البلد </a:t>
            </a:r>
            <a:r>
              <a:rPr lang="ar-IQ" sz="2800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المضيف).</a:t>
            </a:r>
            <a:endParaRPr lang="en-US" sz="2800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4208" y="6165304"/>
            <a:ext cx="2133600" cy="365125"/>
          </a:xfrm>
        </p:spPr>
        <p:txBody>
          <a:bodyPr/>
          <a:lstStyle/>
          <a:p>
            <a:fld id="{2CC10230-19E6-49A9-B140-8B27ACE184F4}" type="datetime1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10/18/2016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39552" y="6093296"/>
            <a:ext cx="608287" cy="365125"/>
          </a:xfrm>
        </p:spPr>
        <p:txBody>
          <a:bodyPr/>
          <a:lstStyle/>
          <a:p>
            <a:fld id="{2F9C07AD-6AA8-43F2-9FCF-D4208271AEDB}" type="slidenum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4364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0688"/>
            <a:ext cx="7715200" cy="5361459"/>
          </a:xfrm>
        </p:spPr>
        <p:txBody>
          <a:bodyPr>
            <a:noAutofit/>
          </a:bodyPr>
          <a:lstStyle/>
          <a:p>
            <a:pPr lvl="0" algn="just"/>
            <a:r>
              <a:rPr lang="ar-IQ" sz="3200" b="1" dirty="0">
                <a:solidFill>
                  <a:srgbClr val="660779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أهداف الإدارة الدولية </a:t>
            </a:r>
            <a:endParaRPr lang="en-US" sz="3200" b="1" dirty="0">
              <a:solidFill>
                <a:srgbClr val="660779"/>
              </a:solidFill>
              <a:latin typeface="Simplified Arabic" panose="02020603050405020304" pitchFamily="18" charset="-78"/>
              <a:ea typeface="Monotype Koufi" pitchFamily="2" charset="-78"/>
              <a:cs typeface="Monotype Koufi" pitchFamily="2" charset="-78"/>
            </a:endParaRPr>
          </a:p>
          <a:p>
            <a:pPr marL="0" indent="0" algn="just">
              <a:buNone/>
            </a:pPr>
            <a:r>
              <a:rPr lang="ar-IQ" sz="3200" b="1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</a:t>
            </a:r>
            <a:r>
              <a:rPr lang="ar-IQ" sz="3200" b="1" dirty="0" smtClean="0">
                <a:solidFill>
                  <a:srgbClr val="660779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تسعى </a:t>
            </a:r>
            <a:r>
              <a:rPr lang="ar-IQ" sz="3200" b="1" dirty="0">
                <a:solidFill>
                  <a:srgbClr val="660779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الإدارة الدولية إلى تحقيق حزمة متنوعة من الأهداف الاستراتيجية </a:t>
            </a:r>
            <a:r>
              <a:rPr lang="ar-IQ" sz="3200" b="1" dirty="0" smtClean="0">
                <a:solidFill>
                  <a:srgbClr val="660779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منها</a:t>
            </a:r>
            <a:r>
              <a:rPr lang="ar-IQ" sz="3200" b="1" dirty="0">
                <a:solidFill>
                  <a:srgbClr val="660779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:-</a:t>
            </a:r>
            <a:endParaRPr lang="en-US" sz="3200" b="1" dirty="0">
              <a:solidFill>
                <a:srgbClr val="660779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تحديد نطاق العمليات الدولية للمنظمة , أو مجال الأعمال الذي تسعى إلى دخوله والمنافسة فيه , وتحديد السلع أوالخدمات الجديرة بالمنافسة في ضوء معايير </a:t>
            </a:r>
            <a:r>
              <a:rPr lang="ar-IQ" sz="3200" b="1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   ( </a:t>
            </a:r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الجودة , الكلفة , الخدمة والوقت ) وقد تهتم المنظمة الدولية بتنوع المنتجات والخدمات كما في عمليات شركة ( </a:t>
            </a:r>
            <a:r>
              <a:rPr lang="en-US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Disney</a:t>
            </a:r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) الذي يشمل امريكا , اليابان , فرنسا , كما وتمتد أنشطة توزيع افلام الشركة وتسويقها إلى مئات البلدان في العالم </a:t>
            </a:r>
            <a:r>
              <a:rPr lang="ar-IQ" sz="3200" b="1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.</a:t>
            </a:r>
            <a:endParaRPr lang="en-US" sz="3200" b="1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4208" y="6165304"/>
            <a:ext cx="2133600" cy="365125"/>
          </a:xfrm>
        </p:spPr>
        <p:txBody>
          <a:bodyPr/>
          <a:lstStyle/>
          <a:p>
            <a:fld id="{2CC10230-19E6-49A9-B140-8B27ACE184F4}" type="datetime1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10/18/2016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39552" y="6165304"/>
            <a:ext cx="608287" cy="365125"/>
          </a:xfrm>
        </p:spPr>
        <p:txBody>
          <a:bodyPr/>
          <a:lstStyle/>
          <a:p>
            <a:fld id="{2F9C07AD-6AA8-43F2-9FCF-D4208271AEDB}" type="slidenum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428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620688"/>
            <a:ext cx="7715200" cy="5361459"/>
          </a:xfrm>
        </p:spPr>
        <p:txBody>
          <a:bodyPr>
            <a:noAutofit/>
          </a:bodyPr>
          <a:lstStyle/>
          <a:p>
            <a:pPr lvl="0" algn="just"/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الاستثمار الأمثل للموارد المتاحة المادية وغير المادية , واستخدامها بكفاءة وفعالية, من خلال تخطيط وتنظيم الموارد وتشغيلها في ضوء خطط المنظمة الحالية والمستقبلية.</a:t>
            </a:r>
            <a:endParaRPr lang="en-US" sz="3200" b="1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marL="0" indent="0" algn="just">
              <a:buNone/>
            </a:pPr>
            <a:r>
              <a:rPr lang="ar-IQ" sz="3200" b="1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 </a:t>
            </a:r>
            <a:r>
              <a:rPr lang="ar-IQ" sz="3200" b="1" dirty="0" smtClean="0">
                <a:solidFill>
                  <a:srgbClr val="660779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مثال</a:t>
            </a:r>
            <a:r>
              <a:rPr lang="ar-IQ" sz="3200" b="1" dirty="0">
                <a:solidFill>
                  <a:srgbClr val="660779"/>
                </a:solidFill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: </a:t>
            </a:r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قرار شركة </a:t>
            </a:r>
            <a:r>
              <a:rPr lang="en-US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Sony</a:t>
            </a:r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عام </a:t>
            </a:r>
            <a:r>
              <a:rPr lang="ar-IQ" sz="3200" b="1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(1989) </a:t>
            </a:r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بشراء </a:t>
            </a:r>
            <a:r>
              <a:rPr lang="ar-IQ" sz="3200" b="1" dirty="0" smtClean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شركة الصناعات </a:t>
            </a:r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السينمائية </a:t>
            </a:r>
            <a:r>
              <a:rPr lang="en-US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Columbia</a:t>
            </a:r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 بهدف إعطاء قوة دفع قوية لمنتجاتها الالكترونية المتطورة في أسواق امريكا .</a:t>
            </a:r>
            <a:endParaRPr lang="en-US" sz="3200" b="1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  <a:p>
            <a:pPr lvl="0" algn="just"/>
            <a:r>
              <a:rPr lang="ar-IQ" sz="3200" b="1" dirty="0">
                <a:solidFill>
                  <a:schemeClr val="tx1"/>
                </a:solidFill>
                <a:latin typeface="Simplified Arabic" panose="02020603050405020304" pitchFamily="18" charset="-78"/>
                <a:cs typeface="Simplified Arabic" panose="02020603050405020304" pitchFamily="18" charset="-78"/>
              </a:rPr>
              <a:t>تكوين ميزة جوهرية أو مزايا استثنائية للمنظمة مقارنةً بالمنافسين في الأسواق التي تتعامل معها .</a:t>
            </a:r>
            <a:endParaRPr lang="en-US" sz="3200" b="1" dirty="0">
              <a:solidFill>
                <a:schemeClr val="tx1"/>
              </a:solidFill>
              <a:latin typeface="Simplified Arabic" panose="02020603050405020304" pitchFamily="18" charset="-78"/>
              <a:cs typeface="Simplified Arabic" panose="02020603050405020304" pitchFamily="18" charset="-7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10230-19E6-49A9-B140-8B27ACE184F4}" type="datetime1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10/18/2016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C07AD-6AA8-43F2-9FCF-D4208271AEDB}" type="slidenum">
              <a:rPr lang="en-US" sz="2000" smtClean="0">
                <a:solidFill>
                  <a:srgbClr val="6607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</a:t>
            </a:fld>
            <a:endParaRPr lang="en-US" sz="2000" dirty="0">
              <a:solidFill>
                <a:srgbClr val="6607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2062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TM02455596[[fn=Spring]]</Template>
  <TotalTime>345</TotalTime>
  <Words>610</Words>
  <Application>Microsoft Office PowerPoint</Application>
  <PresentationFormat>عرض على الشاشة (3:4)‏</PresentationFormat>
  <Paragraphs>49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Spring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c7erry</dc:creator>
  <cp:lastModifiedBy>hp</cp:lastModifiedBy>
  <cp:revision>34</cp:revision>
  <dcterms:created xsi:type="dcterms:W3CDTF">2015-03-01T02:37:53Z</dcterms:created>
  <dcterms:modified xsi:type="dcterms:W3CDTF">2016-10-19T03:22:09Z</dcterms:modified>
</cp:coreProperties>
</file>