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1331C88-385F-483C-AA44-2F4BD38774FF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105AE2D-0284-4E8F-B42C-5706CCBE1EEA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46435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D1EECE3-8DAC-47F9-9B79-BB092AF557DD}" type="datetimeFigureOut">
              <a:rPr lang="ar-IQ" smtClean="0"/>
              <a:t>21/01/1437</a:t>
            </a:fld>
            <a:endParaRPr lang="ar-IQ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51F0544-287D-4012-80EA-C0056B326EA0}" type="slidenum">
              <a:rPr lang="ar-IQ" smtClean="0"/>
              <a:t>‹#›</a:t>
            </a:fld>
            <a:endParaRPr lang="ar-IQ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27584" y="1124744"/>
            <a:ext cx="7772400" cy="3024336"/>
          </a:xfrm>
        </p:spPr>
        <p:txBody>
          <a:bodyPr>
            <a:normAutofit/>
          </a:bodyPr>
          <a:lstStyle/>
          <a:p>
            <a:pPr algn="ctr"/>
            <a:r>
              <a:rPr lang="ar-IQ" sz="6000" dirty="0">
                <a:effectLst/>
                <a:cs typeface="001" pitchFamily="2" charset="-78"/>
              </a:rPr>
              <a:t>المديرين الدوليين </a:t>
            </a:r>
            <a:r>
              <a:rPr lang="ar-IQ" sz="6000" dirty="0" smtClean="0">
                <a:effectLst/>
                <a:cs typeface="001" pitchFamily="2" charset="-78"/>
              </a:rPr>
              <a:t>:</a:t>
            </a:r>
            <a:br>
              <a:rPr lang="ar-IQ" sz="6000" dirty="0" smtClean="0">
                <a:effectLst/>
                <a:cs typeface="001" pitchFamily="2" charset="-78"/>
              </a:rPr>
            </a:br>
            <a:r>
              <a:rPr lang="ar-IQ" sz="6000" dirty="0" smtClean="0">
                <a:effectLst/>
                <a:cs typeface="001" pitchFamily="2" charset="-78"/>
              </a:rPr>
              <a:t> </a:t>
            </a:r>
            <a:r>
              <a:rPr lang="ar-IQ" sz="6000" dirty="0">
                <a:effectLst/>
                <a:cs typeface="001" pitchFamily="2" charset="-78"/>
              </a:rPr>
              <a:t>الخصائص , الأدوار </a:t>
            </a:r>
            <a:r>
              <a:rPr lang="ar-IQ" sz="6000" dirty="0" smtClean="0">
                <a:effectLst/>
                <a:cs typeface="001" pitchFamily="2" charset="-78"/>
              </a:rPr>
              <a:t> و المهارات</a:t>
            </a:r>
            <a:endParaRPr lang="en-US" sz="6000" dirty="0">
              <a:effectLst/>
              <a:cs typeface="001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71237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 thruBlk="1"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836712"/>
            <a:ext cx="8322128" cy="5472608"/>
          </a:xfrm>
        </p:spPr>
        <p:txBody>
          <a:bodyPr>
            <a:normAutofit/>
          </a:bodyPr>
          <a:lstStyle/>
          <a:p>
            <a:r>
              <a:rPr lang="ar-IQ" sz="2800" b="1" u="sng" dirty="0">
                <a:solidFill>
                  <a:schemeClr val="accent1">
                    <a:lumMod val="75000"/>
                  </a:schemeClr>
                </a:solidFill>
              </a:rPr>
              <a:t>أولاً:</a:t>
            </a:r>
            <a:r>
              <a:rPr lang="ar-IQ" sz="2800" b="1" dirty="0">
                <a:solidFill>
                  <a:schemeClr val="accent1">
                    <a:lumMod val="75000"/>
                  </a:schemeClr>
                </a:solidFill>
              </a:rPr>
              <a:t> الخصائص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ar-IQ" b="1" u="sng" dirty="0">
                <a:solidFill>
                  <a:schemeClr val="accent1">
                    <a:lumMod val="75000"/>
                  </a:schemeClr>
                </a:solidFill>
              </a:rPr>
              <a:t>سؤال:-</a:t>
            </a:r>
            <a:r>
              <a:rPr lang="ar-IQ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ar-IQ" b="1" dirty="0"/>
              <a:t> </a:t>
            </a:r>
            <a:r>
              <a:rPr lang="ar-IQ" b="1" dirty="0" smtClean="0"/>
              <a:t>  </a:t>
            </a:r>
            <a:r>
              <a:rPr lang="ar-IQ" b="1" dirty="0" smtClean="0">
                <a:solidFill>
                  <a:schemeClr val="accent1">
                    <a:lumMod val="75000"/>
                  </a:schemeClr>
                </a:solidFill>
              </a:rPr>
              <a:t>هل </a:t>
            </a:r>
            <a:r>
              <a:rPr lang="ar-IQ" b="1" dirty="0">
                <a:solidFill>
                  <a:schemeClr val="accent1">
                    <a:lumMod val="75000"/>
                  </a:schemeClr>
                </a:solidFill>
              </a:rPr>
              <a:t>يختلف المدير في منظمة أعمال محلية عن المدير الدولي في </a:t>
            </a:r>
            <a:r>
              <a:rPr lang="ar-IQ" b="1" dirty="0" smtClean="0">
                <a:solidFill>
                  <a:schemeClr val="accent1">
                    <a:lumMod val="75000"/>
                  </a:schemeClr>
                </a:solidFill>
              </a:rPr>
              <a:t>منظمة</a:t>
            </a:r>
          </a:p>
          <a:p>
            <a:pPr marL="0" indent="0">
              <a:buNone/>
            </a:pPr>
            <a:r>
              <a:rPr lang="ar-IQ" b="1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ar-IQ" b="1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ar-IQ" b="1" dirty="0">
                <a:solidFill>
                  <a:schemeClr val="accent1">
                    <a:lumMod val="75000"/>
                  </a:schemeClr>
                </a:solidFill>
              </a:rPr>
              <a:t>أعمال من حيث الخصائص؟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ar-IQ" b="1" u="sng" dirty="0">
                <a:solidFill>
                  <a:schemeClr val="accent1">
                    <a:lumMod val="75000"/>
                  </a:schemeClr>
                </a:solidFill>
              </a:rPr>
              <a:t>جواب:-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ar-IQ" dirty="0"/>
              <a:t>     المدير الدولي عملة ذو طبيعة خاصة ومعقدة كونه يتوجه لأداء أنشطة الأعمال الدولية بدرجة كبيرة ومعقدة , ولأنه يعمل في بيئة متغيراتها وتأثيراتها معقدة , وبالتالي تختلف مهاراته في مجال (الإدراك الاستراتيجي والرؤية الاستراتيجية وإدراك الثقافات المختلفة والتعامل معها , وكذلك قيادة الفريق الدولي).</a:t>
            </a:r>
            <a:endParaRPr lang="en-US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t>03 تشرين الثاني، 15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2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00855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83568" y="620688"/>
            <a:ext cx="7818072" cy="5616624"/>
          </a:xfrm>
        </p:spPr>
        <p:txBody>
          <a:bodyPr>
            <a:normAutofit/>
          </a:bodyPr>
          <a:lstStyle/>
          <a:p>
            <a:r>
              <a:rPr lang="ar-IQ" b="1" u="sng" dirty="0">
                <a:solidFill>
                  <a:schemeClr val="accent1">
                    <a:lumMod val="75000"/>
                  </a:schemeClr>
                </a:solidFill>
              </a:rPr>
              <a:t>سؤال:-</a:t>
            </a:r>
            <a:r>
              <a:rPr lang="ar-IQ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ar-IQ" b="1" dirty="0">
                <a:solidFill>
                  <a:schemeClr val="accent1">
                    <a:lumMod val="75000"/>
                  </a:schemeClr>
                </a:solidFill>
              </a:rPr>
              <a:t>كيف يعمل لينجح</a:t>
            </a:r>
            <a:r>
              <a:rPr lang="ar-IQ" b="1" dirty="0" smtClean="0">
                <a:solidFill>
                  <a:schemeClr val="accent1">
                    <a:lumMod val="75000"/>
                  </a:schemeClr>
                </a:solidFill>
              </a:rPr>
              <a:t>؟</a:t>
            </a:r>
          </a:p>
          <a:p>
            <a:r>
              <a:rPr lang="ar-IQ" b="1" u="sng" dirty="0" smtClean="0">
                <a:solidFill>
                  <a:schemeClr val="accent1">
                    <a:lumMod val="75000"/>
                  </a:schemeClr>
                </a:solidFill>
              </a:rPr>
              <a:t>جواب:-</a:t>
            </a:r>
            <a:endParaRPr lang="ar-IQ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ar-IQ" dirty="0" smtClean="0"/>
              <a:t>(</a:t>
            </a:r>
            <a:r>
              <a:rPr lang="ar-IQ" dirty="0"/>
              <a:t>1) تتجلى قدرته في خلق فريق عمل يضم أفراد ذوي مهارات وخبرات وقدرات مختلفة لعمل المنظمات الدولية.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(2) أهم وظائفه أن يوفق وينمي وينسق وجهات النظر والمواهب المختلفة لأعضاء فريق العمل.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(3) يحتاج إلى قدرات ومهارات متنوعة لأداء وظيفته.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(4) يحتاج إلى قدرة على التحليل والتفكير والبحث عن الحلول الأكثر قبولاً في التعامل مع المواقف.</a:t>
            </a:r>
            <a:endParaRPr lang="en-US" dirty="0"/>
          </a:p>
          <a:p>
            <a:pPr marL="0" indent="0">
              <a:buNone/>
            </a:pPr>
            <a:r>
              <a:rPr lang="ar-IQ" dirty="0"/>
              <a:t>(5) القدرة الانسانية لديه تنمي فيه الجرأة والشجاعة والوعي والاهتمام بالآخرين , والتعاطف معهم واحترامهم.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t>03 تشرين الثاني، 15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3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75164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692696"/>
            <a:ext cx="7818072" cy="5987752"/>
          </a:xfrm>
        </p:spPr>
        <p:txBody>
          <a:bodyPr>
            <a:normAutofit lnSpcReduction="10000"/>
          </a:bodyPr>
          <a:lstStyle/>
          <a:p>
            <a:pPr algn="just"/>
            <a:r>
              <a:rPr lang="ar-IQ" sz="2800" b="1" dirty="0">
                <a:solidFill>
                  <a:schemeClr val="accent1">
                    <a:lumMod val="75000"/>
                  </a:schemeClr>
                </a:solidFill>
              </a:rPr>
              <a:t>ثانياً: الأدوار والمهارات 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ar-IQ" b="1" dirty="0" smtClean="0"/>
              <a:t>   تتحدد </a:t>
            </a:r>
            <a:r>
              <a:rPr lang="ar-IQ" b="1" dirty="0"/>
              <a:t>أدوار المديرين الدوليين ومهاراتهم في :-</a:t>
            </a:r>
            <a:endParaRPr lang="en-US" dirty="0"/>
          </a:p>
          <a:p>
            <a:pPr lvl="0" algn="just"/>
            <a:r>
              <a:rPr lang="ar-IQ" b="1" u="sng" dirty="0"/>
              <a:t>القدرة على التكيف:</a:t>
            </a:r>
            <a:r>
              <a:rPr lang="ar-IQ" dirty="0"/>
              <a:t> أي تعديل السلوك للاستجابة إلى الظروف الفريدة , ومواجهة الاختلافات الثقافية.</a:t>
            </a:r>
            <a:endParaRPr lang="en-US" dirty="0"/>
          </a:p>
          <a:p>
            <a:pPr lvl="0" algn="just"/>
            <a:r>
              <a:rPr lang="ar-IQ" b="1" u="sng" dirty="0"/>
              <a:t>المنظور التقني والاجتماعي:</a:t>
            </a:r>
            <a:r>
              <a:rPr lang="ar-IQ" dirty="0"/>
              <a:t> يوظف كلاً من المعدات والعمليات للنهوض بمسؤوليات وظيفته , وممارسة صلاحياته في اتخاذ القرارات (الدور التقني) , و (دورة الاجتماعي) الذي يتجسد في التكيف مع الثقافات المختلفة , من خلال استعداده للعمل في بيئات عالمية متباينة الثقافة.</a:t>
            </a:r>
            <a:endParaRPr lang="en-US" dirty="0"/>
          </a:p>
          <a:p>
            <a:pPr lvl="0" algn="just"/>
            <a:r>
              <a:rPr lang="ar-IQ" b="1" u="sng" dirty="0"/>
              <a:t>أدوار الانعزال:</a:t>
            </a:r>
            <a:r>
              <a:rPr lang="ar-IQ" dirty="0"/>
              <a:t> يواجه المدير العالمي (في أحيان كثيرة) مشكلة التكيف مع المجتمعات والثقافات المختلفة , لأنه نادراً ما يشعر بالاندماج مع المجتمع الاجنبي حتى لو عاش فيه لعدة سنوات.</a:t>
            </a:r>
            <a:endParaRPr lang="en-US" dirty="0"/>
          </a:p>
          <a:p>
            <a:pPr lvl="0" algn="just"/>
            <a:r>
              <a:rPr lang="ar-IQ" b="1" u="sng" dirty="0"/>
              <a:t>العقلية العالمية:</a:t>
            </a:r>
            <a:r>
              <a:rPr lang="ar-IQ" dirty="0"/>
              <a:t> يدرك مديرنا أن عالم الأعمال يتغير بسرعة , وأنه عالم يعتمد بعضه على البعض الآخر , ويتطلب عمله تفكير عالمي.</a:t>
            </a:r>
            <a:endParaRPr lang="en-US" dirty="0"/>
          </a:p>
          <a:p>
            <a:pPr lvl="0" algn="just"/>
            <a:endParaRPr lang="en-US" dirty="0">
              <a:cs typeface="Simplified Arabic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t>03 تشرين الثاني، 15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4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3253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83568" y="692696"/>
            <a:ext cx="7818072" cy="5987752"/>
          </a:xfrm>
        </p:spPr>
        <p:txBody>
          <a:bodyPr>
            <a:noAutofit/>
          </a:bodyPr>
          <a:lstStyle/>
          <a:p>
            <a:pPr lvl="0" algn="just"/>
            <a:r>
              <a:rPr lang="ar-IQ" sz="2400" b="1" u="sng" dirty="0"/>
              <a:t>النظرة البعيدة الأمد:</a:t>
            </a:r>
            <a:r>
              <a:rPr lang="ar-IQ" sz="2400" dirty="0"/>
              <a:t> نظرته البعيدة الأمد في التعامل مع الاقتصاد العالمي تمكنه من التغلب على تعقيدات البيئة الدولية.</a:t>
            </a:r>
            <a:endParaRPr lang="en-US" sz="2400" dirty="0"/>
          </a:p>
          <a:p>
            <a:pPr lvl="0" algn="just"/>
            <a:r>
              <a:rPr lang="ar-IQ" sz="2400" b="1" u="sng" dirty="0"/>
              <a:t>القدرة على إنشاء المنظمات المتعلمة:</a:t>
            </a:r>
            <a:r>
              <a:rPr lang="ar-IQ" sz="2400" dirty="0"/>
              <a:t> يستثمر مواهب العاملين في بناء المنظمات التي تتمكن من المنافسة العالمية.</a:t>
            </a:r>
            <a:endParaRPr lang="en-US" sz="2400" dirty="0"/>
          </a:p>
          <a:p>
            <a:pPr lvl="0" algn="just"/>
            <a:r>
              <a:rPr lang="ar-IQ" sz="2400" b="1" u="sng" dirty="0"/>
              <a:t>تحفيز العاملين لتحقيق التميز:</a:t>
            </a:r>
            <a:r>
              <a:rPr lang="ar-IQ" sz="2400" dirty="0"/>
              <a:t> يعمل على امتلاك عاملين لهم ولاء للمنظمة أكثر من الولاء للوطن , ويحرص على تطوير سياسات أو استراتيجيات تحفيز تتجاوز الثقافات.</a:t>
            </a:r>
            <a:endParaRPr lang="en-US" sz="2400" dirty="0"/>
          </a:p>
          <a:p>
            <a:pPr lvl="0" algn="just"/>
            <a:r>
              <a:rPr lang="ar-IQ" sz="2400" b="1" u="sng" dirty="0"/>
              <a:t>مهارات التفاوض:</a:t>
            </a:r>
            <a:r>
              <a:rPr lang="ar-IQ" sz="2400" dirty="0"/>
              <a:t> صفقات الأعمال الدولية كـ (عقود البيع والصفقات الخارجية, ..) تتطلب من القادة وقتاً أكبر للتفاوض عبر الثقافات المختلفة.</a:t>
            </a:r>
            <a:endParaRPr lang="en-US" sz="2400" dirty="0"/>
          </a:p>
          <a:p>
            <a:pPr lvl="0" algn="just"/>
            <a:r>
              <a:rPr lang="ar-IQ" sz="2400" b="1" u="sng" dirty="0"/>
              <a:t>البحث عن مهام عالمية:</a:t>
            </a:r>
            <a:r>
              <a:rPr lang="ar-IQ" sz="2400" dirty="0"/>
              <a:t> وجوب امتلاكه خبرات دولية ومهارات إدارية ونجاح في أكثر من بيئة ثقافية واحدة.</a:t>
            </a:r>
            <a:endParaRPr lang="en-US" sz="2400" dirty="0"/>
          </a:p>
          <a:p>
            <a:pPr lvl="0" algn="just"/>
            <a:r>
              <a:rPr lang="ar-IQ" sz="2400" b="1" u="sng" dirty="0"/>
              <a:t>فهم الثقافات الوطنية:</a:t>
            </a:r>
            <a:r>
              <a:rPr lang="ar-IQ" sz="2400" dirty="0"/>
              <a:t> لا يمكنه النجاح بدون الفهم العميق للثقافات الوطنية من خلال تعلم لغتين أو أكثر.</a:t>
            </a:r>
            <a:endParaRPr lang="en-US" sz="2400" dirty="0"/>
          </a:p>
          <a:p>
            <a:pPr lvl="0" algn="just"/>
            <a:r>
              <a:rPr lang="ar-IQ" sz="2400" dirty="0"/>
              <a:t>استخدام الحاسوب وتكنولوجيا المعلومات في إنجاز المهام.</a:t>
            </a:r>
            <a:endParaRPr lang="en-US" sz="2400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t>03 تشرين الثاني، 15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5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22056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83568" y="692696"/>
            <a:ext cx="7818072" cy="5987752"/>
          </a:xfrm>
        </p:spPr>
        <p:txBody>
          <a:bodyPr>
            <a:noAutofit/>
          </a:bodyPr>
          <a:lstStyle/>
          <a:p>
            <a:pPr lvl="0"/>
            <a:r>
              <a:rPr lang="ar-IQ" sz="2400" b="1" u="sng" dirty="0"/>
              <a:t>أدوار ومهارات أخرى:</a:t>
            </a:r>
            <a:r>
              <a:rPr lang="ar-IQ" sz="2400" dirty="0"/>
              <a:t> يلعب دور الرئيس والقائد ومنفذ الاتصالات كما يأتي:-</a:t>
            </a:r>
            <a:endParaRPr lang="en-US" sz="2400" dirty="0"/>
          </a:p>
          <a:p>
            <a:pPr lvl="0"/>
            <a:r>
              <a:rPr lang="ar-IQ" sz="2400" b="1" u="sng" dirty="0"/>
              <a:t>الرئيس:</a:t>
            </a:r>
            <a:r>
              <a:rPr lang="ar-IQ" sz="2400" dirty="0"/>
              <a:t> (أعمال التمثيل الرسمي , واستقبال الضيوف , وتوقيع القرارات والوثائق وتنفيذ الزيارات الرسمية).</a:t>
            </a:r>
            <a:endParaRPr lang="en-US" sz="2400" dirty="0"/>
          </a:p>
          <a:p>
            <a:pPr lvl="0"/>
            <a:r>
              <a:rPr lang="ar-IQ" sz="2400" b="1" u="sng" dirty="0"/>
              <a:t>القائد:</a:t>
            </a:r>
            <a:r>
              <a:rPr lang="ar-IQ" sz="2400" dirty="0"/>
              <a:t> القيام بالتوجيه والتحفيز للأفراد.</a:t>
            </a:r>
            <a:endParaRPr lang="en-US" sz="2400" dirty="0"/>
          </a:p>
          <a:p>
            <a:pPr lvl="0"/>
            <a:r>
              <a:rPr lang="ar-IQ" sz="2400" b="1" u="sng" dirty="0"/>
              <a:t>تنفيذ الاتصالات:</a:t>
            </a:r>
            <a:r>
              <a:rPr lang="ar-IQ" sz="2400" dirty="0"/>
              <a:t> إجراء الاتصالات مع المنظمات والأفراد والجهات الأخرى.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ar-IQ" sz="2400" b="1" dirty="0" smtClean="0"/>
              <a:t>   كما </a:t>
            </a:r>
            <a:r>
              <a:rPr lang="ar-IQ" sz="2400" b="1" dirty="0"/>
              <a:t>إنه:</a:t>
            </a:r>
            <a:endParaRPr lang="en-US" sz="2400" dirty="0"/>
          </a:p>
          <a:p>
            <a:pPr lvl="0"/>
            <a:r>
              <a:rPr lang="ar-IQ" sz="2400" dirty="0"/>
              <a:t>ينشر المعلومات للمستويات الإدارية المختلفة.</a:t>
            </a:r>
            <a:endParaRPr lang="en-US" sz="2400" dirty="0"/>
          </a:p>
          <a:p>
            <a:pPr lvl="0"/>
            <a:r>
              <a:rPr lang="ar-IQ" sz="2400" dirty="0"/>
              <a:t>يراقب عمليات المنظمة الرئيسة , والفروع التابعة لها.</a:t>
            </a:r>
            <a:endParaRPr lang="en-US" sz="2400" dirty="0"/>
          </a:p>
          <a:p>
            <a:pPr lvl="0"/>
            <a:r>
              <a:rPr lang="ar-IQ" sz="2400" dirty="0"/>
              <a:t>إجراء التغيرات في الهيكل التنظيمي.</a:t>
            </a:r>
            <a:endParaRPr lang="en-US" sz="2400" dirty="0"/>
          </a:p>
          <a:p>
            <a:pPr lvl="0"/>
            <a:r>
              <a:rPr lang="ar-IQ" sz="2400" dirty="0"/>
              <a:t>تطوير الخطط والبرامج.</a:t>
            </a:r>
            <a:endParaRPr lang="en-US" sz="2400" dirty="0"/>
          </a:p>
          <a:p>
            <a:pPr lvl="0"/>
            <a:r>
              <a:rPr lang="ar-IQ" sz="2400" dirty="0"/>
              <a:t>تخويل الصلاحيات إلى المرؤوسين.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t>03 تشرين الثاني، 15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6</a:t>
            </a:fld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646489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67544" y="260648"/>
            <a:ext cx="8034096" cy="5987752"/>
          </a:xfrm>
        </p:spPr>
        <p:txBody>
          <a:bodyPr>
            <a:noAutofit/>
          </a:bodyPr>
          <a:lstStyle/>
          <a:p>
            <a:r>
              <a:rPr lang="ar-IQ" sz="2800" b="1" dirty="0"/>
              <a:t>حالات دراسية :</a:t>
            </a:r>
            <a:endParaRPr lang="en-US" sz="2800" dirty="0"/>
          </a:p>
          <a:p>
            <a:pPr marL="0" indent="0">
              <a:buNone/>
            </a:pPr>
            <a:r>
              <a:rPr lang="ar-IQ" sz="2000" dirty="0"/>
              <a:t>     أبرز الخصائص التي تمتع بها (ويس كيلر) رئيس مجلس إدارة شركة فيليبس الهولندية </a:t>
            </a:r>
            <a:r>
              <a:rPr lang="ar-IQ" sz="2000" dirty="0" smtClean="0"/>
              <a:t>هي</a:t>
            </a:r>
          </a:p>
          <a:p>
            <a:pPr marL="0" indent="0">
              <a:buNone/>
            </a:pPr>
            <a:r>
              <a:rPr lang="ar-IQ" sz="2000" dirty="0"/>
              <a:t> </a:t>
            </a:r>
            <a:r>
              <a:rPr lang="ar-IQ" sz="2000" dirty="0" smtClean="0"/>
              <a:t>   </a:t>
            </a:r>
            <a:r>
              <a:rPr lang="ar-IQ" sz="2000" dirty="0"/>
              <a:t>(قدرته على الاتصالات للآخرين , وانفتاحه , وسلامة تفكيره , ومهارات الاتصالات لديه, </a:t>
            </a:r>
            <a:r>
              <a:rPr lang="ar-IQ" sz="2000" dirty="0" smtClean="0"/>
              <a:t>الفهم</a:t>
            </a:r>
          </a:p>
          <a:p>
            <a:pPr marL="0" indent="0">
              <a:buNone/>
            </a:pPr>
            <a:r>
              <a:rPr lang="ar-IQ" sz="2000" dirty="0"/>
              <a:t> </a:t>
            </a:r>
            <a:r>
              <a:rPr lang="ar-IQ" sz="2000" dirty="0" smtClean="0"/>
              <a:t>    </a:t>
            </a:r>
            <a:r>
              <a:rPr lang="ar-IQ" sz="2000" dirty="0"/>
              <a:t>بالتطورات الاجتماعية).</a:t>
            </a:r>
            <a:endParaRPr lang="en-US" sz="2000" dirty="0"/>
          </a:p>
          <a:p>
            <a:pPr marL="0" indent="0">
              <a:buNone/>
            </a:pPr>
            <a:r>
              <a:rPr lang="ar-IQ" sz="2000" b="1" dirty="0" smtClean="0"/>
              <a:t>    *</a:t>
            </a:r>
            <a:r>
              <a:rPr lang="ar-IQ" sz="2000" b="1" dirty="0"/>
              <a:t>في دراسة شملت (1161) إداري في (40) بلداً , تحددت خصائص الإداري الدولي في:-</a:t>
            </a:r>
            <a:endParaRPr lang="en-US" sz="2000" dirty="0"/>
          </a:p>
          <a:p>
            <a:pPr lvl="0"/>
            <a:r>
              <a:rPr lang="ar-IQ" sz="2000" dirty="0"/>
              <a:t>القدرة القيادية.</a:t>
            </a:r>
            <a:endParaRPr lang="en-US" sz="2000" dirty="0"/>
          </a:p>
          <a:p>
            <a:pPr lvl="0"/>
            <a:r>
              <a:rPr lang="ar-IQ" sz="2000" dirty="0"/>
              <a:t>قدرة الزوجة والأطفال على التكيف الثقافي.</a:t>
            </a:r>
            <a:endParaRPr lang="en-US" sz="2000" dirty="0"/>
          </a:p>
          <a:p>
            <a:pPr lvl="0"/>
            <a:r>
              <a:rPr lang="ar-IQ" sz="2000" dirty="0"/>
              <a:t>المعرفة بلغة وعادات البلد الضيف.</a:t>
            </a:r>
            <a:endParaRPr lang="en-US" sz="2000" dirty="0"/>
          </a:p>
          <a:p>
            <a:pPr lvl="0"/>
            <a:r>
              <a:rPr lang="ar-IQ" sz="2000" dirty="0"/>
              <a:t>التعليم الجيد.</a:t>
            </a:r>
            <a:endParaRPr lang="en-US" sz="2000" dirty="0"/>
          </a:p>
          <a:p>
            <a:pPr lvl="0"/>
            <a:r>
              <a:rPr lang="ar-IQ" sz="2000" dirty="0"/>
              <a:t>خبرات سابقة في المجال الدولي.</a:t>
            </a:r>
            <a:endParaRPr lang="en-US" sz="2000" dirty="0"/>
          </a:p>
          <a:p>
            <a:pPr lvl="0"/>
            <a:r>
              <a:rPr lang="ar-IQ" sz="2000" dirty="0"/>
              <a:t>التكيف مع بيئات أعمال مختلفة.</a:t>
            </a:r>
            <a:endParaRPr lang="en-US" sz="2000" dirty="0"/>
          </a:p>
          <a:p>
            <a:pPr lvl="0"/>
            <a:r>
              <a:rPr lang="ar-IQ" sz="2000" dirty="0"/>
              <a:t>اتقان أكثر من لغة.</a:t>
            </a:r>
            <a:endParaRPr lang="en-US" sz="2000" dirty="0"/>
          </a:p>
          <a:p>
            <a:pPr lvl="0"/>
            <a:r>
              <a:rPr lang="ar-IQ" sz="2000" dirty="0"/>
              <a:t>المعرفة بخصائص العمل.</a:t>
            </a:r>
            <a:endParaRPr lang="en-US" sz="2000" dirty="0"/>
          </a:p>
          <a:p>
            <a:pPr lvl="0"/>
            <a:r>
              <a:rPr lang="ar-IQ" sz="2000" dirty="0"/>
              <a:t>احترام أهل وقوانين البلد المضيف.</a:t>
            </a:r>
            <a:endParaRPr lang="en-US" sz="2000" dirty="0"/>
          </a:p>
          <a:p>
            <a:pPr lvl="0"/>
            <a:r>
              <a:rPr lang="ar-IQ" sz="2000" dirty="0"/>
              <a:t>الرغبة في العمل في الخارج.</a:t>
            </a:r>
            <a:endParaRPr lang="en-US" sz="2000" dirty="0"/>
          </a:p>
          <a:p>
            <a:pPr lvl="0"/>
            <a:r>
              <a:rPr lang="ar-IQ" sz="2000" dirty="0"/>
              <a:t>إدراك الثقافات المختلفة </a:t>
            </a:r>
            <a:r>
              <a:rPr lang="ar-IQ" sz="2000" dirty="0" err="1"/>
              <a:t>لل</a:t>
            </a:r>
            <a:r>
              <a:rPr lang="ar-IQ" sz="2000" dirty="0"/>
              <a:t>ـ (الزبائن, الموردين, المنافسين, الحلفاء).</a:t>
            </a:r>
            <a:endParaRPr lang="en-US" sz="2000" dirty="0"/>
          </a:p>
          <a:p>
            <a:pPr lvl="0"/>
            <a:r>
              <a:rPr lang="ar-IQ" sz="2000" dirty="0"/>
              <a:t>تفهم الضوابط الحكومية والسياسية للبلد المضيف</a:t>
            </a:r>
            <a:r>
              <a:rPr lang="ar-IQ" sz="2000" dirty="0" smtClean="0"/>
              <a:t>.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t>03 تشرين الثاني، 15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t>7</a:t>
            </a:fld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798550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75</TotalTime>
  <Words>663</Words>
  <Application>Microsoft Office PowerPoint</Application>
  <PresentationFormat>عرض على الشاشة (3:4)‏</PresentationFormat>
  <Paragraphs>68</Paragraphs>
  <Slides>7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تدفق</vt:lpstr>
      <vt:lpstr>المديرين الدوليين :  الخصائص , الأدوار  و المهارات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>Enjoy My Fine Releases.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أنواع الشركات  والانتقال بين مستوياتها</dc:title>
  <dc:creator>lathit</dc:creator>
  <cp:lastModifiedBy>lathit</cp:lastModifiedBy>
  <cp:revision>9</cp:revision>
  <dcterms:created xsi:type="dcterms:W3CDTF">2015-10-18T21:21:11Z</dcterms:created>
  <dcterms:modified xsi:type="dcterms:W3CDTF">2015-11-03T21:05:31Z</dcterms:modified>
</cp:coreProperties>
</file>