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6"/>
  </p:notesMasterIdLst>
  <p:sldIdLst>
    <p:sldId id="291" r:id="rId2"/>
    <p:sldId id="298" r:id="rId3"/>
    <p:sldId id="293" r:id="rId4"/>
    <p:sldId id="257" r:id="rId5"/>
    <p:sldId id="258" r:id="rId6"/>
    <p:sldId id="259" r:id="rId7"/>
    <p:sldId id="272" r:id="rId8"/>
    <p:sldId id="261" r:id="rId9"/>
    <p:sldId id="263" r:id="rId10"/>
    <p:sldId id="287" r:id="rId11"/>
    <p:sldId id="280" r:id="rId12"/>
    <p:sldId id="281" r:id="rId13"/>
    <p:sldId id="294" r:id="rId14"/>
    <p:sldId id="295" r:id="rId15"/>
    <p:sldId id="296" r:id="rId16"/>
    <p:sldId id="297" r:id="rId17"/>
    <p:sldId id="278" r:id="rId18"/>
    <p:sldId id="277" r:id="rId19"/>
    <p:sldId id="282" r:id="rId20"/>
    <p:sldId id="283" r:id="rId21"/>
    <p:sldId id="284" r:id="rId22"/>
    <p:sldId id="288" r:id="rId23"/>
    <p:sldId id="289" r:id="rId24"/>
    <p:sldId id="29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427" autoAdjust="0"/>
  </p:normalViewPr>
  <p:slideViewPr>
    <p:cSldViewPr>
      <p:cViewPr>
        <p:scale>
          <a:sx n="100" d="100"/>
          <a:sy n="100" d="100"/>
        </p:scale>
        <p:origin x="-516" y="-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522C995-64A4-457F-B566-A280B758FAC2}" type="datetimeFigureOut">
              <a:rPr lang="ar-IQ" smtClean="0"/>
              <a:pPr/>
              <a:t>22/01/1437</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F66AEE7-168E-4BF8-8152-5DDCB3CE4470}" type="slidenum">
              <a:rPr lang="ar-IQ" smtClean="0"/>
              <a:pPr/>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8</a:t>
            </a:fld>
            <a:endParaRPr lang="ar-IQ"/>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9</a:t>
            </a:fld>
            <a:endParaRPr lang="ar-IQ"/>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10</a:t>
            </a:fld>
            <a:endParaRPr lang="ar-IQ"/>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13</a:t>
            </a:fld>
            <a:endParaRPr lang="ar-IQ"/>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16</a:t>
            </a:fld>
            <a:endParaRPr lang="ar-IQ"/>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17</a:t>
            </a:fld>
            <a:endParaRPr lang="ar-IQ"/>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18</a:t>
            </a:fld>
            <a:endParaRPr lang="ar-IQ"/>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22</a:t>
            </a:fld>
            <a:endParaRPr lang="ar-IQ"/>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BF66AEE7-168E-4BF8-8152-5DDCB3CE4470}" type="slidenum">
              <a:rPr lang="ar-IQ" smtClean="0"/>
              <a:pPr/>
              <a:t>23</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slow">
    <p:wipe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D8BD707-D9CF-40AE-B4C6-C98DA3205C09}" type="datetimeFigureOut">
              <a:rPr lang="en-US" smtClean="0"/>
              <a:pPr/>
              <a:t>11/4/2015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slow">
    <p:wipe dir="u"/>
  </p:transition>
  <p:timing>
    <p:tnLst>
      <p:par>
        <p:cTn id="1" dur="indefinite" restart="never" nodeType="tmRoot"/>
      </p:par>
    </p:tnLst>
  </p:timing>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86800" cy="4216539"/>
          </a:xfrm>
          <a:prstGeom prst="rect">
            <a:avLst/>
          </a:prstGeom>
        </p:spPr>
        <p:txBody>
          <a:bodyPr wrap="square">
            <a:spAutoFit/>
          </a:bodyPr>
          <a:lstStyle/>
          <a:p>
            <a:pPr algn="r"/>
            <a:r>
              <a:rPr lang="ar-IQ" b="1" dirty="0" smtClean="0">
                <a:latin typeface="Calibri" pitchFamily="34" charset="0"/>
                <a:cs typeface="Times New Roman" pitchFamily="18" charset="0"/>
              </a:rPr>
              <a:t>وزارة التعليم العالي والبحث العلمي </a:t>
            </a:r>
            <a:endParaRPr lang="en-US" sz="1000" dirty="0" smtClean="0"/>
          </a:p>
          <a:p>
            <a:pPr algn="r" eaLnBrk="0" hangingPunct="0"/>
            <a:r>
              <a:rPr lang="ar-IQ" b="1" dirty="0" smtClean="0">
                <a:latin typeface="Calibri" pitchFamily="34" charset="0"/>
                <a:cs typeface="Times New Roman" pitchFamily="18" charset="0"/>
              </a:rPr>
              <a:t>       الجامعة التقنية الوسطى</a:t>
            </a:r>
          </a:p>
          <a:p>
            <a:pPr algn="r" eaLnBrk="0" hangingPunct="0"/>
            <a:r>
              <a:rPr lang="en-US" b="1" dirty="0" smtClean="0">
                <a:latin typeface="Calibri" pitchFamily="34" charset="0"/>
                <a:cs typeface="Times New Roman" pitchFamily="18" charset="0"/>
              </a:rPr>
              <a:t> </a:t>
            </a:r>
            <a:r>
              <a:rPr lang="ar-IQ" b="1" dirty="0" smtClean="0">
                <a:latin typeface="Calibri" pitchFamily="34" charset="0"/>
                <a:cs typeface="Times New Roman" pitchFamily="18" charset="0"/>
              </a:rPr>
              <a:t>بغداد</a:t>
            </a:r>
            <a:r>
              <a:rPr lang="en-US" sz="1000" b="1" dirty="0" smtClean="0">
                <a:latin typeface="Calibri" pitchFamily="34" charset="0"/>
                <a:cs typeface="Times New Roman" pitchFamily="18" charset="0"/>
              </a:rPr>
              <a:t> /</a:t>
            </a:r>
            <a:r>
              <a:rPr lang="ar-IQ" sz="1000" b="1" dirty="0" smtClean="0">
                <a:latin typeface="Calibri" pitchFamily="34" charset="0"/>
                <a:cs typeface="Times New Roman" pitchFamily="18" charset="0"/>
              </a:rPr>
              <a:t>         </a:t>
            </a:r>
            <a:r>
              <a:rPr lang="ar-IQ" b="1" dirty="0" smtClean="0">
                <a:latin typeface="Calibri" pitchFamily="34" charset="0"/>
                <a:cs typeface="Times New Roman" pitchFamily="18" charset="0"/>
              </a:rPr>
              <a:t>الكلية التقنية الادارية</a:t>
            </a:r>
            <a:endParaRPr lang="en-US" dirty="0" smtClean="0"/>
          </a:p>
          <a:p>
            <a:pPr algn="r" eaLnBrk="0" hangingPunct="0"/>
            <a:endParaRPr lang="en-US" b="1" dirty="0" smtClean="0">
              <a:latin typeface="Calibri" pitchFamily="34" charset="0"/>
              <a:cs typeface="Times New Roman" pitchFamily="18" charset="0"/>
            </a:endParaRPr>
          </a:p>
          <a:p>
            <a:pPr algn="r" eaLnBrk="0" hangingPunct="0"/>
            <a:endParaRPr lang="en-US" b="1" dirty="0" smtClean="0">
              <a:latin typeface="Calibri" pitchFamily="34" charset="0"/>
              <a:cs typeface="Times New Roman" pitchFamily="18" charset="0"/>
            </a:endParaRPr>
          </a:p>
          <a:p>
            <a:pPr algn="r" eaLnBrk="0" hangingPunct="0"/>
            <a:endParaRPr lang="en-US" b="1" dirty="0" smtClean="0">
              <a:latin typeface="Calibri" pitchFamily="34" charset="0"/>
              <a:cs typeface="Times New Roman" pitchFamily="18" charset="0"/>
            </a:endParaRPr>
          </a:p>
          <a:p>
            <a:pPr algn="r" eaLnBrk="0" hangingPunct="0"/>
            <a:endParaRPr lang="en-US" b="1" dirty="0" smtClean="0">
              <a:latin typeface="Calibri" pitchFamily="34" charset="0"/>
              <a:cs typeface="Times New Roman" pitchFamily="18" charset="0"/>
            </a:endParaRPr>
          </a:p>
          <a:p>
            <a:pPr algn="r" eaLnBrk="0" hangingPunct="0"/>
            <a:endParaRPr lang="en-US" b="1" dirty="0" smtClean="0">
              <a:latin typeface="Calibri" pitchFamily="34" charset="0"/>
              <a:cs typeface="Times New Roman" pitchFamily="18" charset="0"/>
            </a:endParaRPr>
          </a:p>
          <a:p>
            <a:pPr algn="r" eaLnBrk="0" hangingPunct="0"/>
            <a:endParaRPr lang="ar-IQ" b="1" dirty="0" smtClean="0">
              <a:latin typeface="Calibri" pitchFamily="34" charset="0"/>
              <a:cs typeface="Times New Roman" pitchFamily="18" charset="0"/>
            </a:endParaRPr>
          </a:p>
          <a:p>
            <a:pPr algn="ctr" eaLnBrk="0" hangingPunct="0"/>
            <a:r>
              <a:rPr lang="ar-IQ" b="1" dirty="0" smtClean="0">
                <a:latin typeface="Calibri" pitchFamily="34" charset="0"/>
                <a:cs typeface="Times New Roman" pitchFamily="18" charset="0"/>
              </a:rPr>
              <a:t>حقيبة تعليمية في مادة النظام المحاسبي الموحد</a:t>
            </a:r>
            <a:endParaRPr lang="en-US" sz="1000" dirty="0" smtClean="0"/>
          </a:p>
          <a:p>
            <a:pPr algn="ctr" eaLnBrk="0" hangingPunct="0"/>
            <a:r>
              <a:rPr lang="ar-IQ" b="1" dirty="0" smtClean="0">
                <a:latin typeface="Calibri" pitchFamily="34" charset="0"/>
                <a:cs typeface="Times New Roman" pitchFamily="18" charset="0"/>
              </a:rPr>
              <a:t>لطلبة المرحلة الثانية / قسم تقنيات المالية والمحاسبية</a:t>
            </a:r>
          </a:p>
          <a:p>
            <a:pPr algn="ctr" eaLnBrk="0" hangingPunct="0"/>
            <a:endParaRPr lang="en-US" sz="1000" dirty="0" smtClean="0"/>
          </a:p>
          <a:p>
            <a:pPr algn="ctr" eaLnBrk="0" hangingPunct="0"/>
            <a:endParaRPr lang="ar-IQ" sz="2000" b="1" dirty="0" smtClean="0">
              <a:latin typeface="Calibri" pitchFamily="34" charset="0"/>
              <a:cs typeface="Times New Roman" pitchFamily="18" charset="0"/>
            </a:endParaRPr>
          </a:p>
          <a:p>
            <a:pPr algn="ctr" eaLnBrk="0" hangingPunct="0"/>
            <a:endParaRPr lang="ar-IQ" sz="2000" b="1" dirty="0" smtClean="0">
              <a:latin typeface="Calibri" pitchFamily="34" charset="0"/>
              <a:cs typeface="Times New Roman" pitchFamily="18" charset="0"/>
            </a:endParaRPr>
          </a:p>
          <a:p>
            <a:pPr eaLnBrk="0" hangingPunct="0"/>
            <a:r>
              <a:rPr lang="ar-IQ" sz="2000" b="1" dirty="0" smtClean="0">
                <a:latin typeface="Calibri" pitchFamily="34" charset="0"/>
                <a:cs typeface="Times New Roman" pitchFamily="18" charset="0"/>
              </a:rPr>
              <a:t> </a:t>
            </a:r>
            <a:endParaRPr lang="ar-IQ" dirty="0"/>
          </a:p>
        </p:txBody>
      </p:sp>
    </p:spTree>
  </p:cSld>
  <p:clrMapOvr>
    <a:masterClrMapping/>
  </p:clrMapOvr>
  <p:transition spd="slow">
    <p:wipe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200198" y="998"/>
            <a:ext cx="4743607"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ctr" defTabSz="914400" rtl="1" eaLnBrk="1" fontAlgn="base" latinLnBrk="0" hangingPunct="1">
              <a:lnSpc>
                <a:spcPct val="100000"/>
              </a:lnSpc>
              <a:spcBef>
                <a:spcPct val="0"/>
              </a:spcBef>
              <a:spcAft>
                <a:spcPct val="0"/>
              </a:spcAft>
              <a:buClrTx/>
              <a:buSzTx/>
              <a:buFontTx/>
              <a:buNone/>
              <a:tabLst/>
            </a:pPr>
            <a:endPar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تابع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كشف حساب النشاط الجاري للسنة المنتهية في 31/12/    2</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609600" y="1447800"/>
          <a:ext cx="8172451" cy="2703315"/>
        </p:xfrm>
        <a:graphic>
          <a:graphicData uri="http://schemas.openxmlformats.org/drawingml/2006/table">
            <a:tbl>
              <a:tblPr rtl="1" firstRow="1" bandRow="1">
                <a:tableStyleId>{5C22544A-7EE6-4342-B048-85BDC9FD1C3A}</a:tableStyleId>
              </a:tblPr>
              <a:tblGrid>
                <a:gridCol w="1113568"/>
                <a:gridCol w="1849654"/>
                <a:gridCol w="887079"/>
                <a:gridCol w="1075819"/>
                <a:gridCol w="2227134"/>
                <a:gridCol w="1019197"/>
              </a:tblGrid>
              <a:tr h="136226">
                <a:tc>
                  <a:txBody>
                    <a:bodyPr/>
                    <a:lstStyle/>
                    <a:p>
                      <a:pPr algn="r" rtl="1">
                        <a:lnSpc>
                          <a:spcPct val="115000"/>
                        </a:lnSpc>
                        <a:spcAft>
                          <a:spcPts val="1000"/>
                        </a:spcAft>
                      </a:pPr>
                      <a:r>
                        <a:rPr lang="ar-SA" sz="1400" b="1" dirty="0">
                          <a:latin typeface="Calibri"/>
                          <a:ea typeface="Times New Roman"/>
                          <a:cs typeface="Arial"/>
                        </a:rPr>
                        <a:t>المبلغ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dirty="0">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a:latin typeface="Calibri"/>
                          <a:ea typeface="Times New Roman"/>
                          <a:cs typeface="Arial"/>
                        </a:rPr>
                        <a:t>رقم الحساب</a:t>
                      </a:r>
                      <a:endParaRPr lang="en-US" sz="1100" dirty="0">
                        <a:latin typeface="Calibri"/>
                        <a:ea typeface="Times New Roman"/>
                        <a:cs typeface="Arial"/>
                      </a:endParaRPr>
                    </a:p>
                  </a:txBody>
                  <a:tcPr marL="68580" marR="68580" marT="0" marB="0"/>
                </a:tc>
                <a:tc>
                  <a:txBody>
                    <a:bodyPr/>
                    <a:lstStyle/>
                    <a:p>
                      <a:pPr marL="66040" algn="just" rtl="1">
                        <a:lnSpc>
                          <a:spcPct val="115000"/>
                        </a:lnSpc>
                        <a:spcAft>
                          <a:spcPts val="1000"/>
                        </a:spcAft>
                      </a:pPr>
                      <a:r>
                        <a:rPr lang="ar-SA" sz="1400" b="1" dirty="0">
                          <a:latin typeface="Calibri"/>
                          <a:ea typeface="Times New Roman"/>
                          <a:cs typeface="Arial"/>
                        </a:rPr>
                        <a:t>المبلغ</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dirty="0">
                          <a:latin typeface="Calibri"/>
                          <a:ea typeface="Times New Roman"/>
                          <a:cs typeface="Arial"/>
                        </a:rPr>
                        <a:t>رقم الحساب</a:t>
                      </a:r>
                      <a:endParaRPr lang="en-US" sz="1100" dirty="0">
                        <a:latin typeface="Calibri"/>
                        <a:ea typeface="Times New Roman"/>
                        <a:cs typeface="Arial"/>
                      </a:endParaRPr>
                    </a:p>
                  </a:txBody>
                  <a:tcPr marL="68580" marR="68580" marT="0" marB="0"/>
                </a:tc>
              </a:tr>
              <a:tr h="376798">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عجز العمليات الجارية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فائض العمليات الجارية </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r>
              <a:tr h="380062">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مصروفات تحويلية عدا ح/ 384</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38</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ح/ايراد استثمارات مالية</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r>
              <a:tr h="376798">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مصروفات اخرى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39</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ايرادات تحويلية </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r>
              <a:tr h="346101">
                <a:tc>
                  <a:txBody>
                    <a:bodyPr/>
                    <a:lstStyle/>
                    <a:p>
                      <a:pPr marL="50800" indent="9525" algn="ct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ايرادات اخرى </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endParaRPr lang="en-US" sz="1100" dirty="0">
                        <a:latin typeface="Calibri"/>
                        <a:ea typeface="Times New Roman"/>
                        <a:cs typeface="Arial"/>
                      </a:endParaRPr>
                    </a:p>
                  </a:txBody>
                  <a:tcPr marL="68580" marR="68580" marT="0" marB="0"/>
                </a:tc>
              </a:tr>
              <a:tr h="380062">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فائض قابل للتوزيع ( صافي الربح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صافي العجز ( صافي الخسارة )</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r>
              <a:tr h="376798">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dirty="0">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dirty="0">
                          <a:latin typeface="Calibri"/>
                          <a:ea typeface="Times New Roman"/>
                          <a:cs typeface="Arial"/>
                        </a:rPr>
                        <a:t>×××</a:t>
                      </a:r>
                      <a:endParaRPr lang="en-US" sz="1100" dirty="0">
                        <a:latin typeface="Calibri"/>
                        <a:ea typeface="Times New Roman"/>
                        <a:cs typeface="Arial"/>
                      </a:endParaRPr>
                    </a:p>
                  </a:txBody>
                  <a:tcPr marL="68580" marR="68580" marT="0" marB="0"/>
                </a:tc>
              </a:tr>
            </a:tbl>
          </a:graphicData>
        </a:graphic>
      </p:graphicFrame>
    </p:spTree>
  </p:cSld>
  <p:clrMapOvr>
    <a:masterClrMapping/>
  </p:clrMapOvr>
  <p:transition spd="slow">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rot="10800000" flipV="1">
            <a:off x="762000" y="91858"/>
            <a:ext cx="71628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rPr>
              <a:t>الاختبار </a:t>
            </a:r>
            <a:r>
              <a:rPr kumimoji="0" lang="ar-SA" sz="24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الذاتي (1 ) </a:t>
            </a:r>
            <a:endParaRPr kumimoji="0" lang="ar-IQ" sz="24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ar-SA" sz="2400" b="1" i="0" u="sng" strike="noStrike" cap="none" normalizeH="0" baseline="0" dirty="0" smtClean="0">
                <a:ln>
                  <a:noFill/>
                </a:ln>
                <a:effectLst/>
                <a:latin typeface="Arial" pitchFamily="34" charset="0"/>
                <a:ea typeface="Times New Roman" pitchFamily="18" charset="0"/>
                <a:cs typeface="Arial" pitchFamily="34" charset="0"/>
              </a:rPr>
              <a:t>وردت الحسابات ا لتالية في سجلات شركة انتاج الورق كما في </a:t>
            </a:r>
            <a:r>
              <a:rPr kumimoji="0" lang="ar-IQ" sz="2400" b="1" i="0" u="sng" strike="noStrike" cap="none" normalizeH="0" baseline="0" dirty="0" smtClean="0">
                <a:ln>
                  <a:noFill/>
                </a:ln>
                <a:effectLst/>
                <a:latin typeface="Arial" pitchFamily="34" charset="0"/>
                <a:ea typeface="Times New Roman" pitchFamily="18" charset="0"/>
                <a:cs typeface="Arial" pitchFamily="34" charset="0"/>
              </a:rPr>
              <a:t>31 -12 - 2</a:t>
            </a:r>
            <a:r>
              <a:rPr kumimoji="0" lang="ar-SA" sz="2400" b="1" i="0" u="sng" strike="noStrike" cap="none" normalizeH="0" baseline="0" dirty="0" smtClean="0">
                <a:ln>
                  <a:noFill/>
                </a:ln>
                <a:effectLst/>
                <a:latin typeface="Arial" pitchFamily="34" charset="0"/>
                <a:ea typeface="Times New Roman" pitchFamily="18" charset="0"/>
                <a:cs typeface="Arial" pitchFamily="34" charset="0"/>
              </a:rPr>
              <a:t>اجري قيود الغلق اللازمة</a:t>
            </a:r>
            <a:endParaRPr kumimoji="0" lang="en-US" sz="2400" b="0" i="0" u="none" strike="noStrike" cap="none" normalizeH="0" baseline="0" dirty="0" smtClean="0">
              <a:ln>
                <a:noFill/>
              </a:ln>
              <a:effectLst/>
              <a:latin typeface="Arial" pitchFamily="34" charset="0"/>
              <a:cs typeface="Arial" pitchFamily="34" charset="0"/>
            </a:endParaRPr>
          </a:p>
          <a:p>
            <a:pPr algn="justLow" rtl="1" eaLnBrk="0" fontAlgn="base" hangingPunct="0">
              <a:spcBef>
                <a:spcPct val="0"/>
              </a:spcBef>
              <a:spcAft>
                <a:spcPct val="0"/>
              </a:spcAft>
            </a:pPr>
            <a:r>
              <a:rPr kumimoji="0" lang="ar-SA"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رواتب واجور  1220 ، مستلزمات سلعية 1553 ، مستلزمات خدمية 610 ، فوائد مدينة 59 ، الاندثار 1580 ، ضرائب ورسوم 598 ، صافي المبيعات 4700 ، ايجار موجودات ثابتة 120 ، ايراد نشاط التشغيل للغير 25 ، مصروفات تحويلية متنوعة عدا ح/ 384  198 ، مصروفات اخرى 195 ، ايرادات تحويلية 30 ، ايرادات اخرى 136 </a:t>
            </a:r>
            <a:endParaRPr kumimoji="0" lang="ar-IQ"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algn="justLow" rtl="1" eaLnBrk="0" fontAlgn="base" hangingPunct="0">
              <a:spcBef>
                <a:spcPct val="0"/>
              </a:spcBef>
              <a:spcAft>
                <a:spcPct val="0"/>
              </a:spcAft>
            </a:pPr>
            <a:endParaRPr lang="ar-IQ" sz="2400" b="1" dirty="0" smtClean="0">
              <a:latin typeface="Arial" pitchFamily="34" charset="0"/>
              <a:ea typeface="Times New Roman" pitchFamily="18" charset="0"/>
              <a:cs typeface="Arial" pitchFamily="34" charset="0"/>
            </a:endParaRPr>
          </a:p>
          <a:p>
            <a:pPr algn="justLow" rtl="1" eaLnBrk="0" fontAlgn="base" hangingPunct="0">
              <a:spcBef>
                <a:spcPct val="0"/>
              </a:spcBef>
              <a:spcAft>
                <a:spcPct val="0"/>
              </a:spcAft>
            </a:pPr>
            <a:r>
              <a:rPr lang="ar-SA" sz="2400" b="1" dirty="0" smtClean="0">
                <a:solidFill>
                  <a:srgbClr val="FF0000"/>
                </a:solidFill>
                <a:latin typeface="Arial" pitchFamily="34" charset="0"/>
                <a:cs typeface="Arial" pitchFamily="34" charset="0"/>
              </a:rPr>
              <a:t>الاختبار الذاتي (2 ) </a:t>
            </a:r>
            <a:r>
              <a:rPr lang="ar-SA" sz="2400" b="1" dirty="0" smtClean="0">
                <a:latin typeface="Arial" pitchFamily="34" charset="0"/>
                <a:cs typeface="Arial" pitchFamily="34" charset="0"/>
              </a:rPr>
              <a:t>من البيانات في الاختبار الذاتي ( 1 )  صور المرحلة الاولى من حساب النشاط الجاري للشركة </a:t>
            </a:r>
            <a:endParaRPr lang="ar-IQ" sz="2400" b="1" dirty="0" smtClean="0">
              <a:latin typeface="Arial" pitchFamily="34" charset="0"/>
              <a:cs typeface="Arial" pitchFamily="34" charset="0"/>
            </a:endParaRPr>
          </a:p>
          <a:p>
            <a:pPr algn="justLow" rtl="1" eaLnBrk="0" fontAlgn="base" hangingPunct="0">
              <a:spcBef>
                <a:spcPct val="0"/>
              </a:spcBef>
              <a:spcAft>
                <a:spcPct val="0"/>
              </a:spcAft>
            </a:pPr>
            <a:endParaRPr lang="ar-IQ" sz="2400" b="1" dirty="0" smtClean="0">
              <a:latin typeface="Arial" pitchFamily="34" charset="0"/>
              <a:cs typeface="Arial" pitchFamily="34" charset="0"/>
            </a:endParaRPr>
          </a:p>
          <a:p>
            <a:pPr algn="justLow" rtl="1" eaLnBrk="0" fontAlgn="base" hangingPunct="0">
              <a:spcBef>
                <a:spcPct val="0"/>
              </a:spcBef>
              <a:spcAft>
                <a:spcPct val="0"/>
              </a:spcAft>
            </a:pPr>
            <a:r>
              <a:rPr lang="ar-SA" sz="2400" b="1" dirty="0" smtClean="0">
                <a:latin typeface="Arial" pitchFamily="34" charset="0"/>
                <a:cs typeface="Arial" pitchFamily="34" charset="0"/>
              </a:rPr>
              <a:t>الاختبارالذاتي (3 ) من البيانات في الاختبار الذاتي ( 1و2 )  صور المرحلة الثانية من حساب النشاط الجاري للشركة</a:t>
            </a:r>
            <a:endParaRPr lang="en-US" sz="2400" dirty="0" smtClean="0">
              <a:latin typeface="Arial" pitchFamily="34" charset="0"/>
              <a:cs typeface="Arial" pitchFamily="34" charset="0"/>
            </a:endParaRPr>
          </a:p>
          <a:p>
            <a:pPr algn="justLow" rtl="1" eaLnBrk="0" fontAlgn="base" hangingPunct="0">
              <a:spcBef>
                <a:spcPct val="0"/>
              </a:spcBef>
              <a:spcAft>
                <a:spcPct val="0"/>
              </a:spcAft>
            </a:pPr>
            <a:endParaRPr lang="en-US" sz="2400" dirty="0" smtClean="0">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ar-SA" sz="2400" b="0" i="0"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752600"/>
            <a:ext cx="7543800" cy="3416320"/>
          </a:xfrm>
          <a:prstGeom prst="rect">
            <a:avLst/>
          </a:prstGeom>
        </p:spPr>
        <p:txBody>
          <a:bodyPr wrap="square">
            <a:spAutoFit/>
          </a:bodyPr>
          <a:lstStyle/>
          <a:p>
            <a:pPr lvl="0" algn="justLow" rtl="1" fontAlgn="base">
              <a:spcBef>
                <a:spcPct val="0"/>
              </a:spcBef>
              <a:spcAft>
                <a:spcPct val="0"/>
              </a:spcAft>
            </a:pPr>
            <a:r>
              <a:rPr lang="ar-SA" sz="3600" b="1" u="sng" dirty="0" smtClean="0">
                <a:latin typeface="Calibri" pitchFamily="34" charset="0"/>
                <a:ea typeface="Times New Roman" pitchFamily="18" charset="0"/>
                <a:cs typeface="Arial" pitchFamily="34" charset="0"/>
              </a:rPr>
              <a:t>الميزانية في النظام المحاسبي الموحد</a:t>
            </a:r>
            <a:r>
              <a:rPr lang="ar-SA" sz="3600" b="1" dirty="0" smtClean="0">
                <a:latin typeface="Calibri" pitchFamily="34" charset="0"/>
                <a:ea typeface="Times New Roman" pitchFamily="18" charset="0"/>
                <a:cs typeface="Arial" pitchFamily="34" charset="0"/>
              </a:rPr>
              <a:t> :</a:t>
            </a:r>
            <a:endParaRPr lang="en-US" sz="3600" dirty="0" smtClean="0">
              <a:latin typeface="Arial" pitchFamily="34" charset="0"/>
              <a:cs typeface="Arial" pitchFamily="34" charset="0"/>
            </a:endParaRPr>
          </a:p>
          <a:p>
            <a:pPr lvl="0" algn="justLow" rtl="1" eaLnBrk="0" fontAlgn="base" hangingPunct="0">
              <a:spcBef>
                <a:spcPct val="0"/>
              </a:spcBef>
              <a:spcAft>
                <a:spcPct val="0"/>
              </a:spcAft>
            </a:pPr>
            <a:r>
              <a:rPr lang="ar-SA" sz="3600" b="1" dirty="0" smtClean="0">
                <a:latin typeface="Calibri" pitchFamily="34" charset="0"/>
                <a:ea typeface="Times New Roman" pitchFamily="18" charset="0"/>
                <a:cs typeface="Arial" pitchFamily="34" charset="0"/>
              </a:rPr>
              <a:t>هي كشف قائمة تغيير في المركز المالي لاية وحدة اقتصادية في تاريخ معين تبين الوضع المالي  اي ( هو حقوق للشركة لدى الغير والتزامات المالية على الشركة اتجاه الغير ) </a:t>
            </a:r>
            <a:r>
              <a:rPr lang="ar-EG" sz="3600" dirty="0" smtClean="0">
                <a:latin typeface="Calibri" pitchFamily="34" charset="0"/>
                <a:ea typeface="Times New Roman" pitchFamily="18" charset="0"/>
                <a:cs typeface="Arial" pitchFamily="34" charset="0"/>
              </a:rPr>
              <a:t>          </a:t>
            </a:r>
            <a:endParaRPr lang="en-US" sz="3600" dirty="0" smtClean="0">
              <a:latin typeface="Arial" pitchFamily="34" charset="0"/>
              <a:cs typeface="Arial" pitchFamily="34" charset="0"/>
            </a:endParaRPr>
          </a:p>
          <a:p>
            <a:pPr lvl="0" algn="justLow" rtl="1" eaLnBrk="0" fontAlgn="base" hangingPunct="0">
              <a:spcBef>
                <a:spcPct val="0"/>
              </a:spcBef>
              <a:spcAft>
                <a:spcPct val="0"/>
              </a:spcAft>
            </a:pPr>
            <a:r>
              <a:rPr lang="ar-EG" sz="3600" dirty="0" smtClean="0">
                <a:latin typeface="Calibri" pitchFamily="34" charset="0"/>
                <a:ea typeface="Times New Roman" pitchFamily="18" charset="0"/>
                <a:cs typeface="Arial" pitchFamily="34" charset="0"/>
              </a:rPr>
              <a:t> </a:t>
            </a:r>
            <a:r>
              <a:rPr lang="ar-IQ" sz="3600" dirty="0" smtClean="0">
                <a:latin typeface="Calibri" pitchFamily="34" charset="0"/>
                <a:ea typeface="Times New Roman" pitchFamily="18" charset="0"/>
                <a:cs typeface="Arial" pitchFamily="34" charset="0"/>
              </a:rPr>
              <a:t>تابع </a:t>
            </a:r>
            <a:r>
              <a:rPr lang="ar-EG" sz="3600" dirty="0" smtClean="0">
                <a:latin typeface="Calibri" pitchFamily="34" charset="0"/>
                <a:ea typeface="Times New Roman" pitchFamily="18" charset="0"/>
                <a:cs typeface="Arial" pitchFamily="34" charset="0"/>
              </a:rPr>
              <a:t>نموذج</a:t>
            </a:r>
            <a:r>
              <a:rPr lang="ar-EG" sz="3600" b="1" dirty="0" smtClean="0">
                <a:latin typeface="Calibri" pitchFamily="34" charset="0"/>
                <a:ea typeface="Times New Roman" pitchFamily="18" charset="0"/>
                <a:cs typeface="Arial" pitchFamily="34" charset="0"/>
              </a:rPr>
              <a:t>( الميزانية العامة كما في </a:t>
            </a:r>
            <a:r>
              <a:rPr lang="ar-IQ" sz="3600" b="1" dirty="0" smtClean="0">
                <a:latin typeface="Calibri" pitchFamily="34" charset="0"/>
                <a:ea typeface="Times New Roman" pitchFamily="18" charset="0"/>
                <a:cs typeface="Arial" pitchFamily="34" charset="0"/>
              </a:rPr>
              <a:t>12</a:t>
            </a:r>
            <a:r>
              <a:rPr lang="ar-EG" sz="3600" b="1" dirty="0" smtClean="0">
                <a:latin typeface="Calibri" pitchFamily="34" charset="0"/>
                <a:ea typeface="Times New Roman" pitchFamily="18" charset="0"/>
                <a:cs typeface="Arial" pitchFamily="34" charset="0"/>
              </a:rPr>
              <a:t>/</a:t>
            </a:r>
            <a:r>
              <a:rPr lang="ar-IQ" sz="3600" b="1" dirty="0" smtClean="0">
                <a:latin typeface="Calibri" pitchFamily="34" charset="0"/>
                <a:ea typeface="Times New Roman" pitchFamily="18" charset="0"/>
                <a:cs typeface="Arial" pitchFamily="34" charset="0"/>
              </a:rPr>
              <a:t>31</a:t>
            </a:r>
            <a:r>
              <a:rPr lang="ar-EG" sz="3600" b="1" dirty="0" smtClean="0">
                <a:latin typeface="Calibri" pitchFamily="34" charset="0"/>
                <a:ea typeface="Times New Roman" pitchFamily="18" charset="0"/>
                <a:cs typeface="Arial" pitchFamily="34" charset="0"/>
              </a:rPr>
              <a:t>/</a:t>
            </a:r>
            <a:endParaRPr lang="ar-EG" sz="3600" dirty="0" smtClean="0">
              <a:latin typeface="Arial" pitchFamily="34" charset="0"/>
              <a:cs typeface="Arial" pitchFamily="34" charset="0"/>
            </a:endParaRPr>
          </a:p>
        </p:txBody>
      </p:sp>
    </p:spTree>
  </p:cSld>
  <p:clrMapOvr>
    <a:masterClrMapping/>
  </p:clrMapOvr>
  <p:transition spd="slow">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304800" y="226368"/>
            <a:ext cx="8534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نموذج</a:t>
            </a: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الميزانية العامة كما في 31/12/ )</a:t>
            </a:r>
            <a:endParaRPr kumimoji="0" lang="ar-EG"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Table 4"/>
          <p:cNvGraphicFramePr>
            <a:graphicFrameLocks noGrp="1"/>
          </p:cNvGraphicFramePr>
          <p:nvPr/>
        </p:nvGraphicFramePr>
        <p:xfrm>
          <a:off x="533400" y="1143000"/>
          <a:ext cx="8458200" cy="5345176"/>
        </p:xfrm>
        <a:graphic>
          <a:graphicData uri="http://schemas.openxmlformats.org/drawingml/2006/table">
            <a:tbl>
              <a:tblPr rtl="1" firstRow="1" bandRow="1">
                <a:tableStyleId>{5C22544A-7EE6-4342-B048-85BDC9FD1C3A}</a:tableStyleId>
              </a:tblPr>
              <a:tblGrid>
                <a:gridCol w="971550"/>
                <a:gridCol w="1943100"/>
                <a:gridCol w="609600"/>
                <a:gridCol w="704850"/>
                <a:gridCol w="742950"/>
                <a:gridCol w="2095500"/>
                <a:gridCol w="609600"/>
                <a:gridCol w="781050"/>
              </a:tblGrid>
              <a:tr h="381000">
                <a:tc>
                  <a:txBody>
                    <a:bodyPr/>
                    <a:lstStyle/>
                    <a:p>
                      <a:pPr algn="justLow" rtl="1">
                        <a:lnSpc>
                          <a:spcPct val="115000"/>
                        </a:lnSpc>
                        <a:spcAft>
                          <a:spcPts val="1000"/>
                        </a:spcAft>
                      </a:pPr>
                      <a:r>
                        <a:rPr lang="ar-EG" sz="1200" b="1" dirty="0">
                          <a:latin typeface="Calibri"/>
                          <a:ea typeface="Times New Roman"/>
                          <a:cs typeface="Arial"/>
                        </a:rPr>
                        <a:t>رقم الدليل المحاسبي</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endParaRPr lang="en-US" sz="1100" dirty="0">
                        <a:latin typeface="Calibri"/>
                        <a:ea typeface="Times New Roman"/>
                        <a:cs typeface="Arial"/>
                      </a:endParaRPr>
                    </a:p>
                    <a:p>
                      <a:pPr marR="270510" algn="ctr" rtl="1">
                        <a:lnSpc>
                          <a:spcPct val="115000"/>
                        </a:lnSpc>
                        <a:spcAft>
                          <a:spcPts val="1000"/>
                        </a:spcAft>
                      </a:pPr>
                      <a:r>
                        <a:rPr lang="ar-EG" sz="1200" b="1" dirty="0">
                          <a:latin typeface="Calibri"/>
                          <a:ea typeface="Times New Roman"/>
                          <a:cs typeface="Arial"/>
                        </a:rPr>
                        <a:t>الموجودات</a:t>
                      </a:r>
                      <a:endParaRPr lang="en-US" sz="1100" dirty="0">
                        <a:latin typeface="Calibri"/>
                        <a:ea typeface="Times New Roman"/>
                        <a:cs typeface="Arial"/>
                      </a:endParaRPr>
                    </a:p>
                  </a:txBody>
                  <a:tcPr marL="68580" marR="68580" marT="0" marB="0"/>
                </a:tc>
                <a:tc>
                  <a:txBody>
                    <a:bodyPr/>
                    <a:lstStyle/>
                    <a:p>
                      <a:pPr indent="-635" algn="justLow" rtl="1">
                        <a:lnSpc>
                          <a:spcPct val="115000"/>
                        </a:lnSpc>
                        <a:spcAft>
                          <a:spcPts val="1000"/>
                        </a:spcAft>
                      </a:pPr>
                      <a:r>
                        <a:rPr lang="ar-EG" sz="1200" b="1">
                          <a:latin typeface="Calibri"/>
                          <a:ea typeface="Times New Roman"/>
                          <a:cs typeface="Arial"/>
                        </a:rPr>
                        <a:t>السنة الحالية دينار</a:t>
                      </a:r>
                      <a:endParaRPr lang="en-US" sz="1100" dirty="0">
                        <a:latin typeface="Calibri"/>
                        <a:ea typeface="Times New Roman"/>
                        <a:cs typeface="Arial"/>
                      </a:endParaRPr>
                    </a:p>
                  </a:txBody>
                  <a:tcPr marL="68580" marR="68580" marT="0" marB="0"/>
                </a:tc>
                <a:tc>
                  <a:txBody>
                    <a:bodyPr/>
                    <a:lstStyle/>
                    <a:p>
                      <a:pPr marL="635" indent="-635" algn="justLow" rtl="1">
                        <a:lnSpc>
                          <a:spcPct val="115000"/>
                        </a:lnSpc>
                        <a:spcAft>
                          <a:spcPts val="1000"/>
                        </a:spcAft>
                      </a:pPr>
                      <a:r>
                        <a:rPr lang="ar-EG" sz="1200" b="1" dirty="0">
                          <a:latin typeface="Calibri"/>
                          <a:ea typeface="Times New Roman"/>
                          <a:cs typeface="Arial"/>
                        </a:rPr>
                        <a:t>السنة </a:t>
                      </a:r>
                      <a:r>
                        <a:rPr lang="ar-EG" sz="1200" b="1" dirty="0" smtClean="0">
                          <a:latin typeface="Calibri"/>
                          <a:ea typeface="Times New Roman"/>
                          <a:cs typeface="Arial"/>
                        </a:rPr>
                        <a:t>السابقة</a:t>
                      </a:r>
                      <a:endParaRPr lang="ar-IQ" sz="1200" b="1" dirty="0" smtClean="0">
                        <a:latin typeface="Calibri"/>
                        <a:ea typeface="Times New Roman"/>
                        <a:cs typeface="Arial"/>
                      </a:endParaRPr>
                    </a:p>
                    <a:p>
                      <a:pPr marL="635" indent="-635" algn="justLow" rtl="1">
                        <a:lnSpc>
                          <a:spcPct val="115000"/>
                        </a:lnSpc>
                        <a:spcAft>
                          <a:spcPts val="1000"/>
                        </a:spcAft>
                      </a:pPr>
                      <a:r>
                        <a:rPr lang="ar-IQ" sz="1100" b="1" dirty="0" smtClean="0">
                          <a:latin typeface="Calibri"/>
                          <a:ea typeface="Times New Roman"/>
                          <a:cs typeface="Arial"/>
                        </a:rPr>
                        <a:t>دينار</a:t>
                      </a:r>
                      <a:endParaRPr lang="en-US" sz="1100" dirty="0">
                        <a:latin typeface="Calibri"/>
                        <a:ea typeface="Times New Roman"/>
                        <a:cs typeface="Arial"/>
                      </a:endParaRPr>
                    </a:p>
                  </a:txBody>
                  <a:tcPr marL="68580" marR="68580" marT="0" marB="0"/>
                </a:tc>
                <a:tc>
                  <a:txBody>
                    <a:bodyPr/>
                    <a:lstStyle/>
                    <a:p>
                      <a:pPr marR="111760" algn="justLow" rtl="1">
                        <a:lnSpc>
                          <a:spcPct val="115000"/>
                        </a:lnSpc>
                        <a:spcAft>
                          <a:spcPts val="1000"/>
                        </a:spcAft>
                        <a:tabLst>
                          <a:tab pos="268605" algn="l"/>
                        </a:tabLst>
                      </a:pPr>
                      <a:r>
                        <a:rPr lang="ar-EG" sz="1200" b="1">
                          <a:latin typeface="Calibri"/>
                          <a:ea typeface="Times New Roman"/>
                          <a:cs typeface="Arial"/>
                        </a:rPr>
                        <a:t>رقم الدليل المحاسبي </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endParaRPr lang="en-US" sz="1100" dirty="0">
                        <a:latin typeface="Calibri"/>
                        <a:ea typeface="Times New Roman"/>
                        <a:cs typeface="Arial"/>
                      </a:endParaRPr>
                    </a:p>
                    <a:p>
                      <a:pPr marR="270510" algn="ctr" rtl="1">
                        <a:lnSpc>
                          <a:spcPct val="115000"/>
                        </a:lnSpc>
                        <a:spcAft>
                          <a:spcPts val="1000"/>
                        </a:spcAft>
                      </a:pPr>
                      <a:r>
                        <a:rPr lang="ar-EG" sz="1200" b="1" dirty="0">
                          <a:latin typeface="Calibri"/>
                          <a:ea typeface="Times New Roman"/>
                          <a:cs typeface="Arial"/>
                        </a:rPr>
                        <a:t>مصادر التمويل</a:t>
                      </a:r>
                      <a:endParaRPr lang="en-US" sz="1100" dirty="0">
                        <a:latin typeface="Calibri"/>
                        <a:ea typeface="Times New Roman"/>
                        <a:cs typeface="Arial"/>
                      </a:endParaRPr>
                    </a:p>
                  </a:txBody>
                  <a:tcPr marL="68580" marR="68580" marT="0" marB="0"/>
                </a:tc>
                <a:tc>
                  <a:txBody>
                    <a:bodyPr/>
                    <a:lstStyle/>
                    <a:p>
                      <a:pPr algn="justLow" rtl="1">
                        <a:lnSpc>
                          <a:spcPct val="115000"/>
                        </a:lnSpc>
                        <a:spcAft>
                          <a:spcPts val="1000"/>
                        </a:spcAft>
                      </a:pPr>
                      <a:r>
                        <a:rPr lang="ar-EG" sz="1200" b="1">
                          <a:latin typeface="Calibri"/>
                          <a:ea typeface="Times New Roman"/>
                          <a:cs typeface="Arial"/>
                        </a:rPr>
                        <a:t>السنة الحالية دينار</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dirty="0">
                          <a:latin typeface="Calibri"/>
                          <a:ea typeface="Times New Roman"/>
                          <a:cs typeface="Arial"/>
                        </a:rPr>
                        <a:t>السنة السابقة</a:t>
                      </a:r>
                      <a:endParaRPr lang="en-US" sz="1100" dirty="0">
                        <a:latin typeface="Calibri"/>
                        <a:ea typeface="Times New Roman"/>
                        <a:cs typeface="Arial"/>
                      </a:endParaRPr>
                    </a:p>
                    <a:p>
                      <a:pPr marR="270510" algn="justLow" rtl="1">
                        <a:lnSpc>
                          <a:spcPct val="115000"/>
                        </a:lnSpc>
                        <a:spcAft>
                          <a:spcPts val="1000"/>
                        </a:spcAft>
                      </a:pPr>
                      <a:r>
                        <a:rPr lang="ar-EG" sz="1200" b="1" dirty="0">
                          <a:latin typeface="Calibri"/>
                          <a:ea typeface="Times New Roman"/>
                          <a:cs typeface="Arial"/>
                        </a:rPr>
                        <a:t>دينار</a:t>
                      </a:r>
                      <a:endParaRPr lang="en-US" sz="1100" dirty="0">
                        <a:latin typeface="Calibri"/>
                        <a:ea typeface="Times New Roman"/>
                        <a:cs typeface="Arial"/>
                      </a:endParaRPr>
                    </a:p>
                  </a:txBody>
                  <a:tcPr marL="68580" marR="68580" marT="0" marB="0"/>
                </a:tc>
              </a:tr>
              <a:tr h="531707">
                <a:tc>
                  <a:txBody>
                    <a:bodyPr/>
                    <a:lstStyle/>
                    <a:p>
                      <a:pPr marR="270510" algn="justLow" rtl="1">
                        <a:lnSpc>
                          <a:spcPct val="115000"/>
                        </a:lnSpc>
                        <a:spcAft>
                          <a:spcPts val="1000"/>
                        </a:spcAft>
                      </a:pPr>
                      <a:endParaRPr lang="en-US" sz="2000" dirty="0">
                        <a:latin typeface="Calibri"/>
                        <a:ea typeface="Times New Roman"/>
                        <a:cs typeface="Arial"/>
                      </a:endParaRPr>
                    </a:p>
                    <a:p>
                      <a:pPr marR="270510" algn="justLow" rtl="1">
                        <a:lnSpc>
                          <a:spcPct val="115000"/>
                        </a:lnSpc>
                        <a:spcAft>
                          <a:spcPts val="1000"/>
                        </a:spcAft>
                      </a:pPr>
                      <a:r>
                        <a:rPr lang="ar-EG" sz="2000" b="1" dirty="0">
                          <a:latin typeface="Calibri"/>
                          <a:ea typeface="Times New Roman"/>
                          <a:cs typeface="Arial"/>
                        </a:rPr>
                        <a:t>11</a:t>
                      </a:r>
                      <a:endParaRPr lang="en-US" sz="2000" dirty="0">
                        <a:latin typeface="Calibri"/>
                        <a:ea typeface="Times New Roman"/>
                        <a:cs typeface="Arial"/>
                      </a:endParaRPr>
                    </a:p>
                    <a:p>
                      <a:pPr marR="270510" algn="justLow" rtl="1">
                        <a:lnSpc>
                          <a:spcPct val="115000"/>
                        </a:lnSpc>
                        <a:spcAft>
                          <a:spcPts val="1000"/>
                        </a:spcAft>
                      </a:pPr>
                      <a:r>
                        <a:rPr lang="ar-EG" sz="2000" b="1" dirty="0">
                          <a:latin typeface="Calibri"/>
                          <a:ea typeface="Times New Roman"/>
                          <a:cs typeface="Arial"/>
                        </a:rPr>
                        <a:t>118</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12</a:t>
                      </a:r>
                      <a:endParaRPr lang="en-US" sz="2000" dirty="0">
                        <a:latin typeface="Calibri"/>
                        <a:ea typeface="Times New Roman"/>
                        <a:cs typeface="Arial"/>
                      </a:endParaRPr>
                    </a:p>
                    <a:p>
                      <a:pPr marR="270510" algn="justLow" rtl="1">
                        <a:lnSpc>
                          <a:spcPct val="115000"/>
                        </a:lnSpc>
                        <a:spcAft>
                          <a:spcPts val="1000"/>
                        </a:spcAft>
                      </a:pPr>
                      <a:r>
                        <a:rPr lang="ar-EG" sz="2000" b="1" dirty="0" smtClean="0">
                          <a:latin typeface="Calibri"/>
                          <a:ea typeface="Times New Roman"/>
                          <a:cs typeface="Arial"/>
                        </a:rPr>
                        <a:t>14</a:t>
                      </a:r>
                      <a:endParaRPr lang="en-US" sz="20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2000" b="1" dirty="0">
                          <a:latin typeface="Calibri"/>
                          <a:ea typeface="Times New Roman"/>
                          <a:cs typeface="Arial"/>
                        </a:rPr>
                        <a:t>الموجودات الثابتة </a:t>
                      </a:r>
                      <a:endParaRPr lang="en-US" sz="2000" dirty="0">
                        <a:latin typeface="Calibri"/>
                        <a:ea typeface="Times New Roman"/>
                        <a:cs typeface="Arial"/>
                      </a:endParaRPr>
                    </a:p>
                    <a:p>
                      <a:pPr marR="270510" algn="justLow" rtl="1">
                        <a:lnSpc>
                          <a:spcPct val="115000"/>
                        </a:lnSpc>
                        <a:spcAft>
                          <a:spcPts val="1000"/>
                        </a:spcAft>
                      </a:pPr>
                      <a:r>
                        <a:rPr lang="ar-EG" sz="2000" b="1" dirty="0">
                          <a:latin typeface="Calibri"/>
                          <a:ea typeface="Times New Roman"/>
                          <a:cs typeface="Arial"/>
                        </a:rPr>
                        <a:t>الموجودات الثابتة القائمة </a:t>
                      </a:r>
                      <a:endParaRPr lang="en-US" sz="2000" dirty="0">
                        <a:latin typeface="Calibri"/>
                        <a:ea typeface="Times New Roman"/>
                        <a:cs typeface="Arial"/>
                      </a:endParaRPr>
                    </a:p>
                    <a:p>
                      <a:pPr marR="270510" algn="justLow" rtl="1">
                        <a:lnSpc>
                          <a:spcPct val="115000"/>
                        </a:lnSpc>
                        <a:spcAft>
                          <a:spcPts val="1000"/>
                        </a:spcAft>
                      </a:pPr>
                      <a:r>
                        <a:rPr lang="ar-EG" sz="2000" b="1" dirty="0">
                          <a:latin typeface="Calibri"/>
                          <a:ea typeface="Times New Roman"/>
                          <a:cs typeface="Arial"/>
                        </a:rPr>
                        <a:t> بالقيمة الدفترية </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النفقات الايرادية المؤجلة</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مشروعات تحت التنفيذ</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قروض ممنوحة طويلة الاجل</a:t>
                      </a:r>
                      <a:endParaRPr lang="en-US" sz="2000" dirty="0">
                        <a:latin typeface="Calibri"/>
                        <a:ea typeface="Times New Roman"/>
                        <a:cs typeface="Arial"/>
                      </a:endParaRPr>
                    </a:p>
                    <a:p>
                      <a:pPr marR="270510" algn="justLow" rtl="1">
                        <a:lnSpc>
                          <a:spcPct val="115000"/>
                        </a:lnSpc>
                        <a:spcAft>
                          <a:spcPts val="1000"/>
                        </a:spcAft>
                      </a:pPr>
                      <a:r>
                        <a:rPr lang="ar-EG" sz="2000" b="1" dirty="0">
                          <a:latin typeface="Calibri"/>
                          <a:ea typeface="Times New Roman"/>
                          <a:cs typeface="Arial"/>
                        </a:rPr>
                        <a:t>استثمارات مالية طويلة </a:t>
                      </a:r>
                      <a:r>
                        <a:rPr lang="ar-EG" sz="2000" b="1" dirty="0" smtClean="0">
                          <a:latin typeface="Calibri"/>
                          <a:ea typeface="Times New Roman"/>
                          <a:cs typeface="Arial"/>
                        </a:rPr>
                        <a:t>الاجل</a:t>
                      </a:r>
                      <a:endParaRPr lang="en-US" sz="2000" dirty="0">
                        <a:latin typeface="Calibri"/>
                        <a:ea typeface="Times New Roman"/>
                        <a:cs typeface="Arial"/>
                      </a:endParaRPr>
                    </a:p>
                  </a:txBody>
                  <a:tcPr marL="68580" marR="68580" marT="0" marB="0"/>
                </a:tc>
                <a:tc>
                  <a:txBody>
                    <a:bodyPr/>
                    <a:lstStyle/>
                    <a:p>
                      <a:pPr rtl="1"/>
                      <a:endParaRPr lang="ar-IQ" dirty="0"/>
                    </a:p>
                  </a:txBody>
                  <a:tcPr/>
                </a:tc>
                <a:tc>
                  <a:txBody>
                    <a:bodyPr/>
                    <a:lstStyle/>
                    <a:p>
                      <a:pPr rtl="1"/>
                      <a:endParaRPr lang="ar-IQ" dirty="0"/>
                    </a:p>
                  </a:txBody>
                  <a:tcPr/>
                </a:tc>
                <a:tc>
                  <a:txBody>
                    <a:bodyPr/>
                    <a:lstStyle/>
                    <a:p>
                      <a:pPr marR="270510" algn="justLow" rtl="1">
                        <a:lnSpc>
                          <a:spcPct val="115000"/>
                        </a:lnSpc>
                        <a:spcAft>
                          <a:spcPts val="1000"/>
                        </a:spcAft>
                      </a:pP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21</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22</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23</a:t>
                      </a:r>
                      <a:endParaRPr lang="en-US" sz="2000" dirty="0">
                        <a:latin typeface="Calibri"/>
                        <a:ea typeface="Times New Roman"/>
                        <a:cs typeface="Arial"/>
                      </a:endParaRPr>
                    </a:p>
                    <a:p>
                      <a:pPr marR="270510" algn="justLow" rtl="1">
                        <a:lnSpc>
                          <a:spcPct val="115000"/>
                        </a:lnSpc>
                        <a:spcAft>
                          <a:spcPts val="1000"/>
                        </a:spcAft>
                      </a:pPr>
                      <a:r>
                        <a:rPr lang="ar-EG" sz="2000" b="1" dirty="0" smtClean="0">
                          <a:latin typeface="Calibri"/>
                          <a:ea typeface="Times New Roman"/>
                          <a:cs typeface="Arial"/>
                        </a:rPr>
                        <a:t>241</a:t>
                      </a:r>
                      <a:endParaRPr lang="en-US" sz="20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2000" b="1" dirty="0">
                          <a:latin typeface="Calibri"/>
                          <a:ea typeface="Times New Roman"/>
                          <a:cs typeface="Arial"/>
                        </a:rPr>
                        <a:t>مصادر التمويل طويل الاجل</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راس المال المدفوع</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الاحتياطيات</a:t>
                      </a:r>
                      <a:endParaRPr lang="en-US" sz="2000" dirty="0">
                        <a:latin typeface="Calibri"/>
                        <a:ea typeface="Times New Roman"/>
                        <a:cs typeface="Arial"/>
                      </a:endParaRPr>
                    </a:p>
                    <a:p>
                      <a:pPr marR="270510" algn="justLow" rtl="1">
                        <a:lnSpc>
                          <a:spcPct val="115000"/>
                        </a:lnSpc>
                        <a:spcAft>
                          <a:spcPts val="0"/>
                        </a:spcAft>
                      </a:pPr>
                      <a:r>
                        <a:rPr lang="ar-EG" sz="2000" b="1" dirty="0">
                          <a:latin typeface="Calibri"/>
                          <a:ea typeface="Times New Roman"/>
                          <a:cs typeface="Arial"/>
                        </a:rPr>
                        <a:t>تخصيصات طويلة الاجل</a:t>
                      </a:r>
                      <a:endParaRPr lang="en-US" sz="2000" dirty="0">
                        <a:latin typeface="Calibri"/>
                        <a:ea typeface="Times New Roman"/>
                        <a:cs typeface="Arial"/>
                      </a:endParaRPr>
                    </a:p>
                    <a:p>
                      <a:pPr marR="270510" algn="justLow" rtl="1">
                        <a:lnSpc>
                          <a:spcPct val="115000"/>
                        </a:lnSpc>
                        <a:spcAft>
                          <a:spcPts val="1000"/>
                        </a:spcAft>
                      </a:pPr>
                      <a:r>
                        <a:rPr lang="ar-EG" sz="2000" b="1" dirty="0">
                          <a:latin typeface="Calibri"/>
                          <a:ea typeface="Times New Roman"/>
                          <a:cs typeface="Arial"/>
                        </a:rPr>
                        <a:t>قروض مستلمة طويلة </a:t>
                      </a:r>
                      <a:r>
                        <a:rPr lang="ar-EG" sz="2000" b="1" dirty="0" smtClean="0">
                          <a:latin typeface="Calibri"/>
                          <a:ea typeface="Times New Roman"/>
                          <a:cs typeface="Arial"/>
                        </a:rPr>
                        <a:t>الاجل</a:t>
                      </a:r>
                      <a:endParaRPr lang="en-US" sz="2000" dirty="0">
                        <a:latin typeface="Calibri"/>
                        <a:ea typeface="Times New Roman"/>
                        <a:cs typeface="Arial"/>
                      </a:endParaRPr>
                    </a:p>
                  </a:txBody>
                  <a:tcPr marL="68580" marR="68580" marT="0" marB="0"/>
                </a:tc>
                <a:tc>
                  <a:txBody>
                    <a:bodyPr/>
                    <a:lstStyle/>
                    <a:p>
                      <a:pPr rtl="1"/>
                      <a:endParaRPr lang="ar-IQ" dirty="0"/>
                    </a:p>
                  </a:txBody>
                  <a:tcPr/>
                </a:tc>
                <a:tc>
                  <a:txBody>
                    <a:bodyPr/>
                    <a:lstStyle/>
                    <a:p>
                      <a:pPr rtl="1"/>
                      <a:endParaRPr lang="ar-IQ" dirty="0"/>
                    </a:p>
                  </a:txBody>
                  <a:tcPr/>
                </a:tc>
              </a:tr>
            </a:tbl>
          </a:graphicData>
        </a:graphic>
      </p:graphicFrame>
    </p:spTree>
  </p:cSld>
  <p:clrMapOvr>
    <a:masterClrMapping/>
  </p:clrMapOvr>
  <p:transition spd="slow">
    <p:wipe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1" y="457200"/>
            <a:ext cx="4970962" cy="369332"/>
          </a:xfrm>
          <a:prstGeom prst="rect">
            <a:avLst/>
          </a:prstGeom>
        </p:spPr>
        <p:txBody>
          <a:bodyPr wrap="square">
            <a:spAutoFit/>
          </a:bodyPr>
          <a:lstStyle/>
          <a:p>
            <a:pPr lvl="0" algn="ctr" rtl="1" fontAlgn="base">
              <a:spcBef>
                <a:spcPct val="0"/>
              </a:spcBef>
              <a:spcAft>
                <a:spcPct val="0"/>
              </a:spcAft>
            </a:pPr>
            <a:r>
              <a:rPr lang="ar-IQ" dirty="0" smtClean="0">
                <a:latin typeface="Calibri" pitchFamily="34" charset="0"/>
                <a:ea typeface="Times New Roman" pitchFamily="18" charset="0"/>
                <a:cs typeface="Arial" pitchFamily="34" charset="0"/>
              </a:rPr>
              <a:t>تابع </a:t>
            </a:r>
            <a:r>
              <a:rPr lang="ar-EG" dirty="0" smtClean="0">
                <a:latin typeface="Calibri" pitchFamily="34" charset="0"/>
                <a:ea typeface="Times New Roman" pitchFamily="18" charset="0"/>
                <a:cs typeface="Arial" pitchFamily="34" charset="0"/>
              </a:rPr>
              <a:t>نموذج</a:t>
            </a:r>
            <a:r>
              <a:rPr lang="ar-EG" b="1" dirty="0" smtClean="0">
                <a:latin typeface="Calibri" pitchFamily="34" charset="0"/>
                <a:ea typeface="Times New Roman" pitchFamily="18" charset="0"/>
                <a:cs typeface="Arial" pitchFamily="34" charset="0"/>
              </a:rPr>
              <a:t>( الميزانية العامة كما في 31/12/ )</a:t>
            </a:r>
            <a:endParaRPr lang="ar-EG" dirty="0" smtClean="0">
              <a:latin typeface="Arial" pitchFamily="34" charset="0"/>
              <a:cs typeface="Arial" pitchFamily="34" charset="0"/>
            </a:endParaRPr>
          </a:p>
        </p:txBody>
      </p:sp>
      <p:graphicFrame>
        <p:nvGraphicFramePr>
          <p:cNvPr id="8" name="Table 7"/>
          <p:cNvGraphicFramePr>
            <a:graphicFrameLocks noGrp="1"/>
          </p:cNvGraphicFramePr>
          <p:nvPr/>
        </p:nvGraphicFramePr>
        <p:xfrm>
          <a:off x="304800" y="990600"/>
          <a:ext cx="8610603" cy="5157216"/>
        </p:xfrm>
        <a:graphic>
          <a:graphicData uri="http://schemas.openxmlformats.org/drawingml/2006/table">
            <a:tbl>
              <a:tblPr rtl="1" firstRow="1" bandRow="1">
                <a:tableStyleId>{5C22544A-7EE6-4342-B048-85BDC9FD1C3A}</a:tableStyleId>
              </a:tblPr>
              <a:tblGrid>
                <a:gridCol w="753553"/>
                <a:gridCol w="1989380"/>
                <a:gridCol w="663127"/>
                <a:gridCol w="663127"/>
                <a:gridCol w="750463"/>
                <a:gridCol w="2000250"/>
                <a:gridCol w="952500"/>
                <a:gridCol w="838203"/>
              </a:tblGrid>
              <a:tr h="370840">
                <a:tc>
                  <a:txBody>
                    <a:bodyPr/>
                    <a:lstStyle/>
                    <a:p>
                      <a:pPr algn="justLow" rtl="1">
                        <a:lnSpc>
                          <a:spcPct val="115000"/>
                        </a:lnSpc>
                        <a:spcAft>
                          <a:spcPts val="1000"/>
                        </a:spcAft>
                      </a:pPr>
                      <a:r>
                        <a:rPr lang="ar-EG" sz="1200" b="1" dirty="0">
                          <a:latin typeface="Calibri"/>
                          <a:ea typeface="Times New Roman"/>
                          <a:cs typeface="Arial"/>
                        </a:rPr>
                        <a:t>رقم الدليل المحاسبي</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endParaRPr lang="en-US" sz="1100" dirty="0">
                        <a:latin typeface="Calibri"/>
                        <a:ea typeface="Times New Roman"/>
                        <a:cs typeface="Arial"/>
                      </a:endParaRPr>
                    </a:p>
                    <a:p>
                      <a:pPr marR="270510" algn="ctr" rtl="1">
                        <a:lnSpc>
                          <a:spcPct val="115000"/>
                        </a:lnSpc>
                        <a:spcAft>
                          <a:spcPts val="1000"/>
                        </a:spcAft>
                      </a:pPr>
                      <a:r>
                        <a:rPr lang="ar-EG" sz="1200" b="1">
                          <a:latin typeface="Calibri"/>
                          <a:ea typeface="Times New Roman"/>
                          <a:cs typeface="Arial"/>
                        </a:rPr>
                        <a:t>الموجودات</a:t>
                      </a:r>
                      <a:endParaRPr lang="en-US" sz="1100" dirty="0">
                        <a:latin typeface="Calibri"/>
                        <a:ea typeface="Times New Roman"/>
                        <a:cs typeface="Arial"/>
                      </a:endParaRPr>
                    </a:p>
                  </a:txBody>
                  <a:tcPr marL="68580" marR="68580" marT="0" marB="0"/>
                </a:tc>
                <a:tc>
                  <a:txBody>
                    <a:bodyPr/>
                    <a:lstStyle/>
                    <a:p>
                      <a:pPr indent="-635" algn="justLow" rtl="1">
                        <a:lnSpc>
                          <a:spcPct val="115000"/>
                        </a:lnSpc>
                        <a:spcAft>
                          <a:spcPts val="1000"/>
                        </a:spcAft>
                      </a:pPr>
                      <a:r>
                        <a:rPr lang="ar-EG" sz="1200" b="1">
                          <a:latin typeface="Calibri"/>
                          <a:ea typeface="Times New Roman"/>
                          <a:cs typeface="Arial"/>
                        </a:rPr>
                        <a:t>السنة الحالية دينار</a:t>
                      </a:r>
                      <a:endParaRPr lang="en-US" sz="1100" dirty="0">
                        <a:latin typeface="Calibri"/>
                        <a:ea typeface="Times New Roman"/>
                        <a:cs typeface="Arial"/>
                      </a:endParaRPr>
                    </a:p>
                  </a:txBody>
                  <a:tcPr marL="68580" marR="68580" marT="0" marB="0"/>
                </a:tc>
                <a:tc>
                  <a:txBody>
                    <a:bodyPr/>
                    <a:lstStyle/>
                    <a:p>
                      <a:pPr marL="635" indent="-635" algn="justLow" rtl="1">
                        <a:lnSpc>
                          <a:spcPct val="115000"/>
                        </a:lnSpc>
                        <a:spcAft>
                          <a:spcPts val="1000"/>
                        </a:spcAft>
                      </a:pPr>
                      <a:r>
                        <a:rPr lang="ar-EG" sz="1200" b="1">
                          <a:latin typeface="Calibri"/>
                          <a:ea typeface="Times New Roman"/>
                          <a:cs typeface="Arial"/>
                        </a:rPr>
                        <a:t>السنة السابقة</a:t>
                      </a:r>
                      <a:endParaRPr lang="en-US" sz="1100" dirty="0">
                        <a:latin typeface="Calibri"/>
                        <a:ea typeface="Times New Roman"/>
                        <a:cs typeface="Arial"/>
                      </a:endParaRPr>
                    </a:p>
                    <a:p>
                      <a:pPr indent="-635" algn="justLow" rtl="1">
                        <a:lnSpc>
                          <a:spcPct val="115000"/>
                        </a:lnSpc>
                        <a:spcAft>
                          <a:spcPts val="1000"/>
                        </a:spcAft>
                      </a:pPr>
                      <a:r>
                        <a:rPr lang="ar-EG" sz="1200" b="1">
                          <a:latin typeface="Calibri"/>
                          <a:ea typeface="Times New Roman"/>
                          <a:cs typeface="Arial"/>
                        </a:rPr>
                        <a:t> دينار</a:t>
                      </a:r>
                      <a:endParaRPr lang="en-US" sz="1100" dirty="0">
                        <a:latin typeface="Calibri"/>
                        <a:ea typeface="Times New Roman"/>
                        <a:cs typeface="Arial"/>
                      </a:endParaRPr>
                    </a:p>
                  </a:txBody>
                  <a:tcPr marL="68580" marR="68580" marT="0" marB="0"/>
                </a:tc>
                <a:tc>
                  <a:txBody>
                    <a:bodyPr/>
                    <a:lstStyle/>
                    <a:p>
                      <a:pPr marR="111760" algn="justLow" rtl="1">
                        <a:lnSpc>
                          <a:spcPct val="115000"/>
                        </a:lnSpc>
                        <a:spcAft>
                          <a:spcPts val="1000"/>
                        </a:spcAft>
                        <a:tabLst>
                          <a:tab pos="268605" algn="l"/>
                        </a:tabLst>
                      </a:pPr>
                      <a:r>
                        <a:rPr lang="ar-EG" sz="1200" b="1">
                          <a:latin typeface="Calibri"/>
                          <a:ea typeface="Times New Roman"/>
                          <a:cs typeface="Arial"/>
                        </a:rPr>
                        <a:t>رقم الدليل المحاسبي </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endParaRPr lang="en-US" sz="1100" dirty="0">
                        <a:latin typeface="Calibri"/>
                        <a:ea typeface="Times New Roman"/>
                        <a:cs typeface="Arial"/>
                      </a:endParaRPr>
                    </a:p>
                    <a:p>
                      <a:pPr marR="270510" algn="ctr" rtl="1">
                        <a:lnSpc>
                          <a:spcPct val="115000"/>
                        </a:lnSpc>
                        <a:spcAft>
                          <a:spcPts val="1000"/>
                        </a:spcAft>
                      </a:pPr>
                      <a:r>
                        <a:rPr lang="ar-EG" sz="1200" b="1">
                          <a:latin typeface="Calibri"/>
                          <a:ea typeface="Times New Roman"/>
                          <a:cs typeface="Arial"/>
                        </a:rPr>
                        <a:t>مصادر التمويل</a:t>
                      </a:r>
                      <a:endParaRPr lang="en-US" sz="1100" dirty="0">
                        <a:latin typeface="Calibri"/>
                        <a:ea typeface="Times New Roman"/>
                        <a:cs typeface="Arial"/>
                      </a:endParaRPr>
                    </a:p>
                  </a:txBody>
                  <a:tcPr marL="68580" marR="68580" marT="0" marB="0"/>
                </a:tc>
                <a:tc>
                  <a:txBody>
                    <a:bodyPr/>
                    <a:lstStyle/>
                    <a:p>
                      <a:pPr algn="justLow" rtl="1">
                        <a:lnSpc>
                          <a:spcPct val="115000"/>
                        </a:lnSpc>
                        <a:spcAft>
                          <a:spcPts val="1000"/>
                        </a:spcAft>
                      </a:pPr>
                      <a:r>
                        <a:rPr lang="ar-EG" sz="1200" b="1">
                          <a:latin typeface="Calibri"/>
                          <a:ea typeface="Times New Roman"/>
                          <a:cs typeface="Arial"/>
                        </a:rPr>
                        <a:t>السنة الحالية دينار</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dirty="0">
                          <a:latin typeface="Calibri"/>
                          <a:ea typeface="Times New Roman"/>
                          <a:cs typeface="Arial"/>
                        </a:rPr>
                        <a:t>السنة السابقة</a:t>
                      </a:r>
                      <a:endParaRPr lang="en-US" sz="1100" dirty="0">
                        <a:latin typeface="Calibri"/>
                        <a:ea typeface="Times New Roman"/>
                        <a:cs typeface="Arial"/>
                      </a:endParaRPr>
                    </a:p>
                    <a:p>
                      <a:pPr marR="270510" algn="justLow" rtl="1">
                        <a:lnSpc>
                          <a:spcPct val="115000"/>
                        </a:lnSpc>
                        <a:spcAft>
                          <a:spcPts val="1000"/>
                        </a:spcAft>
                      </a:pPr>
                      <a:r>
                        <a:rPr lang="ar-EG" sz="1200" b="1" dirty="0">
                          <a:latin typeface="Calibri"/>
                          <a:ea typeface="Times New Roman"/>
                          <a:cs typeface="Arial"/>
                        </a:rPr>
                        <a:t>دينار</a:t>
                      </a:r>
                      <a:endParaRPr lang="en-US" sz="1100" dirty="0">
                        <a:latin typeface="Calibri"/>
                        <a:ea typeface="Times New Roman"/>
                        <a:cs typeface="Arial"/>
                      </a:endParaRPr>
                    </a:p>
                  </a:txBody>
                  <a:tcPr marL="68580" marR="68580" marT="0" marB="0"/>
                </a:tc>
              </a:tr>
              <a:tr h="370840">
                <a:tc>
                  <a:txBody>
                    <a:bodyPr/>
                    <a:lstStyle/>
                    <a:p>
                      <a:pPr rtl="1"/>
                      <a:r>
                        <a:rPr kumimoji="0" lang="ar-EG" sz="1800" b="1" kern="1200" dirty="0" smtClean="0">
                          <a:solidFill>
                            <a:schemeClr val="dk1"/>
                          </a:solidFill>
                          <a:latin typeface="+mn-lt"/>
                          <a:ea typeface="+mn-ea"/>
                          <a:cs typeface="+mn-cs"/>
                        </a:rPr>
                        <a:t> </a:t>
                      </a:r>
                      <a:endParaRPr kumimoji="0" lang="ar-IQ" sz="1800" b="1" kern="1200" dirty="0" smtClean="0">
                        <a:solidFill>
                          <a:schemeClr val="dk1"/>
                        </a:solidFill>
                        <a:latin typeface="+mn-lt"/>
                        <a:ea typeface="+mn-ea"/>
                        <a:cs typeface="+mn-cs"/>
                      </a:endParaRPr>
                    </a:p>
                    <a:p>
                      <a:pPr rtl="1"/>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13</a:t>
                      </a:r>
                      <a:endParaRPr kumimoji="0" lang="ar-IQ" sz="1800" b="1" kern="1200" dirty="0" smtClean="0">
                        <a:solidFill>
                          <a:schemeClr val="dk1"/>
                        </a:solidFill>
                        <a:latin typeface="+mn-lt"/>
                        <a:ea typeface="+mn-ea"/>
                        <a:cs typeface="+mn-cs"/>
                      </a:endParaRPr>
                    </a:p>
                    <a:p>
                      <a:pPr rtl="1"/>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138</a:t>
                      </a:r>
                      <a:endParaRPr kumimoji="0" lang="ar-IQ" sz="1800" b="1" kern="1200" dirty="0" smtClean="0">
                        <a:solidFill>
                          <a:schemeClr val="dk1"/>
                        </a:solidFill>
                        <a:latin typeface="+mn-lt"/>
                        <a:ea typeface="+mn-ea"/>
                        <a:cs typeface="+mn-cs"/>
                      </a:endParaRPr>
                    </a:p>
                    <a:p>
                      <a:pPr rtl="1"/>
                      <a:endParaRPr kumimoji="0" lang="ar-IQ" sz="1800" b="1" kern="1200" dirty="0" smtClean="0">
                        <a:solidFill>
                          <a:schemeClr val="dk1"/>
                        </a:solidFill>
                        <a:latin typeface="+mn-lt"/>
                        <a:ea typeface="+mn-ea"/>
                        <a:cs typeface="+mn-cs"/>
                      </a:endParaRPr>
                    </a:p>
                    <a:p>
                      <a:pPr rtl="1"/>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142</a:t>
                      </a:r>
                      <a:endParaRPr kumimoji="0" lang="ar-IQ" sz="1800" b="1" kern="1200" dirty="0" smtClean="0">
                        <a:solidFill>
                          <a:schemeClr val="dk1"/>
                        </a:solidFill>
                        <a:latin typeface="+mn-lt"/>
                        <a:ea typeface="+mn-ea"/>
                        <a:cs typeface="+mn-cs"/>
                      </a:endParaRPr>
                    </a:p>
                    <a:p>
                      <a:pPr rtl="1"/>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152</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 </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16</a:t>
                      </a:r>
                      <a:endParaRPr kumimoji="0" lang="en-US" sz="1800" kern="1200" dirty="0" smtClean="0">
                        <a:solidFill>
                          <a:schemeClr val="dk1"/>
                        </a:solidFill>
                        <a:latin typeface="+mn-lt"/>
                        <a:ea typeface="+mn-ea"/>
                        <a:cs typeface="+mn-cs"/>
                      </a:endParaRPr>
                    </a:p>
                    <a:p>
                      <a:r>
                        <a:rPr kumimoji="0" lang="ar-EG" sz="1800" b="1" kern="1200" dirty="0" smtClean="0">
                          <a:solidFill>
                            <a:schemeClr val="dk1"/>
                          </a:solidFill>
                          <a:latin typeface="+mn-lt"/>
                          <a:ea typeface="+mn-ea"/>
                          <a:cs typeface="+mn-cs"/>
                        </a:rPr>
                        <a:t>18</a:t>
                      </a:r>
                      <a:endParaRPr lang="ar-IQ" dirty="0"/>
                    </a:p>
                  </a:txBody>
                  <a:tcPr/>
                </a:tc>
                <a:tc>
                  <a:txBody>
                    <a:bodyPr/>
                    <a:lstStyle/>
                    <a:p>
                      <a:pPr rtl="1"/>
                      <a:r>
                        <a:rPr kumimoji="0" lang="ar-EG" sz="1800" b="1" kern="1200" dirty="0" smtClean="0">
                          <a:solidFill>
                            <a:schemeClr val="dk1"/>
                          </a:solidFill>
                          <a:latin typeface="+mn-lt"/>
                          <a:ea typeface="+mn-ea"/>
                          <a:cs typeface="+mn-cs"/>
                        </a:rPr>
                        <a:t>الموجودات المتداولة </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المخزون ( بالكلفة )  </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اعتمادات مستندية لشراء مواد</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قروض ممنوحة قصيرة الاجل </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استثمارات مالية قصيرة الاجل</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المدينون </a:t>
                      </a:r>
                      <a:endParaRPr kumimoji="0" lang="en-US" sz="1800" kern="1200" dirty="0" smtClean="0">
                        <a:solidFill>
                          <a:schemeClr val="dk1"/>
                        </a:solidFill>
                        <a:latin typeface="+mn-lt"/>
                        <a:ea typeface="+mn-ea"/>
                        <a:cs typeface="+mn-cs"/>
                      </a:endParaRPr>
                    </a:p>
                    <a:p>
                      <a:r>
                        <a:rPr kumimoji="0" lang="ar-EG" sz="1800" b="1" kern="1200" dirty="0" smtClean="0">
                          <a:solidFill>
                            <a:schemeClr val="dk1"/>
                          </a:solidFill>
                          <a:latin typeface="+mn-lt"/>
                          <a:ea typeface="+mn-ea"/>
                          <a:cs typeface="+mn-cs"/>
                        </a:rPr>
                        <a:t>النقود </a:t>
                      </a:r>
                      <a:endParaRPr lang="ar-IQ" dirty="0"/>
                    </a:p>
                  </a:txBody>
                  <a:tcPr/>
                </a:tc>
                <a:tc>
                  <a:txBody>
                    <a:bodyPr/>
                    <a:lstStyle/>
                    <a:p>
                      <a:pPr rtl="1"/>
                      <a:endParaRPr lang="ar-IQ" dirty="0"/>
                    </a:p>
                  </a:txBody>
                  <a:tcPr/>
                </a:tc>
                <a:tc>
                  <a:txBody>
                    <a:bodyPr/>
                    <a:lstStyle/>
                    <a:p>
                      <a:pPr rtl="1"/>
                      <a:endParaRPr lang="ar-IQ"/>
                    </a:p>
                  </a:txBody>
                  <a:tcPr/>
                </a:tc>
                <a:tc>
                  <a:txBody>
                    <a:bodyPr/>
                    <a:lstStyle/>
                    <a:p>
                      <a:pPr rtl="1"/>
                      <a:r>
                        <a:rPr kumimoji="0" lang="ar-EG" sz="1800" b="1" kern="1200" dirty="0" smtClean="0">
                          <a:solidFill>
                            <a:schemeClr val="dk1"/>
                          </a:solidFill>
                          <a:latin typeface="+mn-lt"/>
                          <a:ea typeface="+mn-ea"/>
                          <a:cs typeface="+mn-cs"/>
                        </a:rPr>
                        <a:t> </a:t>
                      </a:r>
                      <a:endParaRPr kumimoji="0" lang="ar-IQ" sz="1800" b="1" kern="1200" dirty="0" smtClean="0">
                        <a:solidFill>
                          <a:schemeClr val="dk1"/>
                        </a:solidFill>
                        <a:latin typeface="+mn-lt"/>
                        <a:ea typeface="+mn-ea"/>
                        <a:cs typeface="+mn-cs"/>
                      </a:endParaRPr>
                    </a:p>
                    <a:p>
                      <a:pPr rtl="1"/>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23</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 </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242</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 </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25</a:t>
                      </a:r>
                      <a:endParaRPr kumimoji="0" lang="en-US" sz="1800" kern="1200" dirty="0" smtClean="0">
                        <a:solidFill>
                          <a:schemeClr val="dk1"/>
                        </a:solidFill>
                        <a:latin typeface="+mn-lt"/>
                        <a:ea typeface="+mn-ea"/>
                        <a:cs typeface="+mn-cs"/>
                      </a:endParaRPr>
                    </a:p>
                    <a:p>
                      <a:r>
                        <a:rPr kumimoji="0" lang="ar-EG" sz="1800" b="1" kern="1200" dirty="0" smtClean="0">
                          <a:solidFill>
                            <a:schemeClr val="dk1"/>
                          </a:solidFill>
                          <a:latin typeface="+mn-lt"/>
                          <a:ea typeface="+mn-ea"/>
                          <a:cs typeface="+mn-cs"/>
                        </a:rPr>
                        <a:t>26</a:t>
                      </a:r>
                      <a:endParaRPr lang="ar-IQ" dirty="0"/>
                    </a:p>
                  </a:txBody>
                  <a:tcPr/>
                </a:tc>
                <a:tc>
                  <a:txBody>
                    <a:bodyPr/>
                    <a:lstStyle/>
                    <a:p>
                      <a:pPr rtl="1"/>
                      <a:r>
                        <a:rPr kumimoji="0" lang="ar-EG" sz="1800" b="1" kern="1200" dirty="0" smtClean="0">
                          <a:solidFill>
                            <a:schemeClr val="dk1"/>
                          </a:solidFill>
                          <a:latin typeface="+mn-lt"/>
                          <a:ea typeface="+mn-ea"/>
                          <a:cs typeface="+mn-cs"/>
                        </a:rPr>
                        <a:t>مصادر التمويل قصيرة الاجل</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تخصيصات قصيرة الاجل</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قروض مستلمة قصيرة الاجل</a:t>
                      </a:r>
                      <a:endParaRPr kumimoji="0" lang="en-US" sz="1800" kern="1200" dirty="0" smtClean="0">
                        <a:solidFill>
                          <a:schemeClr val="dk1"/>
                        </a:solidFill>
                        <a:latin typeface="+mn-lt"/>
                        <a:ea typeface="+mn-ea"/>
                        <a:cs typeface="+mn-cs"/>
                      </a:endParaRPr>
                    </a:p>
                    <a:p>
                      <a:pPr rtl="1"/>
                      <a:r>
                        <a:rPr kumimoji="0" lang="ar-EG" sz="1800" b="1" kern="1200" dirty="0" smtClean="0">
                          <a:solidFill>
                            <a:schemeClr val="dk1"/>
                          </a:solidFill>
                          <a:latin typeface="+mn-lt"/>
                          <a:ea typeface="+mn-ea"/>
                          <a:cs typeface="+mn-cs"/>
                        </a:rPr>
                        <a:t>المصارف الدائنة </a:t>
                      </a:r>
                      <a:endParaRPr kumimoji="0" lang="en-US" sz="1800" kern="1200" dirty="0" smtClean="0">
                        <a:solidFill>
                          <a:schemeClr val="dk1"/>
                        </a:solidFill>
                        <a:latin typeface="+mn-lt"/>
                        <a:ea typeface="+mn-ea"/>
                        <a:cs typeface="+mn-cs"/>
                      </a:endParaRPr>
                    </a:p>
                    <a:p>
                      <a:r>
                        <a:rPr kumimoji="0" lang="ar-EG" sz="1800" b="1" kern="1200" dirty="0" smtClean="0">
                          <a:solidFill>
                            <a:schemeClr val="dk1"/>
                          </a:solidFill>
                          <a:latin typeface="+mn-lt"/>
                          <a:ea typeface="+mn-ea"/>
                          <a:cs typeface="+mn-cs"/>
                        </a:rPr>
                        <a:t>الدائنون</a:t>
                      </a:r>
                      <a:endParaRPr lang="ar-IQ" dirty="0"/>
                    </a:p>
                  </a:txBody>
                  <a:tcPr/>
                </a:tc>
                <a:tc>
                  <a:txBody>
                    <a:bodyPr/>
                    <a:lstStyle/>
                    <a:p>
                      <a:pPr rtl="1"/>
                      <a:endParaRPr lang="ar-IQ" dirty="0"/>
                    </a:p>
                  </a:txBody>
                  <a:tcPr/>
                </a:tc>
                <a:tc>
                  <a:txBody>
                    <a:bodyPr/>
                    <a:lstStyle/>
                    <a:p>
                      <a:pPr rtl="1"/>
                      <a:endParaRPr lang="ar-IQ" dirty="0"/>
                    </a:p>
                  </a:txBody>
                  <a:tcPr/>
                </a:tc>
              </a:tr>
              <a:tr h="370840">
                <a:tc>
                  <a:txBody>
                    <a:bodyPr/>
                    <a:lstStyle/>
                    <a:p>
                      <a:pPr marR="270510" algn="justLow"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مجموع الموجودات</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مجوع مصادر التمويل</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dirty="0">
                          <a:latin typeface="Calibri"/>
                          <a:ea typeface="Times New Roman"/>
                          <a:cs typeface="Arial"/>
                        </a:rPr>
                        <a:t>++</a:t>
                      </a:r>
                      <a:endParaRPr lang="en-US" sz="1100" dirty="0">
                        <a:latin typeface="Calibri"/>
                        <a:ea typeface="Times New Roman"/>
                        <a:cs typeface="Arial"/>
                      </a:endParaRPr>
                    </a:p>
                  </a:txBody>
                  <a:tcPr marL="68580" marR="68580" marT="0" marB="0"/>
                </a:tc>
              </a:tr>
              <a:tr h="370840">
                <a:tc>
                  <a:txBody>
                    <a:bodyPr/>
                    <a:lstStyle/>
                    <a:p>
                      <a:pPr marR="270510" algn="justLow" rtl="1">
                        <a:lnSpc>
                          <a:spcPct val="115000"/>
                        </a:lnSpc>
                        <a:spcAft>
                          <a:spcPts val="1000"/>
                        </a:spcAft>
                      </a:pPr>
                      <a:r>
                        <a:rPr lang="ar-EG" sz="1200" b="1" dirty="0">
                          <a:latin typeface="Calibri"/>
                          <a:ea typeface="Times New Roman"/>
                          <a:cs typeface="Arial"/>
                        </a:rPr>
                        <a:t>19</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الحسابات المتقابلة</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29</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الحسابات المتقابلة</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1000"/>
                        </a:spcAft>
                      </a:pPr>
                      <a:r>
                        <a:rPr lang="ar-EG" sz="1200" b="1" dirty="0">
                          <a:latin typeface="Calibri"/>
                          <a:ea typeface="Times New Roman"/>
                          <a:cs typeface="Arial"/>
                        </a:rPr>
                        <a:t>++</a:t>
                      </a:r>
                      <a:endParaRPr lang="en-US" sz="1100" dirty="0">
                        <a:latin typeface="Calibri"/>
                        <a:ea typeface="Times New Roman"/>
                        <a:cs typeface="Arial"/>
                      </a:endParaRPr>
                    </a:p>
                  </a:txBody>
                  <a:tcPr marL="68580" marR="68580" marT="0" marB="0"/>
                </a:tc>
              </a:tr>
            </a:tbl>
          </a:graphicData>
        </a:graphic>
      </p:graphicFrame>
    </p:spTree>
  </p:cSld>
  <p:clrMapOvr>
    <a:masterClrMapping/>
  </p:clrMapOvr>
  <p:transition spd="slow">
    <p:wipe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152400" y="565666"/>
            <a:ext cx="7924800"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r>
              <a:rPr lang="ar-SA" sz="2000" b="1" dirty="0" smtClean="0"/>
              <a:t>الاختبار الذاتي  (4 )  </a:t>
            </a:r>
            <a:endParaRPr lang="en-US" sz="2000" dirty="0" smtClean="0"/>
          </a:p>
          <a:p>
            <a:pPr algn="r" rtl="1"/>
            <a:r>
              <a:rPr lang="ar-SA" sz="2000" b="1" dirty="0" smtClean="0"/>
              <a:t>ماهي اسماء الحسابات الواردة في  الميزانية والمكونة للموجودات  </a:t>
            </a:r>
            <a:endParaRPr lang="en-US" sz="2000" dirty="0" smtClean="0"/>
          </a:p>
          <a:p>
            <a:pPr marL="0" marR="0" lvl="0" indent="0" algn="r" defTabSz="914400" rtl="1" eaLnBrk="1" fontAlgn="base" latinLnBrk="0" hangingPunct="1">
              <a:lnSpc>
                <a:spcPct val="100000"/>
              </a:lnSpc>
              <a:spcBef>
                <a:spcPct val="0"/>
              </a:spcBef>
              <a:spcAft>
                <a:spcPct val="0"/>
              </a:spcAft>
              <a:buClrTx/>
              <a:buSzTx/>
              <a:buFontTx/>
              <a:buNone/>
              <a:tabLst/>
            </a:pPr>
            <a:r>
              <a:rPr kumimoji="0" lang="ar-IQ" sz="24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rPr>
              <a:t>خامسا :- الاختبارات البعدية</a:t>
            </a:r>
          </a:p>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ا</a:t>
            </a:r>
            <a:r>
              <a:rPr kumimoji="0" lang="ar-SA"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لاختبار البعدي ( 1 )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اليك بعض الارصدة المستخرجة من ميزان المراجعة لشركة النسيم التجارية في 31/12/2 ( المبالغ مقربة الى ملايين الدنانير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رواتب واجور 6850 ، مستلزمات سلعية 1150 ، مستلزمات خدمية 1680 ، مشتريات بغرض البيع محلية 105000 الاندثار 13500 ، ضرائب ورسوم 1500 ، مصروفات تحويلية عدا ح/ 384  725 مصروفات اخرى 850 ، صافي مبيعات بضائع بغرض البيع 000 250 ، تغير في مخزون بضائع بغرض البيع بالكلفة ( مدين ) 450 ، ايرادات متنوعة 650  كلفة موجودات ثابتة مصنعة 350 ، فوائد دائنة 150 ايراد استثمارات مالية 100 ، ايرادات تحويلية 75 ايرادات اخرى 50 .المطلوب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اعداد حساب النشاط الجاري للسنة المنتهية في 31/12/2008 بمرحلتيه ( قيود الغلق غير مطلوبة ) </a:t>
            </a:r>
            <a:r>
              <a:rPr lang="ar-IQ" sz="2400" dirty="0" smtClean="0">
                <a:latin typeface="Arial" pitchFamily="34" charset="0"/>
                <a:cs typeface="Arial" pitchFamily="34" charset="0"/>
              </a:rPr>
              <a:t>2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اثبات قيد توزيع الفائض القابل للتوزيع في حالة وجوده او غلق صافي العجز واذا علمت بانه يتم التصرف بالفائض بنسبة 30% لحساب الاحتياطي العام و70% لحساب خزينة الدولة</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990600" y="692669"/>
            <a:ext cx="70104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الاختبار البعدي ( 2 )  </a:t>
            </a:r>
            <a:endParaRPr kumimoji="0" lang="en-US"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اليك الارصدة المستخرجة من سجلا ت شركة الخياطة الحديثة كما في 31/12/2 المبالغ مقربة الى ملايين الدنانير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موجودات الثابتة بالقيمة الدفترية 115866 ، مشروعات تحت التنفيذ 60 ، استثمارات طويلة الاجل 2649 ، مخزون بالكلفة 110601 اعتمادات مستندية لشراء مواد 30 مدينون 35566 نقود 163908 ، راسمال المدفوع 54000 ، الاحتياطيات 35888 ، تخصيصات طويلة الاجل 18311 تخصيصات قصيرة الاجل 110336 ، دائنون 110145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algn="r" rtl="1"/>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المطلوب اعداد الميزانية كما في 31/12/2 للشركة المذكورة اعلاه وفق ما جاء بالنظام المحاسبي المحاسبي الموحد</a:t>
            </a: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lang="ar-IQ" sz="2400" b="1" dirty="0" smtClean="0">
              <a:latin typeface="Calibri" pitchFamily="34" charset="0"/>
              <a:ea typeface="Times New Roman" pitchFamily="18" charset="0"/>
              <a:cs typeface="Arial" pitchFamily="34" charset="0"/>
            </a:endParaRPr>
          </a:p>
          <a:p>
            <a:pPr algn="r" rtl="1"/>
            <a:r>
              <a:rPr lang="ar-EG" sz="2400" b="1" dirty="0" smtClean="0"/>
              <a:t>سادسا </a:t>
            </a:r>
            <a:r>
              <a:rPr lang="ar-EG" sz="2400" b="1" u="dbl" dirty="0" smtClean="0"/>
              <a:t>:- مفاتيح الاختبارات</a:t>
            </a:r>
            <a:r>
              <a:rPr lang="ar-EG" sz="2400" b="1" dirty="0" smtClean="0"/>
              <a:t> </a:t>
            </a:r>
            <a:endParaRPr lang="en-US" sz="2400" dirty="0" smtClean="0"/>
          </a:p>
          <a:p>
            <a:pPr algn="r" rtl="1"/>
            <a:r>
              <a:rPr lang="ar-EG" sz="2400" b="1" dirty="0" smtClean="0"/>
              <a:t>الاختبار القبلي  1- ت  ، 2 – أ  ، 3 – ب  ، 4 – ت  ، ه  - أ</a:t>
            </a:r>
            <a:r>
              <a:rPr lang="ar-EG" sz="2400" dirty="0" smtClean="0"/>
              <a:t> </a:t>
            </a:r>
            <a:endParaRPr lang="en-US" sz="2400" dirty="0" smtClean="0"/>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kumimoji="0" lang="ar-EG"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28599" y="43934"/>
            <a:ext cx="8534401"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r" defTabSz="914400" rtl="1" eaLnBrk="1" fontAlgn="base" latinLnBrk="0" hangingPunct="1">
              <a:lnSpc>
                <a:spcPct val="100000"/>
              </a:lnSpc>
              <a:spcBef>
                <a:spcPct val="0"/>
              </a:spcBef>
              <a:spcAft>
                <a:spcPct val="0"/>
              </a:spcAft>
              <a:buClrTx/>
              <a:buSzTx/>
              <a:buFontTx/>
              <a:buNone/>
              <a:tabLst/>
            </a:pPr>
            <a:endPar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r" defTabSz="914400" rtl="1" eaLnBrk="1" fontAlgn="base" latinLnBrk="0" hangingPunct="1">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جواب الاختبار البعدي ( 1 )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كشف حساب النشاط الجاري </a:t>
            </a:r>
            <a:endPar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r" defTabSz="914400" rtl="1" eaLnBrk="1" fontAlgn="base" latinLnBrk="0" hangingPunct="1">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لشركة النسيم التجارية ل</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سنة المنتهية في 31/12/</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2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914398" y="1219200"/>
          <a:ext cx="7620002" cy="5447069"/>
        </p:xfrm>
        <a:graphic>
          <a:graphicData uri="http://schemas.openxmlformats.org/drawingml/2006/table">
            <a:tbl>
              <a:tblPr rtl="1" firstRow="1" bandRow="1">
                <a:tableStyleId>{5C22544A-7EE6-4342-B048-85BDC9FD1C3A}</a:tableStyleId>
              </a:tblPr>
              <a:tblGrid>
                <a:gridCol w="1040696"/>
                <a:gridCol w="1728611"/>
                <a:gridCol w="829028"/>
                <a:gridCol w="1005417"/>
                <a:gridCol w="2081389"/>
                <a:gridCol w="934861"/>
              </a:tblGrid>
              <a:tr h="930474">
                <a:tc>
                  <a:txBody>
                    <a:bodyPr/>
                    <a:lstStyle/>
                    <a:p>
                      <a:pPr algn="r" rtl="1">
                        <a:lnSpc>
                          <a:spcPct val="115000"/>
                        </a:lnSpc>
                        <a:spcAft>
                          <a:spcPts val="1000"/>
                        </a:spcAft>
                      </a:pPr>
                      <a:r>
                        <a:rPr lang="ar-SA" sz="1200" b="1" dirty="0">
                          <a:latin typeface="Calibri"/>
                          <a:ea typeface="Times New Roman"/>
                          <a:cs typeface="Arial"/>
                        </a:rPr>
                        <a:t>المبلغ</a:t>
                      </a:r>
                      <a:endParaRPr lang="en-US" sz="1100" dirty="0">
                        <a:latin typeface="Calibri"/>
                        <a:ea typeface="Times New Roman"/>
                        <a:cs typeface="Arial"/>
                      </a:endParaRPr>
                    </a:p>
                    <a:p>
                      <a:pPr algn="r" rtl="1">
                        <a:lnSpc>
                          <a:spcPct val="115000"/>
                        </a:lnSpc>
                        <a:spcAft>
                          <a:spcPts val="1000"/>
                        </a:spcAft>
                      </a:pPr>
                      <a:r>
                        <a:rPr lang="ar-SA" sz="1200" b="1" dirty="0">
                          <a:latin typeface="Calibri"/>
                          <a:ea typeface="Times New Roman"/>
                          <a:cs typeface="Arial"/>
                        </a:rPr>
                        <a:t> مليون 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2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200" b="1">
                          <a:latin typeface="Calibri"/>
                          <a:ea typeface="Times New Roman"/>
                          <a:cs typeface="Arial"/>
                        </a:rPr>
                        <a:t>رقم الحساب</a:t>
                      </a:r>
                      <a:endParaRPr lang="en-US" sz="1100" dirty="0">
                        <a:latin typeface="Calibri"/>
                        <a:ea typeface="Times New Roman"/>
                        <a:cs typeface="Arial"/>
                      </a:endParaRPr>
                    </a:p>
                  </a:txBody>
                  <a:tcPr marL="68580" marR="68580" marT="0" marB="0"/>
                </a:tc>
                <a:tc>
                  <a:txBody>
                    <a:bodyPr/>
                    <a:lstStyle/>
                    <a:p>
                      <a:pPr marL="66040" algn="just" rtl="1">
                        <a:lnSpc>
                          <a:spcPct val="115000"/>
                        </a:lnSpc>
                        <a:spcAft>
                          <a:spcPts val="1000"/>
                        </a:spcAft>
                      </a:pPr>
                      <a:r>
                        <a:rPr lang="ar-SA" sz="1200" b="1" dirty="0">
                          <a:latin typeface="Calibri"/>
                          <a:ea typeface="Times New Roman"/>
                          <a:cs typeface="Arial"/>
                        </a:rPr>
                        <a:t>المبلغ</a:t>
                      </a:r>
                      <a:endParaRPr lang="en-US" sz="1100" dirty="0">
                        <a:latin typeface="Calibri"/>
                        <a:ea typeface="Times New Roman"/>
                        <a:cs typeface="Arial"/>
                      </a:endParaRPr>
                    </a:p>
                    <a:p>
                      <a:pPr marL="66040" algn="just" rtl="1">
                        <a:lnSpc>
                          <a:spcPct val="115000"/>
                        </a:lnSpc>
                        <a:spcAft>
                          <a:spcPts val="1000"/>
                        </a:spcAft>
                      </a:pPr>
                      <a:r>
                        <a:rPr lang="ar-SA" sz="1200" b="1" dirty="0">
                          <a:latin typeface="Calibri"/>
                          <a:ea typeface="Times New Roman"/>
                          <a:cs typeface="Arial"/>
                        </a:rPr>
                        <a:t>مليون 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200" b="1" dirty="0">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IQ" sz="1200" b="1" dirty="0" smtClean="0">
                          <a:latin typeface="Calibri"/>
                          <a:ea typeface="Times New Roman"/>
                          <a:cs typeface="Arial"/>
                        </a:rPr>
                        <a:t>رقم الحساب</a:t>
                      </a:r>
                      <a:endParaRPr lang="en-US" sz="1100" dirty="0">
                        <a:latin typeface="Calibri"/>
                        <a:ea typeface="Times New Roman"/>
                        <a:cs typeface="Arial"/>
                      </a:endParaRPr>
                    </a:p>
                  </a:txBody>
                  <a:tcPr marL="68580" marR="68580" marT="0" marB="0"/>
                </a:tc>
              </a:tr>
              <a:tr h="827370">
                <a:tc>
                  <a:txBody>
                    <a:bodyPr/>
                    <a:lstStyle/>
                    <a:p>
                      <a:pPr marL="60325" indent="-60960" algn="ctr" rtl="1">
                        <a:lnSpc>
                          <a:spcPct val="115000"/>
                        </a:lnSpc>
                        <a:spcAft>
                          <a:spcPts val="1000"/>
                        </a:spcAft>
                        <a:tabLst>
                          <a:tab pos="359410" algn="l"/>
                        </a:tabLst>
                      </a:pPr>
                      <a:r>
                        <a:rPr lang="ar-SA" sz="1400" b="1">
                          <a:latin typeface="Calibri"/>
                          <a:ea typeface="Times New Roman"/>
                          <a:cs typeface="Arial"/>
                        </a:rPr>
                        <a:t>6850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رواتب واجور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31</a:t>
                      </a:r>
                      <a:endParaRPr lang="en-US" sz="1100" dirty="0">
                        <a:latin typeface="Calibri"/>
                        <a:ea typeface="Times New Roman"/>
                        <a:cs typeface="Arial"/>
                      </a:endParaRPr>
                    </a:p>
                  </a:txBody>
                  <a:tcPr marL="68580" marR="68580" marT="0" marB="0"/>
                </a:tc>
                <a:tc>
                  <a:txBody>
                    <a:bodyPr/>
                    <a:lstStyle/>
                    <a:p>
                      <a:pPr marL="201295" marR="20955" indent="-201930" algn="ctr" rtl="1">
                        <a:lnSpc>
                          <a:spcPct val="115000"/>
                        </a:lnSpc>
                        <a:spcAft>
                          <a:spcPts val="1000"/>
                        </a:spcAft>
                        <a:tabLst>
                          <a:tab pos="651510" algn="l"/>
                        </a:tabLst>
                      </a:pPr>
                      <a:r>
                        <a:rPr lang="ar-SA" sz="1400" b="1">
                          <a:latin typeface="Calibri"/>
                          <a:ea typeface="Times New Roman"/>
                          <a:cs typeface="Arial"/>
                        </a:rPr>
                        <a:t>250000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صافي مبيعات بضائع بغرض البيع</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421</a:t>
                      </a:r>
                      <a:endParaRPr lang="en-US" sz="1100" dirty="0">
                        <a:latin typeface="Calibri"/>
                        <a:ea typeface="Times New Roman"/>
                        <a:cs typeface="Arial"/>
                      </a:endParaRPr>
                    </a:p>
                  </a:txBody>
                  <a:tcPr marL="68580" marR="68580" marT="0" marB="0"/>
                </a:tc>
              </a:tr>
              <a:tr h="498162">
                <a:tc>
                  <a:txBody>
                    <a:bodyPr/>
                    <a:lstStyle/>
                    <a:p>
                      <a:pPr marL="60325" indent="-60960" algn="ctr" rtl="1">
                        <a:lnSpc>
                          <a:spcPct val="115000"/>
                        </a:lnSpc>
                        <a:spcAft>
                          <a:spcPts val="1000"/>
                        </a:spcAft>
                      </a:pPr>
                      <a:r>
                        <a:rPr lang="ar-SA" sz="1400" b="1">
                          <a:latin typeface="Calibri"/>
                          <a:ea typeface="Times New Roman"/>
                          <a:cs typeface="Arial"/>
                        </a:rPr>
                        <a:t>1150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مستلزمات سلعية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32</a:t>
                      </a:r>
                      <a:endParaRPr lang="en-US" sz="1100" dirty="0">
                        <a:latin typeface="Calibri"/>
                        <a:ea typeface="Times New Roman"/>
                        <a:cs typeface="Arial"/>
                      </a:endParaRPr>
                    </a:p>
                  </a:txBody>
                  <a:tcPr marL="68580" marR="68580" marT="0" marB="0"/>
                </a:tc>
                <a:tc>
                  <a:txBody>
                    <a:bodyPr/>
                    <a:lstStyle/>
                    <a:p>
                      <a:pPr marR="111125" algn="r" rtl="1">
                        <a:lnSpc>
                          <a:spcPct val="115000"/>
                        </a:lnSpc>
                        <a:spcAft>
                          <a:spcPts val="1000"/>
                        </a:spcAft>
                      </a:pPr>
                      <a:r>
                        <a:rPr lang="ar-SA" sz="1400" b="1">
                          <a:latin typeface="Calibri"/>
                          <a:ea typeface="Times New Roman"/>
                          <a:cs typeface="Arial"/>
                        </a:rPr>
                        <a:t>(450 )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تغير في المخزون</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422</a:t>
                      </a:r>
                      <a:endParaRPr lang="en-US" sz="1100" dirty="0">
                        <a:latin typeface="Calibri"/>
                        <a:ea typeface="Times New Roman"/>
                        <a:cs typeface="Arial"/>
                      </a:endParaRPr>
                    </a:p>
                  </a:txBody>
                  <a:tcPr marL="68580" marR="68580" marT="0" marB="0"/>
                </a:tc>
              </a:tr>
              <a:tr h="665792">
                <a:tc>
                  <a:txBody>
                    <a:bodyPr/>
                    <a:lstStyle/>
                    <a:p>
                      <a:pPr marL="60325" indent="-60960" algn="ctr" rtl="1">
                        <a:lnSpc>
                          <a:spcPct val="115000"/>
                        </a:lnSpc>
                        <a:spcAft>
                          <a:spcPts val="1000"/>
                        </a:spcAft>
                        <a:tabLst>
                          <a:tab pos="359410" algn="l"/>
                        </a:tabLst>
                      </a:pPr>
                      <a:r>
                        <a:rPr lang="ar-SA" sz="1400" b="1">
                          <a:latin typeface="Calibri"/>
                          <a:ea typeface="Times New Roman"/>
                          <a:cs typeface="Arial"/>
                        </a:rPr>
                        <a:t>1680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مستلزمات خدمية</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33</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350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ايرا دات متنوعة</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425</a:t>
                      </a:r>
                      <a:endParaRPr lang="en-US" sz="1100" dirty="0">
                        <a:latin typeface="Calibri"/>
                        <a:ea typeface="Times New Roman"/>
                        <a:cs typeface="Arial"/>
                      </a:endParaRPr>
                    </a:p>
                  </a:txBody>
                  <a:tcPr marL="68580" marR="68580" marT="0" marB="0"/>
                </a:tc>
              </a:tr>
              <a:tr h="827370">
                <a:tc>
                  <a:txBody>
                    <a:bodyPr/>
                    <a:lstStyle/>
                    <a:p>
                      <a:pPr marL="50800" indent="9525" algn="ctr" rtl="1">
                        <a:lnSpc>
                          <a:spcPct val="115000"/>
                        </a:lnSpc>
                        <a:spcAft>
                          <a:spcPts val="1000"/>
                        </a:spcAft>
                      </a:pPr>
                      <a:r>
                        <a:rPr lang="ar-SA" sz="1400" b="1" dirty="0">
                          <a:latin typeface="Calibri"/>
                          <a:ea typeface="Times New Roman"/>
                          <a:cs typeface="Arial"/>
                        </a:rPr>
                        <a:t>105000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مشتريات بضائع بغرض البيع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35</a:t>
                      </a:r>
                      <a:endParaRPr lang="en-US" sz="1100" dirty="0">
                        <a:latin typeface="Calibri"/>
                        <a:ea typeface="Times New Roman"/>
                        <a:cs typeface="Arial"/>
                      </a:endParaRPr>
                    </a:p>
                  </a:txBody>
                  <a:tcPr marL="68580" marR="68580" marT="0" marB="0"/>
                </a:tc>
                <a:tc rowSpan="4">
                  <a:txBody>
                    <a:bodyPr/>
                    <a:lstStyle/>
                    <a:p>
                      <a:pPr marR="270510" algn="r" rtl="1">
                        <a:lnSpc>
                          <a:spcPct val="115000"/>
                        </a:lnSpc>
                        <a:spcAft>
                          <a:spcPts val="1000"/>
                        </a:spcAft>
                      </a:pPr>
                      <a:r>
                        <a:rPr lang="ar-SA" sz="1400" b="1">
                          <a:latin typeface="Calibri"/>
                          <a:ea typeface="Times New Roman"/>
                          <a:cs typeface="Arial"/>
                        </a:rPr>
                        <a:t>350</a:t>
                      </a:r>
                      <a:endParaRPr lang="en-US" sz="1100" dirty="0">
                        <a:latin typeface="Calibri"/>
                        <a:ea typeface="Times New Roman"/>
                        <a:cs typeface="Arial"/>
                      </a:endParaRPr>
                    </a:p>
                    <a:p>
                      <a:pPr marR="270510" algn="r" rtl="1">
                        <a:lnSpc>
                          <a:spcPct val="115000"/>
                        </a:lnSpc>
                        <a:spcAft>
                          <a:spcPts val="1000"/>
                        </a:spcAft>
                      </a:pPr>
                      <a:r>
                        <a:rPr lang="ar-SA" sz="1400" b="1">
                          <a:latin typeface="Calibri"/>
                          <a:ea typeface="Times New Roman"/>
                          <a:cs typeface="Arial"/>
                        </a:rPr>
                        <a:t>150</a:t>
                      </a:r>
                      <a:endParaRPr lang="en-US" sz="1100" dirty="0">
                        <a:latin typeface="Calibri"/>
                        <a:ea typeface="Times New Roman"/>
                        <a:cs typeface="Arial"/>
                      </a:endParaRPr>
                    </a:p>
                  </a:txBody>
                  <a:tcPr marL="68580" marR="68580" marT="0" marB="0"/>
                </a:tc>
                <a:tc rowSpan="4">
                  <a:txBody>
                    <a:bodyPr/>
                    <a:lstStyle/>
                    <a:p>
                      <a:pPr marR="270510" algn="r" rtl="1">
                        <a:lnSpc>
                          <a:spcPct val="115000"/>
                        </a:lnSpc>
                        <a:spcAft>
                          <a:spcPts val="1000"/>
                        </a:spcAft>
                      </a:pPr>
                      <a:r>
                        <a:rPr lang="ar-SA" sz="1400" b="1">
                          <a:latin typeface="Calibri"/>
                          <a:ea typeface="Times New Roman"/>
                          <a:cs typeface="Arial"/>
                        </a:rPr>
                        <a:t>ح/ كلفة الموجودات المصنعة </a:t>
                      </a:r>
                      <a:endParaRPr lang="en-US" sz="1100" dirty="0">
                        <a:latin typeface="Calibri"/>
                        <a:ea typeface="Times New Roman"/>
                        <a:cs typeface="Arial"/>
                      </a:endParaRPr>
                    </a:p>
                    <a:p>
                      <a:pPr marR="270510" algn="r" rtl="1">
                        <a:lnSpc>
                          <a:spcPct val="115000"/>
                        </a:lnSpc>
                        <a:spcAft>
                          <a:spcPts val="1000"/>
                        </a:spcAft>
                      </a:pPr>
                      <a:r>
                        <a:rPr lang="ar-SA" sz="1400" b="1">
                          <a:latin typeface="Calibri"/>
                          <a:ea typeface="Times New Roman"/>
                          <a:cs typeface="Arial"/>
                        </a:rPr>
                        <a:t>فوائد دائنة</a:t>
                      </a:r>
                      <a:endParaRPr lang="en-US" sz="1100" dirty="0">
                        <a:latin typeface="Calibri"/>
                        <a:ea typeface="Times New Roman"/>
                        <a:cs typeface="Arial"/>
                      </a:endParaRPr>
                    </a:p>
                  </a:txBody>
                  <a:tcPr marL="68580" marR="68580" marT="0" marB="0"/>
                </a:tc>
                <a:tc rowSpan="4">
                  <a:txBody>
                    <a:bodyPr/>
                    <a:lstStyle/>
                    <a:p>
                      <a:pPr algn="ctr" rtl="1">
                        <a:lnSpc>
                          <a:spcPct val="115000"/>
                        </a:lnSpc>
                        <a:spcAft>
                          <a:spcPts val="1000"/>
                        </a:spcAft>
                      </a:pPr>
                      <a:r>
                        <a:rPr lang="ar-SA" sz="1400" b="1" dirty="0">
                          <a:latin typeface="Calibri"/>
                          <a:ea typeface="Times New Roman"/>
                          <a:cs typeface="Arial"/>
                        </a:rPr>
                        <a:t>451</a:t>
                      </a:r>
                      <a:endParaRPr lang="en-US" sz="1100" dirty="0">
                        <a:latin typeface="Calibri"/>
                        <a:ea typeface="Times New Roman"/>
                        <a:cs typeface="Arial"/>
                      </a:endParaRPr>
                    </a:p>
                    <a:p>
                      <a:pPr algn="ctr" rtl="1">
                        <a:lnSpc>
                          <a:spcPct val="115000"/>
                        </a:lnSpc>
                        <a:spcAft>
                          <a:spcPts val="1000"/>
                        </a:spcAft>
                      </a:pPr>
                      <a:r>
                        <a:rPr lang="ar-SA" sz="1400" b="1" dirty="0">
                          <a:latin typeface="Calibri"/>
                          <a:ea typeface="Times New Roman"/>
                          <a:cs typeface="Arial"/>
                        </a:rPr>
                        <a:t>461</a:t>
                      </a:r>
                      <a:endParaRPr lang="en-US" sz="1100" dirty="0">
                        <a:latin typeface="Calibri"/>
                        <a:ea typeface="Times New Roman"/>
                        <a:cs typeface="Arial"/>
                      </a:endParaRPr>
                    </a:p>
                  </a:txBody>
                  <a:tcPr marL="68580" marR="68580" marT="0" marB="0"/>
                </a:tc>
              </a:tr>
              <a:tr h="399913">
                <a:tc>
                  <a:txBody>
                    <a:bodyPr/>
                    <a:lstStyle/>
                    <a:p>
                      <a:pPr marL="50800" indent="9525" algn="ctr" rtl="1">
                        <a:lnSpc>
                          <a:spcPct val="115000"/>
                        </a:lnSpc>
                        <a:spcAft>
                          <a:spcPts val="1000"/>
                        </a:spcAft>
                      </a:pPr>
                      <a:r>
                        <a:rPr lang="ar-SA" sz="1400" b="1" dirty="0">
                          <a:latin typeface="Calibri"/>
                          <a:ea typeface="Times New Roman"/>
                          <a:cs typeface="Arial"/>
                        </a:rPr>
                        <a:t>13500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ح/الاندثار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37 </a:t>
                      </a:r>
                      <a:endParaRPr lang="en-US" sz="11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vMerge="1">
                  <a:txBody>
                    <a:bodyPr/>
                    <a:lstStyle/>
                    <a:p>
                      <a:pPr rtl="1"/>
                      <a:endParaRPr lang="ar-IQ"/>
                    </a:p>
                  </a:txBody>
                  <a:tcPr/>
                </a:tc>
              </a:tr>
              <a:tr h="399913">
                <a:tc>
                  <a:txBody>
                    <a:bodyPr/>
                    <a:lstStyle/>
                    <a:p>
                      <a:pPr marL="50800" indent="9525" algn="ctr" rtl="1">
                        <a:lnSpc>
                          <a:spcPct val="115000"/>
                        </a:lnSpc>
                        <a:spcAft>
                          <a:spcPts val="1000"/>
                        </a:spcAft>
                      </a:pPr>
                      <a:r>
                        <a:rPr lang="ar-SA" sz="1400" b="1">
                          <a:latin typeface="Calibri"/>
                          <a:ea typeface="Times New Roman"/>
                          <a:cs typeface="Arial"/>
                        </a:rPr>
                        <a:t>1500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ضرائب ورسوم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384</a:t>
                      </a:r>
                      <a:endParaRPr lang="en-US" sz="11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vMerge="1">
                  <a:txBody>
                    <a:bodyPr/>
                    <a:lstStyle/>
                    <a:p>
                      <a:pPr rtl="1"/>
                      <a:endParaRPr lang="ar-IQ"/>
                    </a:p>
                  </a:txBody>
                  <a:tcPr/>
                </a:tc>
              </a:tr>
              <a:tr h="498162">
                <a:tc>
                  <a:txBody>
                    <a:bodyPr/>
                    <a:lstStyle/>
                    <a:p>
                      <a:pPr marL="50800" indent="9525" algn="ctr" rtl="1">
                        <a:lnSpc>
                          <a:spcPct val="115000"/>
                        </a:lnSpc>
                        <a:spcAft>
                          <a:spcPts val="1000"/>
                        </a:spcAft>
                      </a:pPr>
                      <a:r>
                        <a:rPr lang="ar-SA" sz="1400" b="1" u="heavy">
                          <a:latin typeface="Calibri"/>
                          <a:ea typeface="Times New Roman"/>
                          <a:cs typeface="Arial"/>
                        </a:rPr>
                        <a:t>121020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فائض العمليات الجارية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vMerge="1">
                  <a:txBody>
                    <a:bodyPr/>
                    <a:lstStyle/>
                    <a:p>
                      <a:pPr rtl="1"/>
                      <a:endParaRPr lang="ar-IQ" dirty="0"/>
                    </a:p>
                  </a:txBody>
                  <a:tcPr/>
                </a:tc>
              </a:tr>
              <a:tr h="399913">
                <a:tc>
                  <a:txBody>
                    <a:bodyPr/>
                    <a:lstStyle/>
                    <a:p>
                      <a:pPr indent="9525" algn="ctr" rtl="1">
                        <a:lnSpc>
                          <a:spcPct val="115000"/>
                        </a:lnSpc>
                        <a:spcAft>
                          <a:spcPts val="1000"/>
                        </a:spcAft>
                      </a:pPr>
                      <a:r>
                        <a:rPr lang="ar-SA" sz="1400" b="1" u="sng">
                          <a:latin typeface="Calibri"/>
                          <a:ea typeface="Times New Roman"/>
                          <a:cs typeface="Arial"/>
                        </a:rPr>
                        <a:t>2050700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u="sng" dirty="0" smtClean="0">
                          <a:latin typeface="Calibri"/>
                          <a:ea typeface="Times New Roman"/>
                          <a:cs typeface="Arial"/>
                        </a:rPr>
                        <a:t>2</a:t>
                      </a:r>
                      <a:r>
                        <a:rPr lang="ar-IQ" sz="1400" b="1" u="sng" dirty="0" smtClean="0">
                          <a:latin typeface="Calibri"/>
                          <a:ea typeface="Times New Roman"/>
                          <a:cs typeface="Arial"/>
                        </a:rPr>
                        <a:t>0</a:t>
                      </a:r>
                      <a:r>
                        <a:rPr lang="ar-SA" sz="1400" b="1" u="sng" dirty="0" smtClean="0">
                          <a:latin typeface="Calibri"/>
                          <a:ea typeface="Times New Roman"/>
                          <a:cs typeface="Arial"/>
                        </a:rPr>
                        <a:t>50700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indent="9525" algn="ctr" rtl="1">
                        <a:lnSpc>
                          <a:spcPct val="115000"/>
                        </a:lnSpc>
                        <a:spcAft>
                          <a:spcPts val="1000"/>
                        </a:spcAft>
                      </a:pPr>
                      <a:endParaRPr lang="en-US" sz="1100" dirty="0">
                        <a:latin typeface="Calibri"/>
                        <a:ea typeface="Times New Roman"/>
                        <a:cs typeface="Arial"/>
                      </a:endParaRPr>
                    </a:p>
                  </a:txBody>
                  <a:tcPr marL="68580" marR="68580" marT="0" marB="0"/>
                </a:tc>
              </a:tr>
            </a:tbl>
          </a:graphicData>
        </a:graphic>
      </p:graphicFrame>
    </p:spTree>
  </p:cSld>
  <p:clrMapOvr>
    <a:masterClrMapping/>
  </p:clrMapOvr>
  <p:transition spd="slow">
    <p:wipe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762000" y="150912"/>
            <a:ext cx="7887096"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ctr" defTabSz="914400" rtl="1" eaLnBrk="1" fontAlgn="base" latinLnBrk="0" hangingPunct="1">
              <a:lnSpc>
                <a:spcPct val="100000"/>
              </a:lnSpc>
              <a:spcBef>
                <a:spcPct val="0"/>
              </a:spcBef>
              <a:spcAft>
                <a:spcPct val="0"/>
              </a:spcAft>
              <a:buClrTx/>
              <a:buSzTx/>
              <a:buFontTx/>
              <a:buNone/>
              <a:tabLst/>
            </a:pPr>
            <a:endPar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IQ"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تابع اختبار بعدي ( 1 ) ك</a:t>
            </a: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شف حساب النشاط الجاري</a:t>
            </a:r>
            <a:r>
              <a:rPr kumimoji="0" lang="ar-IQ"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لشركة النسيم التجارية</a:t>
            </a: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للسنة المنتهية في 31/12/    </a:t>
            </a:r>
            <a:r>
              <a:rPr kumimoji="0" lang="ar-IQ"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a:t>
            </a:r>
            <a:endParaRPr kumimoji="0" lang="ar-SA"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685800" y="985695"/>
          <a:ext cx="8229601" cy="5497237"/>
        </p:xfrm>
        <a:graphic>
          <a:graphicData uri="http://schemas.openxmlformats.org/drawingml/2006/table">
            <a:tbl>
              <a:tblPr rtl="1" firstRow="1" bandRow="1">
                <a:tableStyleId>{5C22544A-7EE6-4342-B048-85BDC9FD1C3A}</a:tableStyleId>
              </a:tblPr>
              <a:tblGrid>
                <a:gridCol w="1123951"/>
                <a:gridCol w="1866900"/>
                <a:gridCol w="895350"/>
                <a:gridCol w="1085850"/>
                <a:gridCol w="2247900"/>
                <a:gridCol w="1009650"/>
              </a:tblGrid>
              <a:tr h="835967">
                <a:tc>
                  <a:txBody>
                    <a:bodyPr/>
                    <a:lstStyle/>
                    <a:p>
                      <a:pPr algn="r" rtl="1">
                        <a:lnSpc>
                          <a:spcPct val="115000"/>
                        </a:lnSpc>
                        <a:spcAft>
                          <a:spcPts val="1000"/>
                        </a:spcAft>
                      </a:pPr>
                      <a:r>
                        <a:rPr lang="ar-SA" sz="1400" b="1" dirty="0">
                          <a:latin typeface="Calibri"/>
                          <a:ea typeface="Times New Roman"/>
                          <a:cs typeface="Arial"/>
                        </a:rPr>
                        <a:t>المبلغ </a:t>
                      </a:r>
                      <a:r>
                        <a:rPr lang="ar-IQ" sz="1400" b="1" dirty="0" smtClean="0">
                          <a:latin typeface="Calibri"/>
                          <a:ea typeface="Times New Roman"/>
                          <a:cs typeface="Arial"/>
                        </a:rPr>
                        <a:t>بالمليون الدينار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dirty="0">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a:latin typeface="Calibri"/>
                          <a:ea typeface="Times New Roman"/>
                          <a:cs typeface="Arial"/>
                        </a:rPr>
                        <a:t>رقم الحساب</a:t>
                      </a:r>
                      <a:endParaRPr lang="en-US" sz="1100" dirty="0">
                        <a:latin typeface="Calibri"/>
                        <a:ea typeface="Times New Roman"/>
                        <a:cs typeface="Arial"/>
                      </a:endParaRPr>
                    </a:p>
                  </a:txBody>
                  <a:tcPr marL="68580" marR="68580" marT="0" marB="0"/>
                </a:tc>
                <a:tc>
                  <a:txBody>
                    <a:bodyPr/>
                    <a:lstStyle/>
                    <a:p>
                      <a:pPr marL="66040" algn="just" rtl="1">
                        <a:lnSpc>
                          <a:spcPct val="115000"/>
                        </a:lnSpc>
                        <a:spcAft>
                          <a:spcPts val="1000"/>
                        </a:spcAft>
                      </a:pPr>
                      <a:r>
                        <a:rPr lang="ar-SA" sz="1400" b="1" dirty="0" smtClean="0">
                          <a:latin typeface="Calibri"/>
                          <a:ea typeface="Times New Roman"/>
                          <a:cs typeface="Arial"/>
                        </a:rPr>
                        <a:t>الم</a:t>
                      </a:r>
                      <a:r>
                        <a:rPr lang="ar-IQ" sz="1400" b="1" dirty="0" smtClean="0">
                          <a:latin typeface="Calibri"/>
                          <a:ea typeface="Times New Roman"/>
                          <a:cs typeface="Arial"/>
                        </a:rPr>
                        <a:t>بل</a:t>
                      </a:r>
                      <a:r>
                        <a:rPr lang="ar-SA" sz="1400" b="1" dirty="0" smtClean="0">
                          <a:latin typeface="Calibri"/>
                          <a:ea typeface="Times New Roman"/>
                          <a:cs typeface="Arial"/>
                        </a:rPr>
                        <a:t>غ</a:t>
                      </a:r>
                      <a:r>
                        <a:rPr lang="ar-IQ" sz="1400" b="1" dirty="0" smtClean="0">
                          <a:latin typeface="Calibri"/>
                          <a:ea typeface="Times New Roman"/>
                          <a:cs typeface="Arial"/>
                        </a:rPr>
                        <a:t>  بالمليون الدينار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dirty="0">
                          <a:latin typeface="Calibri"/>
                          <a:ea typeface="Times New Roman"/>
                          <a:cs typeface="Arial"/>
                        </a:rPr>
                        <a:t>رقم الحساب</a:t>
                      </a:r>
                      <a:endParaRPr lang="en-US" sz="1100" dirty="0">
                        <a:latin typeface="Calibri"/>
                        <a:ea typeface="Times New Roman"/>
                        <a:cs typeface="Arial"/>
                      </a:endParaRPr>
                    </a:p>
                  </a:txBody>
                  <a:tcPr marL="68580" marR="68580" marT="0" marB="0"/>
                </a:tc>
              </a:tr>
              <a:tr h="484794">
                <a:tc>
                  <a:txBody>
                    <a:bodyPr/>
                    <a:lstStyle/>
                    <a:p>
                      <a:pPr marL="50800" indent="9525" algn="ctr" rtl="1">
                        <a:lnSpc>
                          <a:spcPct val="115000"/>
                        </a:lnSpc>
                        <a:spcAft>
                          <a:spcPts val="1000"/>
                        </a:spcAft>
                      </a:pPr>
                      <a:r>
                        <a:rPr lang="ar-SA" sz="1400" b="1">
                          <a:latin typeface="Calibri"/>
                          <a:ea typeface="Times New Roman"/>
                          <a:cs typeface="Arial"/>
                        </a:rPr>
                        <a:t>725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مصروفات تحويلية عدا ح/ 384</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38</a:t>
                      </a:r>
                      <a:endParaRPr lang="en-US" sz="1100" dirty="0">
                        <a:latin typeface="Calibri"/>
                        <a:ea typeface="Times New Roman"/>
                        <a:cs typeface="Arial"/>
                      </a:endParaRPr>
                    </a:p>
                  </a:txBody>
                  <a:tcPr marL="68580" marR="68580" marT="0" marB="0"/>
                </a:tc>
                <a:tc>
                  <a:txBody>
                    <a:bodyPr/>
                    <a:lstStyle/>
                    <a:p>
                      <a:pPr marR="111125" algn="r" rtl="1">
                        <a:lnSpc>
                          <a:spcPct val="115000"/>
                        </a:lnSpc>
                        <a:spcAft>
                          <a:spcPts val="1000"/>
                        </a:spcAft>
                      </a:pPr>
                      <a:r>
                        <a:rPr lang="ar-SA" sz="1400" b="1" u="heavy">
                          <a:latin typeface="Calibri"/>
                          <a:ea typeface="Times New Roman"/>
                          <a:cs typeface="Arial"/>
                        </a:rPr>
                        <a:t>121020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فائض العمليات الجارية </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endParaRPr lang="en-US" sz="1100" dirty="0">
                        <a:latin typeface="Calibri"/>
                        <a:ea typeface="Times New Roman"/>
                        <a:cs typeface="Arial"/>
                      </a:endParaRPr>
                    </a:p>
                  </a:txBody>
                  <a:tcPr marL="68580" marR="68580" marT="0" marB="0"/>
                </a:tc>
              </a:tr>
              <a:tr h="421157">
                <a:tc rowSpan="3">
                  <a:txBody>
                    <a:bodyPr/>
                    <a:lstStyle/>
                    <a:p>
                      <a:pPr marL="50800" indent="9525" algn="ctr" rtl="1">
                        <a:lnSpc>
                          <a:spcPct val="115000"/>
                        </a:lnSpc>
                        <a:spcAft>
                          <a:spcPts val="1000"/>
                        </a:spcAft>
                      </a:pPr>
                      <a:r>
                        <a:rPr lang="ar-SA" sz="1400" b="1">
                          <a:latin typeface="Calibri"/>
                          <a:ea typeface="Times New Roman"/>
                          <a:cs typeface="Arial"/>
                        </a:rPr>
                        <a:t>850</a:t>
                      </a:r>
                      <a:endParaRPr lang="en-US" sz="1100" dirty="0">
                        <a:latin typeface="Calibri"/>
                        <a:ea typeface="Times New Roman"/>
                        <a:cs typeface="Arial"/>
                      </a:endParaRPr>
                    </a:p>
                    <a:p>
                      <a:pPr marL="50800" indent="9525" algn="ctr" rtl="1">
                        <a:lnSpc>
                          <a:spcPct val="115000"/>
                        </a:lnSpc>
                        <a:spcAft>
                          <a:spcPts val="1000"/>
                        </a:spcAft>
                      </a:pPr>
                      <a:r>
                        <a:rPr lang="ar-SA" sz="1400" b="1">
                          <a:latin typeface="Calibri"/>
                          <a:ea typeface="Times New Roman"/>
                          <a:cs typeface="Arial"/>
                        </a:rPr>
                        <a:t>119670</a:t>
                      </a:r>
                      <a:endParaRPr lang="en-US" sz="1100" dirty="0">
                        <a:latin typeface="Calibri"/>
                        <a:ea typeface="Times New Roman"/>
                        <a:cs typeface="Arial"/>
                      </a:endParaRPr>
                    </a:p>
                  </a:txBody>
                  <a:tcPr marL="68580" marR="68580" marT="0" marB="0"/>
                </a:tc>
                <a:tc rowSpan="3">
                  <a:txBody>
                    <a:bodyPr/>
                    <a:lstStyle/>
                    <a:p>
                      <a:pPr marR="270510" algn="r" rtl="1">
                        <a:lnSpc>
                          <a:spcPct val="115000"/>
                        </a:lnSpc>
                        <a:spcAft>
                          <a:spcPts val="1000"/>
                        </a:spcAft>
                      </a:pPr>
                      <a:r>
                        <a:rPr lang="ar-SA" sz="1400" b="1">
                          <a:latin typeface="Calibri"/>
                          <a:ea typeface="Times New Roman"/>
                          <a:cs typeface="Arial"/>
                        </a:rPr>
                        <a:t>ح/ مصروفات اخرى</a:t>
                      </a:r>
                      <a:endParaRPr lang="en-US" sz="1100" dirty="0">
                        <a:latin typeface="Calibri"/>
                        <a:ea typeface="Times New Roman"/>
                        <a:cs typeface="Arial"/>
                      </a:endParaRPr>
                    </a:p>
                    <a:p>
                      <a:pPr marR="270510" algn="r" rtl="1">
                        <a:lnSpc>
                          <a:spcPct val="115000"/>
                        </a:lnSpc>
                        <a:spcAft>
                          <a:spcPts val="1000"/>
                        </a:spcAft>
                      </a:pPr>
                      <a:r>
                        <a:rPr lang="ar-SA" sz="1400" b="1">
                          <a:latin typeface="Calibri"/>
                          <a:ea typeface="Times New Roman"/>
                          <a:cs typeface="Arial"/>
                        </a:rPr>
                        <a:t>فائض قابل للتوزيع صافي الربح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39</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100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ح/ايراد استثمارات مالية</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463</a:t>
                      </a:r>
                      <a:endParaRPr lang="en-US" sz="1100" dirty="0">
                        <a:latin typeface="Calibri"/>
                        <a:ea typeface="Times New Roman"/>
                        <a:cs typeface="Arial"/>
                      </a:endParaRPr>
                    </a:p>
                  </a:txBody>
                  <a:tcPr marL="68580" marR="68580" marT="0" marB="0"/>
                </a:tc>
              </a:tr>
              <a:tr h="421157">
                <a:tc vMerge="1">
                  <a:txBody>
                    <a:bodyPr/>
                    <a:lstStyle/>
                    <a:p>
                      <a:pPr rtl="1"/>
                      <a:endParaRPr lang="ar-IQ"/>
                    </a:p>
                  </a:txBody>
                  <a:tcPr/>
                </a:tc>
                <a:tc vMerge="1">
                  <a:txBody>
                    <a:bodyPr/>
                    <a:lstStyle/>
                    <a:p>
                      <a:pPr rtl="1"/>
                      <a:endParaRPr lang="ar-IQ"/>
                    </a:p>
                  </a:txBody>
                  <a:tcPr/>
                </a:tc>
                <a:tc>
                  <a:txBody>
                    <a:bodyPr/>
                    <a:lstStyle/>
                    <a:p>
                      <a:pPr rtl="1">
                        <a:lnSpc>
                          <a:spcPct val="115000"/>
                        </a:lnSpc>
                      </a:pPr>
                      <a:endParaRPr lang="en-US" sz="1100" dirty="0">
                        <a:latin typeface="Calibri"/>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75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ايرادات تحويلية </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48</a:t>
                      </a:r>
                      <a:endParaRPr lang="en-US" sz="1100" dirty="0">
                        <a:latin typeface="Calibri"/>
                        <a:ea typeface="Times New Roman"/>
                        <a:cs typeface="Arial"/>
                      </a:endParaRPr>
                    </a:p>
                  </a:txBody>
                  <a:tcPr marL="68580" marR="68580" marT="0" marB="0"/>
                </a:tc>
              </a:tr>
              <a:tr h="386846">
                <a:tc vMerge="1">
                  <a:txBody>
                    <a:bodyPr/>
                    <a:lstStyle/>
                    <a:p>
                      <a:pPr rtl="1"/>
                      <a:endParaRPr lang="ar-IQ"/>
                    </a:p>
                  </a:txBody>
                  <a:tcPr/>
                </a:tc>
                <a:tc vMerge="1">
                  <a:txBody>
                    <a:bodyPr/>
                    <a:lstStyle/>
                    <a:p>
                      <a:pPr rtl="1"/>
                      <a:endParaRPr lang="ar-IQ"/>
                    </a:p>
                  </a:txBody>
                  <a:tcPr/>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50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ايرادات اخرى </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49</a:t>
                      </a:r>
                      <a:endParaRPr lang="en-US" sz="1100" dirty="0">
                        <a:latin typeface="Calibri"/>
                        <a:ea typeface="Times New Roman"/>
                        <a:cs typeface="Arial"/>
                      </a:endParaRPr>
                    </a:p>
                  </a:txBody>
                  <a:tcPr marL="68580" marR="68580" marT="0" marB="0"/>
                </a:tc>
              </a:tr>
              <a:tr h="421157">
                <a:tc>
                  <a:txBody>
                    <a:bodyPr/>
                    <a:lstStyle/>
                    <a:p>
                      <a:pPr marL="50800" indent="9525" algn="ctr" rtl="1">
                        <a:lnSpc>
                          <a:spcPct val="115000"/>
                        </a:lnSpc>
                        <a:spcAft>
                          <a:spcPts val="1000"/>
                        </a:spcAft>
                      </a:pPr>
                      <a:r>
                        <a:rPr lang="ar-SA" sz="1400" b="1" u="dbl">
                          <a:latin typeface="Calibri"/>
                          <a:ea typeface="Times New Roman"/>
                          <a:cs typeface="Arial"/>
                        </a:rPr>
                        <a:t>121245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111125" algn="r" rtl="1">
                        <a:lnSpc>
                          <a:spcPct val="115000"/>
                        </a:lnSpc>
                        <a:spcAft>
                          <a:spcPts val="1000"/>
                        </a:spcAft>
                      </a:pPr>
                      <a:r>
                        <a:rPr lang="ar-SA" sz="1400" b="1" u="dbl">
                          <a:latin typeface="Calibri"/>
                          <a:ea typeface="Times New Roman"/>
                          <a:cs typeface="Arial"/>
                        </a:rPr>
                        <a:t>121245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endParaRPr lang="en-US" sz="1100" dirty="0">
                        <a:latin typeface="Calibri"/>
                        <a:ea typeface="Times New Roman"/>
                        <a:cs typeface="Arial"/>
                      </a:endParaRPr>
                    </a:p>
                  </a:txBody>
                  <a:tcPr marL="68580" marR="68580" marT="0" marB="0"/>
                </a:tc>
              </a:tr>
              <a:tr h="2520225">
                <a:tc gridSpan="6">
                  <a:txBody>
                    <a:bodyPr/>
                    <a:lstStyle/>
                    <a:p>
                      <a:pPr rtl="1"/>
                      <a:r>
                        <a:rPr kumimoji="0" lang="ar-SA" sz="1800" kern="1200" dirty="0" smtClean="0">
                          <a:solidFill>
                            <a:schemeClr val="dk1"/>
                          </a:solidFill>
                          <a:latin typeface="+mn-lt"/>
                          <a:ea typeface="+mn-ea"/>
                          <a:cs typeface="+mn-cs"/>
                        </a:rPr>
                        <a:t>119670 </a:t>
                      </a:r>
                      <a:r>
                        <a:rPr kumimoji="0" lang="ar-IQ" sz="1800" kern="1200" dirty="0" smtClean="0">
                          <a:solidFill>
                            <a:schemeClr val="dk1"/>
                          </a:solidFill>
                          <a:latin typeface="+mn-lt"/>
                          <a:ea typeface="+mn-ea"/>
                          <a:cs typeface="+mn-cs"/>
                        </a:rPr>
                        <a:t>×</a:t>
                      </a:r>
                      <a:r>
                        <a:rPr kumimoji="0" lang="ar-SA" sz="1800" kern="1200" dirty="0" smtClean="0">
                          <a:solidFill>
                            <a:schemeClr val="dk1"/>
                          </a:solidFill>
                          <a:latin typeface="+mn-lt"/>
                          <a:ea typeface="+mn-ea"/>
                          <a:cs typeface="+mn-cs"/>
                        </a:rPr>
                        <a:t>30% = 35901  احتياطي عام </a:t>
                      </a:r>
                      <a:endParaRPr kumimoji="0" lang="en-US" sz="1800" kern="1200" dirty="0" smtClean="0">
                        <a:solidFill>
                          <a:schemeClr val="dk1"/>
                        </a:solidFill>
                        <a:latin typeface="+mn-lt"/>
                        <a:ea typeface="+mn-ea"/>
                        <a:cs typeface="+mn-cs"/>
                      </a:endParaRPr>
                    </a:p>
                    <a:p>
                      <a:pPr rtl="1"/>
                      <a:r>
                        <a:rPr kumimoji="0" lang="ar-SA" sz="1800" b="1" kern="1200" dirty="0" smtClean="0">
                          <a:solidFill>
                            <a:schemeClr val="dk1"/>
                          </a:solidFill>
                          <a:latin typeface="+mn-lt"/>
                          <a:ea typeface="+mn-ea"/>
                          <a:cs typeface="+mn-cs"/>
                        </a:rPr>
                        <a:t>119670 </a:t>
                      </a:r>
                      <a:r>
                        <a:rPr kumimoji="0" lang="ar-IQ" sz="1800" b="1" kern="1200" dirty="0" smtClean="0">
                          <a:solidFill>
                            <a:schemeClr val="dk1"/>
                          </a:solidFill>
                          <a:latin typeface="+mn-lt"/>
                          <a:ea typeface="+mn-ea"/>
                          <a:cs typeface="+mn-cs"/>
                        </a:rPr>
                        <a:t>×</a:t>
                      </a:r>
                      <a:r>
                        <a:rPr kumimoji="0" lang="ar-SA" sz="1800" b="1" kern="1200" dirty="0" smtClean="0">
                          <a:solidFill>
                            <a:schemeClr val="dk1"/>
                          </a:solidFill>
                          <a:latin typeface="+mn-lt"/>
                          <a:ea typeface="+mn-ea"/>
                          <a:cs typeface="+mn-cs"/>
                        </a:rPr>
                        <a:t>70% = 83769 خزينة الدولة </a:t>
                      </a:r>
                      <a:endParaRPr kumimoji="0" lang="ar-IQ" sz="1800" b="1" kern="1200" dirty="0" smtClean="0">
                        <a:solidFill>
                          <a:schemeClr val="dk1"/>
                        </a:solidFill>
                        <a:latin typeface="+mn-lt"/>
                        <a:ea typeface="+mn-ea"/>
                        <a:cs typeface="+mn-cs"/>
                      </a:endParaRPr>
                    </a:p>
                    <a:p>
                      <a:pPr rtl="1"/>
                      <a:r>
                        <a:rPr kumimoji="0" lang="ar-IQ" sz="1800" b="1" kern="1200" dirty="0" smtClean="0">
                          <a:solidFill>
                            <a:schemeClr val="dk1"/>
                          </a:solidFill>
                          <a:latin typeface="+mn-lt"/>
                          <a:ea typeface="+mn-ea"/>
                          <a:cs typeface="+mn-cs"/>
                        </a:rPr>
                        <a:t>قيد غلق النشاط الجاري </a:t>
                      </a:r>
                      <a:endParaRPr kumimoji="0" lang="en-US" sz="1800" kern="1200" dirty="0" smtClean="0">
                        <a:solidFill>
                          <a:schemeClr val="dk1"/>
                        </a:solidFill>
                        <a:latin typeface="+mn-lt"/>
                        <a:ea typeface="+mn-ea"/>
                        <a:cs typeface="+mn-cs"/>
                      </a:endParaRPr>
                    </a:p>
                    <a:p>
                      <a:pPr rtl="1"/>
                      <a:r>
                        <a:rPr kumimoji="0" lang="ar-SA" sz="1800" b="1" kern="1200" dirty="0" smtClean="0">
                          <a:solidFill>
                            <a:schemeClr val="dk1"/>
                          </a:solidFill>
                          <a:latin typeface="+mn-lt"/>
                          <a:ea typeface="+mn-ea"/>
                          <a:cs typeface="+mn-cs"/>
                        </a:rPr>
                        <a:t>119670  من ح</a:t>
                      </a:r>
                      <a:r>
                        <a:rPr kumimoji="0" lang="en-US" sz="1800" b="1" kern="1200" dirty="0" smtClean="0">
                          <a:solidFill>
                            <a:schemeClr val="dk1"/>
                          </a:solidFill>
                          <a:latin typeface="+mn-lt"/>
                          <a:ea typeface="+mn-ea"/>
                          <a:cs typeface="+mn-cs"/>
                        </a:rPr>
                        <a:t>/  </a:t>
                      </a:r>
                      <a:r>
                        <a:rPr kumimoji="0" lang="ar-IQ" sz="1800" b="1" kern="1200" dirty="0" smtClean="0">
                          <a:solidFill>
                            <a:schemeClr val="dk1"/>
                          </a:solidFill>
                          <a:latin typeface="+mn-lt"/>
                          <a:ea typeface="+mn-ea"/>
                          <a:cs typeface="+mn-cs"/>
                        </a:rPr>
                        <a:t>النشاط الجاري 281</a:t>
                      </a:r>
                      <a:endParaRPr kumimoji="0" lang="en-US" sz="1800" kern="1200" dirty="0" smtClean="0">
                        <a:solidFill>
                          <a:schemeClr val="dk1"/>
                        </a:solidFill>
                        <a:latin typeface="+mn-lt"/>
                        <a:ea typeface="+mn-ea"/>
                        <a:cs typeface="+mn-cs"/>
                      </a:endParaRPr>
                    </a:p>
                    <a:p>
                      <a:pPr rtl="1"/>
                      <a:r>
                        <a:rPr kumimoji="0" lang="ar-IQ" sz="1800" b="1" kern="1200" dirty="0" smtClean="0">
                          <a:solidFill>
                            <a:schemeClr val="dk1"/>
                          </a:solidFill>
                          <a:latin typeface="+mn-lt"/>
                          <a:ea typeface="+mn-ea"/>
                          <a:cs typeface="+mn-cs"/>
                        </a:rPr>
                        <a:t>      الى مذكورين </a:t>
                      </a:r>
                      <a:endParaRPr kumimoji="0" lang="en-US" sz="1800" kern="1200" dirty="0" smtClean="0">
                        <a:solidFill>
                          <a:schemeClr val="dk1"/>
                        </a:solidFill>
                        <a:latin typeface="+mn-lt"/>
                        <a:ea typeface="+mn-ea"/>
                        <a:cs typeface="+mn-cs"/>
                      </a:endParaRPr>
                    </a:p>
                    <a:p>
                      <a:pPr rtl="1"/>
                      <a:r>
                        <a:rPr kumimoji="0" lang="ar-IQ" sz="1800" b="1" kern="1200" dirty="0" smtClean="0">
                          <a:solidFill>
                            <a:schemeClr val="dk1"/>
                          </a:solidFill>
                          <a:latin typeface="+mn-lt"/>
                          <a:ea typeface="+mn-ea"/>
                          <a:cs typeface="+mn-cs"/>
                        </a:rPr>
                        <a:t>     35901 ح</a:t>
                      </a:r>
                      <a:r>
                        <a:rPr kumimoji="0" lang="en-US" sz="1800" b="1" kern="1200" dirty="0" smtClean="0">
                          <a:solidFill>
                            <a:schemeClr val="dk1"/>
                          </a:solidFill>
                          <a:latin typeface="+mn-lt"/>
                          <a:ea typeface="+mn-ea"/>
                          <a:cs typeface="+mn-cs"/>
                        </a:rPr>
                        <a:t>/</a:t>
                      </a:r>
                      <a:r>
                        <a:rPr kumimoji="0" lang="ar-IQ" sz="1800" b="1" kern="1200" dirty="0" smtClean="0">
                          <a:solidFill>
                            <a:schemeClr val="dk1"/>
                          </a:solidFill>
                          <a:latin typeface="+mn-lt"/>
                          <a:ea typeface="+mn-ea"/>
                          <a:cs typeface="+mn-cs"/>
                        </a:rPr>
                        <a:t>  احتياطي عام     222   </a:t>
                      </a:r>
                      <a:endParaRPr kumimoji="0" lang="en-US" sz="1800" kern="1200" dirty="0" smtClean="0">
                        <a:solidFill>
                          <a:schemeClr val="dk1"/>
                        </a:solidFill>
                        <a:latin typeface="+mn-lt"/>
                        <a:ea typeface="+mn-ea"/>
                        <a:cs typeface="+mn-cs"/>
                      </a:endParaRPr>
                    </a:p>
                    <a:p>
                      <a:pPr rtl="1"/>
                      <a:r>
                        <a:rPr kumimoji="0" lang="ar-IQ" sz="1800" b="1" kern="1200" dirty="0" smtClean="0">
                          <a:solidFill>
                            <a:schemeClr val="dk1"/>
                          </a:solidFill>
                          <a:latin typeface="+mn-lt"/>
                          <a:ea typeface="+mn-ea"/>
                          <a:cs typeface="+mn-cs"/>
                        </a:rPr>
                        <a:t> </a:t>
                      </a:r>
                      <a:r>
                        <a:rPr kumimoji="0" lang="ar-IQ" sz="1800" b="1" u="heavy" kern="1200" dirty="0" smtClean="0">
                          <a:solidFill>
                            <a:schemeClr val="dk1"/>
                          </a:solidFill>
                          <a:latin typeface="+mn-lt"/>
                          <a:ea typeface="+mn-ea"/>
                          <a:cs typeface="+mn-cs"/>
                        </a:rPr>
                        <a:t>83769 ح</a:t>
                      </a:r>
                      <a:r>
                        <a:rPr kumimoji="0" lang="en-US" sz="1800" b="1" u="heavy" kern="1200" dirty="0" smtClean="0">
                          <a:solidFill>
                            <a:schemeClr val="dk1"/>
                          </a:solidFill>
                          <a:latin typeface="+mn-lt"/>
                          <a:ea typeface="+mn-ea"/>
                          <a:cs typeface="+mn-cs"/>
                        </a:rPr>
                        <a:t>/ </a:t>
                      </a:r>
                      <a:r>
                        <a:rPr kumimoji="0" lang="ar-IQ" sz="1800" b="1" u="heavy" kern="1200" dirty="0" smtClean="0">
                          <a:solidFill>
                            <a:schemeClr val="dk1"/>
                          </a:solidFill>
                          <a:latin typeface="+mn-lt"/>
                          <a:ea typeface="+mn-ea"/>
                          <a:cs typeface="+mn-cs"/>
                        </a:rPr>
                        <a:t>  دائنو توزيع ارباح 268</a:t>
                      </a:r>
                    </a:p>
                    <a:p>
                      <a:pPr rtl="1"/>
                      <a:endParaRPr kumimoji="0" lang="ar-IQ" sz="1800" b="1" u="heavy" kern="1200" dirty="0" smtClean="0">
                        <a:solidFill>
                          <a:schemeClr val="dk1"/>
                        </a:solidFill>
                        <a:latin typeface="+mn-lt"/>
                        <a:ea typeface="+mn-ea"/>
                        <a:cs typeface="+mn-cs"/>
                      </a:endParaRPr>
                    </a:p>
                    <a:p>
                      <a:pPr rtl="1"/>
                      <a:endParaRPr kumimoji="0" lang="en-US" sz="1800" kern="1200" dirty="0">
                        <a:solidFill>
                          <a:schemeClr val="dk1"/>
                        </a:solidFill>
                        <a:latin typeface="+mn-lt"/>
                        <a:ea typeface="+mn-ea"/>
                        <a:cs typeface="+mn-cs"/>
                      </a:endParaRPr>
                    </a:p>
                  </a:txBody>
                  <a:tcPr marL="68580" marR="68580" marT="0" marB="0"/>
                </a:tc>
                <a:tc hMerge="1">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hMerge="1">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hMerge="1">
                  <a:txBody>
                    <a:bodyPr/>
                    <a:lstStyle/>
                    <a:p>
                      <a:pPr marR="111125" algn="r" rtl="1">
                        <a:lnSpc>
                          <a:spcPct val="115000"/>
                        </a:lnSpc>
                        <a:spcAft>
                          <a:spcPts val="1000"/>
                        </a:spcAft>
                      </a:pPr>
                      <a:endParaRPr lang="en-US" sz="1100" dirty="0">
                        <a:latin typeface="Calibri"/>
                        <a:ea typeface="Times New Roman"/>
                        <a:cs typeface="Arial"/>
                      </a:endParaRPr>
                    </a:p>
                  </a:txBody>
                  <a:tcPr marL="68580" marR="68580" marT="0" marB="0"/>
                </a:tc>
                <a:tc hMerge="1">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hMerge="1">
                  <a:txBody>
                    <a:bodyPr/>
                    <a:lstStyle/>
                    <a:p>
                      <a:pPr algn="ctr" rtl="1">
                        <a:lnSpc>
                          <a:spcPct val="115000"/>
                        </a:lnSpc>
                        <a:spcAft>
                          <a:spcPts val="1000"/>
                        </a:spcAft>
                      </a:pPr>
                      <a:endParaRPr lang="en-US" sz="1100" dirty="0">
                        <a:latin typeface="Calibri"/>
                        <a:ea typeface="Times New Roman"/>
                        <a:cs typeface="Arial"/>
                      </a:endParaRPr>
                    </a:p>
                  </a:txBody>
                  <a:tcPr marL="68580" marR="68580" marT="0" marB="0"/>
                </a:tc>
              </a:tr>
            </a:tbl>
          </a:graphicData>
        </a:graphic>
      </p:graphicFrame>
    </p:spTree>
  </p:cSld>
  <p:clrMapOvr>
    <a:masterClrMapping/>
  </p:clrMapOvr>
  <p:transition spd="slow">
    <p:wipe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381000" y="557043"/>
            <a:ext cx="8763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tab pos="2159000" algn="l"/>
                <a:tab pos="2519363" algn="l"/>
              </a:tabLst>
            </a:pPr>
            <a:r>
              <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جواب الاختبار بعدي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  ال</a:t>
            </a: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ميزانية العامة لشركة الخياطة الحديثة  كما في 31/12/    2</a:t>
            </a:r>
            <a:endParaRPr kumimoji="0" lang="ar-EG"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nvGraphicFramePr>
        <p:xfrm>
          <a:off x="304800" y="1295399"/>
          <a:ext cx="8610600" cy="5167038"/>
        </p:xfrm>
        <a:graphic>
          <a:graphicData uri="http://schemas.openxmlformats.org/drawingml/2006/table">
            <a:tbl>
              <a:tblPr rtl="1" firstRow="1" bandRow="1">
                <a:tableStyleId>{5C22544A-7EE6-4342-B048-85BDC9FD1C3A}</a:tableStyleId>
              </a:tblPr>
              <a:tblGrid>
                <a:gridCol w="990600"/>
                <a:gridCol w="2247900"/>
                <a:gridCol w="1276350"/>
                <a:gridCol w="895350"/>
                <a:gridCol w="1866900"/>
                <a:gridCol w="1333500"/>
              </a:tblGrid>
              <a:tr h="382129">
                <a:tc>
                  <a:txBody>
                    <a:bodyPr/>
                    <a:lstStyle/>
                    <a:p>
                      <a:pPr marR="270510" algn="r" rtl="1">
                        <a:lnSpc>
                          <a:spcPct val="115000"/>
                        </a:lnSpc>
                        <a:spcAft>
                          <a:spcPts val="0"/>
                        </a:spcAft>
                      </a:pPr>
                      <a:r>
                        <a:rPr lang="ar-EG" sz="1200" b="1" dirty="0">
                          <a:latin typeface="Calibri"/>
                          <a:ea typeface="Times New Roman"/>
                          <a:cs typeface="Arial"/>
                        </a:rPr>
                        <a:t>رقم الدليل المحاسبي</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200" b="1" dirty="0">
                          <a:latin typeface="Calibri"/>
                          <a:ea typeface="Times New Roman"/>
                          <a:cs typeface="Arial"/>
                        </a:rPr>
                        <a:t>الموجودات</a:t>
                      </a:r>
                      <a:endParaRPr lang="en-US" sz="1100" dirty="0">
                        <a:latin typeface="Calibri"/>
                        <a:ea typeface="Times New Roman"/>
                        <a:cs typeface="Arial"/>
                      </a:endParaRPr>
                    </a:p>
                  </a:txBody>
                  <a:tcPr marL="68580" marR="68580" marT="0" marB="0"/>
                </a:tc>
                <a:tc rowSpan="2">
                  <a:txBody>
                    <a:bodyPr/>
                    <a:lstStyle/>
                    <a:p>
                      <a:pPr marL="152400" algn="r" rtl="1">
                        <a:lnSpc>
                          <a:spcPct val="115000"/>
                        </a:lnSpc>
                        <a:spcAft>
                          <a:spcPts val="0"/>
                        </a:spcAft>
                      </a:pPr>
                      <a:r>
                        <a:rPr lang="ar-EG" sz="1200" b="1">
                          <a:latin typeface="Calibri"/>
                          <a:ea typeface="Times New Roman"/>
                          <a:cs typeface="Arial"/>
                        </a:rPr>
                        <a:t>السنةالحالية مليون دينار</a:t>
                      </a:r>
                      <a:endParaRPr lang="en-US" sz="1100" dirty="0">
                        <a:latin typeface="Calibri"/>
                        <a:ea typeface="Times New Roman"/>
                        <a:cs typeface="Arial"/>
                      </a:endParaRPr>
                    </a:p>
                    <a:p>
                      <a:pPr algn="r" rtl="1">
                        <a:lnSpc>
                          <a:spcPct val="115000"/>
                        </a:lnSpc>
                        <a:spcAft>
                          <a:spcPts val="0"/>
                        </a:spcAft>
                      </a:pPr>
                      <a:r>
                        <a:rPr lang="ar-EG" sz="1400" u="dbl">
                          <a:latin typeface="Calibri"/>
                          <a:ea typeface="Times New Roman"/>
                          <a:cs typeface="Arial"/>
                        </a:rPr>
                        <a:t>118575</a:t>
                      </a:r>
                      <a:endParaRPr lang="en-US" sz="1100" dirty="0">
                        <a:latin typeface="Calibri"/>
                        <a:ea typeface="Times New Roman"/>
                        <a:cs typeface="Arial"/>
                      </a:endParaRPr>
                    </a:p>
                  </a:txBody>
                  <a:tcPr marL="68580" marR="68580" marT="0" marB="0"/>
                </a:tc>
                <a:tc rowSpan="2">
                  <a:txBody>
                    <a:bodyPr/>
                    <a:lstStyle/>
                    <a:p>
                      <a:pPr marR="102870" algn="r" rtl="1">
                        <a:lnSpc>
                          <a:spcPct val="115000"/>
                        </a:lnSpc>
                        <a:spcAft>
                          <a:spcPts val="0"/>
                        </a:spcAft>
                      </a:pPr>
                      <a:r>
                        <a:rPr lang="ar-EG" sz="1100" b="1" dirty="0">
                          <a:latin typeface="Calibri"/>
                          <a:ea typeface="Times New Roman"/>
                          <a:cs typeface="Arial"/>
                        </a:rPr>
                        <a:t>رقم الدليل المحاسبي</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200" b="1">
                          <a:latin typeface="Calibri"/>
                          <a:ea typeface="Times New Roman"/>
                          <a:cs typeface="Arial"/>
                        </a:rPr>
                        <a:t>مصادر التمويل</a:t>
                      </a:r>
                      <a:endParaRPr lang="en-US" sz="1100" dirty="0">
                        <a:latin typeface="Calibri"/>
                        <a:ea typeface="Times New Roman"/>
                        <a:cs typeface="Arial"/>
                      </a:endParaRPr>
                    </a:p>
                  </a:txBody>
                  <a:tcPr marL="68580" marR="68580" marT="0" marB="0"/>
                </a:tc>
                <a:tc>
                  <a:txBody>
                    <a:bodyPr/>
                    <a:lstStyle/>
                    <a:p>
                      <a:pPr marL="20955" marR="21590" algn="justLow" rtl="1">
                        <a:lnSpc>
                          <a:spcPct val="115000"/>
                        </a:lnSpc>
                        <a:spcAft>
                          <a:spcPts val="0"/>
                        </a:spcAft>
                      </a:pPr>
                      <a:r>
                        <a:rPr lang="ar-EG" sz="1200" b="1">
                          <a:latin typeface="Calibri"/>
                          <a:ea typeface="Times New Roman"/>
                          <a:cs typeface="Arial"/>
                        </a:rPr>
                        <a:t>السنة الحالية مليون دينار</a:t>
                      </a:r>
                      <a:endParaRPr lang="en-US" sz="1100" dirty="0">
                        <a:latin typeface="Calibri"/>
                        <a:ea typeface="Times New Roman"/>
                        <a:cs typeface="Arial"/>
                      </a:endParaRPr>
                    </a:p>
                  </a:txBody>
                  <a:tcPr marL="68580" marR="68580" marT="0" marB="0"/>
                </a:tc>
              </a:tr>
              <a:tr h="608472">
                <a:tc>
                  <a:txBody>
                    <a:bodyPr/>
                    <a:lstStyle/>
                    <a:p>
                      <a:pPr marL="782320" marR="270510" indent="-782955" algn="justLow" rtl="1">
                        <a:lnSpc>
                          <a:spcPct val="115000"/>
                        </a:lnSpc>
                        <a:spcAft>
                          <a:spcPts val="0"/>
                        </a:spcAft>
                        <a:tabLst>
                          <a:tab pos="1303020" algn="l"/>
                        </a:tabLst>
                      </a:pP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u="sng" dirty="0">
                          <a:latin typeface="Calibri"/>
                          <a:ea typeface="Times New Roman"/>
                          <a:cs typeface="Arial"/>
                        </a:rPr>
                        <a:t>الموجودات الثابتة</a:t>
                      </a:r>
                      <a:endParaRPr lang="en-US" sz="18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a:txBody>
                    <a:bodyPr/>
                    <a:lstStyle/>
                    <a:p>
                      <a:pPr marR="270510" algn="r" rtl="1">
                        <a:lnSpc>
                          <a:spcPct val="115000"/>
                        </a:lnSpc>
                        <a:spcAft>
                          <a:spcPts val="0"/>
                        </a:spcAft>
                      </a:pPr>
                      <a:r>
                        <a:rPr lang="ar-EG" sz="1800" b="1" dirty="0">
                          <a:latin typeface="Calibri"/>
                          <a:ea typeface="Times New Roman"/>
                          <a:cs typeface="Arial"/>
                        </a:rPr>
                        <a:t>مصادر التمويل طويلة الاجل</a:t>
                      </a:r>
                      <a:endParaRPr lang="en-US" sz="1800" dirty="0">
                        <a:latin typeface="Calibri"/>
                        <a:ea typeface="Times New Roman"/>
                        <a:cs typeface="Arial"/>
                      </a:endParaRPr>
                    </a:p>
                  </a:txBody>
                  <a:tcPr marL="68580" marR="68580" marT="0" marB="0"/>
                </a:tc>
                <a:tc>
                  <a:txBody>
                    <a:bodyPr/>
                    <a:lstStyle/>
                    <a:p>
                      <a:pPr marL="20955" marR="111760" algn="r" rtl="1">
                        <a:lnSpc>
                          <a:spcPct val="115000"/>
                        </a:lnSpc>
                        <a:spcAft>
                          <a:spcPts val="0"/>
                        </a:spcAft>
                        <a:tabLst>
                          <a:tab pos="831215" algn="l"/>
                        </a:tabLst>
                      </a:pPr>
                      <a:r>
                        <a:rPr lang="ar-EG" sz="1400" b="1" u="dbl" dirty="0">
                          <a:latin typeface="Calibri"/>
                          <a:ea typeface="Times New Roman"/>
                          <a:cs typeface="Arial"/>
                        </a:rPr>
                        <a:t>108199</a:t>
                      </a:r>
                      <a:endParaRPr lang="en-US" sz="11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11</a:t>
                      </a:r>
                      <a:endParaRPr lang="en-US" sz="1800" dirty="0">
                        <a:latin typeface="Calibri"/>
                        <a:ea typeface="Times New Roman"/>
                        <a:cs typeface="Arial"/>
                      </a:endParaRPr>
                    </a:p>
                  </a:txBody>
                  <a:tcPr marL="68580" marR="68580" marT="0" marB="0"/>
                </a:tc>
                <a:tc>
                  <a:txBody>
                    <a:bodyPr/>
                    <a:lstStyle/>
                    <a:p>
                      <a:pPr marR="270510" algn="justLow" rtl="1">
                        <a:lnSpc>
                          <a:spcPct val="115000"/>
                        </a:lnSpc>
                        <a:spcAft>
                          <a:spcPts val="0"/>
                        </a:spcAft>
                      </a:pPr>
                      <a:r>
                        <a:rPr lang="ar-EG" sz="1600" b="1" dirty="0">
                          <a:latin typeface="Calibri"/>
                          <a:ea typeface="Times New Roman"/>
                          <a:cs typeface="Arial"/>
                        </a:rPr>
                        <a:t>الموجودات الثابتة القائمة </a:t>
                      </a:r>
                      <a:endParaRPr lang="en-US" sz="1600" dirty="0">
                        <a:latin typeface="Calibri"/>
                        <a:ea typeface="Times New Roman"/>
                        <a:cs typeface="Arial"/>
                      </a:endParaRPr>
                    </a:p>
                    <a:p>
                      <a:pPr marR="270510" algn="justLow" rtl="1">
                        <a:lnSpc>
                          <a:spcPct val="115000"/>
                        </a:lnSpc>
                        <a:spcAft>
                          <a:spcPts val="0"/>
                        </a:spcAft>
                      </a:pPr>
                      <a:r>
                        <a:rPr lang="ar-EG" sz="1600" b="1" dirty="0">
                          <a:latin typeface="Calibri"/>
                          <a:ea typeface="Times New Roman"/>
                          <a:cs typeface="Arial"/>
                        </a:rPr>
                        <a:t> بالقيمة الدفترية </a:t>
                      </a:r>
                      <a:endParaRPr lang="en-US" sz="1600" dirty="0">
                        <a:latin typeface="Calibri"/>
                        <a:ea typeface="Times New Roman"/>
                        <a:cs typeface="Arial"/>
                      </a:endParaRPr>
                    </a:p>
                  </a:txBody>
                  <a:tcPr marL="68580" marR="68580" marT="0" marB="0"/>
                </a:tc>
                <a:tc>
                  <a:txBody>
                    <a:bodyPr/>
                    <a:lstStyle/>
                    <a:p>
                      <a:pPr marR="270510" algn="ctr" rtl="1">
                        <a:lnSpc>
                          <a:spcPct val="115000"/>
                        </a:lnSpc>
                        <a:spcAft>
                          <a:spcPts val="0"/>
                        </a:spcAft>
                      </a:pPr>
                      <a:r>
                        <a:rPr lang="ar-EG" sz="1600" b="1" dirty="0">
                          <a:latin typeface="Calibri"/>
                          <a:ea typeface="Times New Roman"/>
                          <a:cs typeface="Arial"/>
                        </a:rPr>
                        <a:t>115866</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400" b="1" dirty="0">
                          <a:latin typeface="Calibri"/>
                          <a:ea typeface="Times New Roman"/>
                          <a:cs typeface="Arial"/>
                        </a:rPr>
                        <a:t>211</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رأسمال المدفوع </a:t>
                      </a:r>
                      <a:endParaRPr lang="en-US" sz="1800" dirty="0">
                        <a:latin typeface="Calibri"/>
                        <a:ea typeface="Times New Roman"/>
                        <a:cs typeface="Arial"/>
                      </a:endParaRPr>
                    </a:p>
                  </a:txBody>
                  <a:tcPr marL="68580" marR="68580" marT="0" marB="0"/>
                </a:tc>
                <a:tc>
                  <a:txBody>
                    <a:bodyPr/>
                    <a:lstStyle/>
                    <a:p>
                      <a:pPr marL="242570" indent="-242570" algn="r" rtl="1">
                        <a:lnSpc>
                          <a:spcPct val="115000"/>
                        </a:lnSpc>
                        <a:spcAft>
                          <a:spcPts val="0"/>
                        </a:spcAft>
                      </a:pPr>
                      <a:r>
                        <a:rPr lang="ar-EG" sz="1600" b="1" dirty="0">
                          <a:latin typeface="Calibri"/>
                          <a:ea typeface="Times New Roman"/>
                          <a:cs typeface="Arial"/>
                        </a:rPr>
                        <a:t>54000</a:t>
                      </a: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12</a:t>
                      </a:r>
                      <a:endParaRPr lang="en-US" sz="1800" dirty="0">
                        <a:latin typeface="Calibri"/>
                        <a:ea typeface="Times New Roman"/>
                        <a:cs typeface="Arial"/>
                      </a:endParaRPr>
                    </a:p>
                  </a:txBody>
                  <a:tcPr marL="68580" marR="68580" marT="0" marB="0"/>
                </a:tc>
                <a:tc>
                  <a:txBody>
                    <a:bodyPr/>
                    <a:lstStyle/>
                    <a:p>
                      <a:pPr marR="270510" algn="justLow" rtl="1">
                        <a:lnSpc>
                          <a:spcPct val="115000"/>
                        </a:lnSpc>
                        <a:spcAft>
                          <a:spcPts val="0"/>
                        </a:spcAft>
                      </a:pPr>
                      <a:r>
                        <a:rPr lang="ar-EG" sz="1800" b="1" dirty="0">
                          <a:latin typeface="Calibri"/>
                          <a:ea typeface="Times New Roman"/>
                          <a:cs typeface="Arial"/>
                        </a:rPr>
                        <a:t>مشروعات تحت التنفيذ</a:t>
                      </a:r>
                      <a:endParaRPr lang="en-US" sz="1800" dirty="0">
                        <a:latin typeface="Calibri"/>
                        <a:ea typeface="Times New Roman"/>
                        <a:cs typeface="Arial"/>
                      </a:endParaRPr>
                    </a:p>
                  </a:txBody>
                  <a:tcPr marL="68580" marR="68580" marT="0" marB="0"/>
                </a:tc>
                <a:tc>
                  <a:txBody>
                    <a:bodyPr/>
                    <a:lstStyle/>
                    <a:p>
                      <a:pPr marR="270510" algn="ctr" rtl="1">
                        <a:lnSpc>
                          <a:spcPct val="115000"/>
                        </a:lnSpc>
                        <a:spcAft>
                          <a:spcPts val="0"/>
                        </a:spcAft>
                      </a:pPr>
                      <a:r>
                        <a:rPr lang="ar-EG" sz="1600" b="1" dirty="0">
                          <a:latin typeface="Calibri"/>
                          <a:ea typeface="Times New Roman"/>
                          <a:cs typeface="Arial"/>
                        </a:rPr>
                        <a:t>60</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400" b="1">
                          <a:latin typeface="Calibri"/>
                          <a:ea typeface="Times New Roman"/>
                          <a:cs typeface="Arial"/>
                        </a:rPr>
                        <a:t>22</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الاحتياطيات</a:t>
                      </a:r>
                      <a:endParaRPr lang="en-US" sz="1800" dirty="0">
                        <a:latin typeface="Calibri"/>
                        <a:ea typeface="Times New Roman"/>
                        <a:cs typeface="Arial"/>
                      </a:endParaRPr>
                    </a:p>
                  </a:txBody>
                  <a:tcPr marL="68580" marR="68580" marT="0" marB="0"/>
                </a:tc>
                <a:tc>
                  <a:txBody>
                    <a:bodyPr/>
                    <a:lstStyle/>
                    <a:p>
                      <a:pPr marL="111760" algn="r" rtl="1">
                        <a:lnSpc>
                          <a:spcPct val="115000"/>
                        </a:lnSpc>
                        <a:spcAft>
                          <a:spcPts val="0"/>
                        </a:spcAft>
                      </a:pPr>
                      <a:r>
                        <a:rPr lang="ar-EG" sz="1600" b="1" dirty="0">
                          <a:latin typeface="Calibri"/>
                          <a:ea typeface="Times New Roman"/>
                          <a:cs typeface="Arial"/>
                        </a:rPr>
                        <a:t>35888</a:t>
                      </a: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151</a:t>
                      </a:r>
                      <a:endParaRPr lang="en-US" sz="1800" dirty="0">
                        <a:latin typeface="Calibri"/>
                        <a:ea typeface="Times New Roman"/>
                        <a:cs typeface="Arial"/>
                      </a:endParaRPr>
                    </a:p>
                  </a:txBody>
                  <a:tcPr marL="68580" marR="68580" marT="0" marB="0"/>
                </a:tc>
                <a:tc>
                  <a:txBody>
                    <a:bodyPr/>
                    <a:lstStyle/>
                    <a:p>
                      <a:pPr marR="270510" algn="justLow" rtl="1">
                        <a:lnSpc>
                          <a:spcPct val="115000"/>
                        </a:lnSpc>
                        <a:spcAft>
                          <a:spcPts val="0"/>
                        </a:spcAft>
                      </a:pPr>
                      <a:r>
                        <a:rPr lang="ar-EG" sz="1800" b="1" dirty="0">
                          <a:latin typeface="Calibri"/>
                          <a:ea typeface="Times New Roman"/>
                          <a:cs typeface="Arial"/>
                        </a:rPr>
                        <a:t>استثمارات مالية </a:t>
                      </a:r>
                      <a:r>
                        <a:rPr lang="ar-EG" sz="1800" b="1" dirty="0" smtClean="0">
                          <a:latin typeface="Calibri"/>
                          <a:ea typeface="Times New Roman"/>
                          <a:cs typeface="Arial"/>
                        </a:rPr>
                        <a:t>طويلة</a:t>
                      </a:r>
                      <a:endParaRPr lang="en-US" sz="1800" dirty="0">
                        <a:latin typeface="Calibri"/>
                        <a:ea typeface="Times New Roman"/>
                        <a:cs typeface="Arial"/>
                      </a:endParaRPr>
                    </a:p>
                  </a:txBody>
                  <a:tcPr marL="68580" marR="68580" marT="0" marB="0"/>
                </a:tc>
                <a:tc>
                  <a:txBody>
                    <a:bodyPr/>
                    <a:lstStyle/>
                    <a:p>
                      <a:pPr marR="270510" algn="ctr" rtl="1">
                        <a:lnSpc>
                          <a:spcPct val="115000"/>
                        </a:lnSpc>
                        <a:spcAft>
                          <a:spcPts val="0"/>
                        </a:spcAft>
                      </a:pPr>
                      <a:r>
                        <a:rPr lang="ar-EG" sz="1600" b="1" dirty="0">
                          <a:latin typeface="Calibri"/>
                          <a:ea typeface="Times New Roman"/>
                          <a:cs typeface="Arial"/>
                        </a:rPr>
                        <a:t>2649</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400" b="1" dirty="0">
                          <a:latin typeface="Calibri"/>
                          <a:ea typeface="Times New Roman"/>
                          <a:cs typeface="Arial"/>
                        </a:rPr>
                        <a:t>23</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تخصيصات </a:t>
                      </a:r>
                      <a:r>
                        <a:rPr lang="ar-EG" sz="1800" b="1" dirty="0" smtClean="0">
                          <a:latin typeface="Calibri"/>
                          <a:ea typeface="Times New Roman"/>
                          <a:cs typeface="Arial"/>
                        </a:rPr>
                        <a:t>طويلة</a:t>
                      </a: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600" b="1" dirty="0">
                          <a:latin typeface="Calibri"/>
                          <a:ea typeface="Times New Roman"/>
                          <a:cs typeface="Arial"/>
                        </a:rPr>
                        <a:t>18311</a:t>
                      </a:r>
                      <a:endParaRPr lang="en-US" sz="1600" dirty="0">
                        <a:latin typeface="Calibri"/>
                        <a:ea typeface="Times New Roman"/>
                        <a:cs typeface="Arial"/>
                      </a:endParaRPr>
                    </a:p>
                  </a:txBody>
                  <a:tcPr marL="68580" marR="68580" marT="0" marB="0"/>
                </a:tc>
              </a:tr>
              <a:tr h="382129">
                <a:tc>
                  <a:txBody>
                    <a:bodyPr/>
                    <a:lstStyle/>
                    <a:p>
                      <a:pPr marR="270510" algn="r" rtl="1">
                        <a:lnSpc>
                          <a:spcPct val="115000"/>
                        </a:lnSpc>
                        <a:spcAft>
                          <a:spcPts val="0"/>
                        </a:spcAft>
                      </a:pP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موجودات متداولة</a:t>
                      </a:r>
                      <a:endParaRPr lang="en-US" sz="1800" dirty="0">
                        <a:latin typeface="Calibri"/>
                        <a:ea typeface="Times New Roman"/>
                        <a:cs typeface="Arial"/>
                      </a:endParaRPr>
                    </a:p>
                  </a:txBody>
                  <a:tcPr marL="68580" marR="68580" marT="0" marB="0"/>
                </a:tc>
                <a:tc>
                  <a:txBody>
                    <a:bodyPr/>
                    <a:lstStyle/>
                    <a:p>
                      <a:pPr marL="201295" marR="111125" indent="-201295" algn="ctr" rtl="1">
                        <a:lnSpc>
                          <a:spcPct val="115000"/>
                        </a:lnSpc>
                        <a:spcAft>
                          <a:spcPts val="0"/>
                        </a:spcAft>
                      </a:pPr>
                      <a:r>
                        <a:rPr lang="ar-EG" sz="1600" b="1" u="dbl" dirty="0">
                          <a:latin typeface="Calibri"/>
                          <a:ea typeface="Times New Roman"/>
                          <a:cs typeface="Arial"/>
                        </a:rPr>
                        <a:t>210105</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مصادر التمويل قصيرة الاجل</a:t>
                      </a:r>
                      <a:endParaRPr lang="en-US" sz="1800" dirty="0">
                        <a:latin typeface="Calibri"/>
                        <a:ea typeface="Times New Roman"/>
                        <a:cs typeface="Arial"/>
                      </a:endParaRPr>
                    </a:p>
                  </a:txBody>
                  <a:tcPr marL="68580" marR="68580" marT="0" marB="0"/>
                </a:tc>
                <a:tc>
                  <a:txBody>
                    <a:bodyPr/>
                    <a:lstStyle/>
                    <a:p>
                      <a:pPr marR="192405" algn="r" rtl="1">
                        <a:lnSpc>
                          <a:spcPct val="115000"/>
                        </a:lnSpc>
                        <a:spcAft>
                          <a:spcPts val="0"/>
                        </a:spcAft>
                      </a:pPr>
                      <a:r>
                        <a:rPr lang="ar-EG" sz="1600" b="1" u="dbl" dirty="0">
                          <a:latin typeface="Calibri"/>
                          <a:ea typeface="Times New Roman"/>
                          <a:cs typeface="Arial"/>
                        </a:rPr>
                        <a:t>220481</a:t>
                      </a: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13</a:t>
                      </a: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مخزون با لكلفة </a:t>
                      </a:r>
                      <a:endParaRPr lang="en-US" sz="1800" dirty="0">
                        <a:latin typeface="Calibri"/>
                        <a:ea typeface="Times New Roman"/>
                        <a:cs typeface="Arial"/>
                      </a:endParaRPr>
                    </a:p>
                  </a:txBody>
                  <a:tcPr marL="68580" marR="68580" marT="0" marB="0"/>
                </a:tc>
                <a:tc>
                  <a:txBody>
                    <a:bodyPr/>
                    <a:lstStyle/>
                    <a:p>
                      <a:pPr marL="36830" marR="12700" indent="-36830" algn="ctr" rtl="1">
                        <a:lnSpc>
                          <a:spcPct val="115000"/>
                        </a:lnSpc>
                        <a:spcAft>
                          <a:spcPts val="0"/>
                        </a:spcAft>
                      </a:pPr>
                      <a:r>
                        <a:rPr lang="ar-EG" sz="1600" b="1" dirty="0">
                          <a:latin typeface="Calibri"/>
                          <a:ea typeface="Times New Roman"/>
                          <a:cs typeface="Arial"/>
                        </a:rPr>
                        <a:t>110601</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400" b="1">
                          <a:latin typeface="Calibri"/>
                          <a:ea typeface="Times New Roman"/>
                          <a:cs typeface="Arial"/>
                        </a:rPr>
                        <a:t>23</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تخصيصات </a:t>
                      </a:r>
                      <a:r>
                        <a:rPr lang="ar-EG" sz="1800" b="1" dirty="0" smtClean="0">
                          <a:latin typeface="Calibri"/>
                          <a:ea typeface="Times New Roman"/>
                          <a:cs typeface="Arial"/>
                        </a:rPr>
                        <a:t>قصيرة</a:t>
                      </a:r>
                      <a:endParaRPr lang="en-US" sz="1800" dirty="0">
                        <a:latin typeface="Calibri"/>
                        <a:ea typeface="Times New Roman"/>
                        <a:cs typeface="Arial"/>
                      </a:endParaRPr>
                    </a:p>
                  </a:txBody>
                  <a:tcPr marL="68580" marR="68580" marT="0" marB="0"/>
                </a:tc>
                <a:tc>
                  <a:txBody>
                    <a:bodyPr/>
                    <a:lstStyle/>
                    <a:p>
                      <a:pPr marL="300990" marR="12700" indent="-300990" algn="r" rtl="1">
                        <a:lnSpc>
                          <a:spcPct val="115000"/>
                        </a:lnSpc>
                        <a:spcAft>
                          <a:spcPts val="0"/>
                        </a:spcAft>
                      </a:pPr>
                      <a:r>
                        <a:rPr lang="ar-EG" sz="1600" b="1" dirty="0">
                          <a:latin typeface="Calibri"/>
                          <a:ea typeface="Times New Roman"/>
                          <a:cs typeface="Arial"/>
                        </a:rPr>
                        <a:t>110336</a:t>
                      </a: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138</a:t>
                      </a: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اعنمادات مستندية لشراء مواد</a:t>
                      </a:r>
                      <a:endParaRPr lang="en-US" sz="1800" dirty="0">
                        <a:latin typeface="Calibri"/>
                        <a:ea typeface="Times New Roman"/>
                        <a:cs typeface="Arial"/>
                      </a:endParaRPr>
                    </a:p>
                  </a:txBody>
                  <a:tcPr marL="68580" marR="68580" marT="0" marB="0"/>
                </a:tc>
                <a:tc>
                  <a:txBody>
                    <a:bodyPr/>
                    <a:lstStyle/>
                    <a:p>
                      <a:pPr marR="270510" algn="ctr" rtl="1">
                        <a:lnSpc>
                          <a:spcPct val="115000"/>
                        </a:lnSpc>
                        <a:spcAft>
                          <a:spcPts val="0"/>
                        </a:spcAft>
                      </a:pPr>
                      <a:r>
                        <a:rPr lang="ar-EG" sz="1600" b="1" dirty="0">
                          <a:latin typeface="Calibri"/>
                          <a:ea typeface="Times New Roman"/>
                          <a:cs typeface="Arial"/>
                        </a:rPr>
                        <a:t>30</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400" b="1">
                          <a:latin typeface="Calibri"/>
                          <a:ea typeface="Times New Roman"/>
                          <a:cs typeface="Arial"/>
                        </a:rPr>
                        <a:t>26</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دائنون</a:t>
                      </a:r>
                      <a:endParaRPr lang="en-US" sz="1800" dirty="0">
                        <a:latin typeface="Calibri"/>
                        <a:ea typeface="Times New Roman"/>
                        <a:cs typeface="Arial"/>
                      </a:endParaRPr>
                    </a:p>
                  </a:txBody>
                  <a:tcPr marL="68580" marR="68580" marT="0" marB="0"/>
                </a:tc>
                <a:tc>
                  <a:txBody>
                    <a:bodyPr/>
                    <a:lstStyle/>
                    <a:p>
                      <a:pPr marL="300990" marR="12700" indent="-300990" algn="r" rtl="1">
                        <a:lnSpc>
                          <a:spcPct val="115000"/>
                        </a:lnSpc>
                        <a:spcAft>
                          <a:spcPts val="0"/>
                        </a:spcAft>
                        <a:tabLst>
                          <a:tab pos="520700" algn="l"/>
                        </a:tabLst>
                      </a:pPr>
                      <a:r>
                        <a:rPr lang="ar-EG" sz="1600" b="1" dirty="0">
                          <a:latin typeface="Calibri"/>
                          <a:ea typeface="Times New Roman"/>
                          <a:cs typeface="Arial"/>
                        </a:rPr>
                        <a:t>110145</a:t>
                      </a: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16</a:t>
                      </a: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a:latin typeface="Calibri"/>
                          <a:ea typeface="Times New Roman"/>
                          <a:cs typeface="Arial"/>
                        </a:rPr>
                        <a:t>مدينون</a:t>
                      </a:r>
                      <a:endParaRPr lang="en-US" sz="1800" dirty="0">
                        <a:latin typeface="Calibri"/>
                        <a:ea typeface="Times New Roman"/>
                        <a:cs typeface="Arial"/>
                      </a:endParaRPr>
                    </a:p>
                  </a:txBody>
                  <a:tcPr marL="68580" marR="68580" marT="0" marB="0"/>
                </a:tc>
                <a:tc>
                  <a:txBody>
                    <a:bodyPr/>
                    <a:lstStyle/>
                    <a:p>
                      <a:pPr marR="270510" algn="ctr" rtl="1">
                        <a:lnSpc>
                          <a:spcPct val="115000"/>
                        </a:lnSpc>
                        <a:spcAft>
                          <a:spcPts val="0"/>
                        </a:spcAft>
                      </a:pPr>
                      <a:r>
                        <a:rPr lang="ar-EG" sz="1600" b="1" dirty="0">
                          <a:latin typeface="Calibri"/>
                          <a:ea typeface="Times New Roman"/>
                          <a:cs typeface="Arial"/>
                        </a:rPr>
                        <a:t>35566</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r>
                        <a:rPr lang="ar-EG" sz="1800" b="1">
                          <a:latin typeface="Calibri"/>
                          <a:ea typeface="Times New Roman"/>
                          <a:cs typeface="Arial"/>
                        </a:rPr>
                        <a:t>18</a:t>
                      </a: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نقود</a:t>
                      </a:r>
                      <a:endParaRPr lang="en-US" sz="1800" dirty="0">
                        <a:latin typeface="Calibri"/>
                        <a:ea typeface="Times New Roman"/>
                        <a:cs typeface="Arial"/>
                      </a:endParaRPr>
                    </a:p>
                  </a:txBody>
                  <a:tcPr marL="68580" marR="68580" marT="0" marB="0"/>
                </a:tc>
                <a:tc>
                  <a:txBody>
                    <a:bodyPr/>
                    <a:lstStyle/>
                    <a:p>
                      <a:pPr marR="30480" algn="ctr" rtl="1">
                        <a:lnSpc>
                          <a:spcPct val="115000"/>
                        </a:lnSpc>
                        <a:spcAft>
                          <a:spcPts val="0"/>
                        </a:spcAft>
                      </a:pPr>
                      <a:r>
                        <a:rPr lang="ar-EG" sz="1600" b="1">
                          <a:latin typeface="Calibri"/>
                          <a:ea typeface="Times New Roman"/>
                          <a:cs typeface="Arial"/>
                        </a:rPr>
                        <a:t>163908</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600" dirty="0">
                        <a:latin typeface="Calibri"/>
                        <a:ea typeface="Times New Roman"/>
                        <a:cs typeface="Arial"/>
                      </a:endParaRPr>
                    </a:p>
                  </a:txBody>
                  <a:tcPr marL="68580" marR="68580" marT="0" marB="0"/>
                </a:tc>
              </a:tr>
              <a:tr h="382129">
                <a:tc>
                  <a:txBody>
                    <a:bodyPr/>
                    <a:lstStyle/>
                    <a:p>
                      <a:pPr marR="270510" algn="justLow" rtl="1">
                        <a:lnSpc>
                          <a:spcPct val="115000"/>
                        </a:lnSpc>
                        <a:spcAft>
                          <a:spcPts val="0"/>
                        </a:spcAft>
                      </a:pPr>
                      <a:endParaRPr lang="en-US" sz="18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EG" sz="1800" b="1" dirty="0">
                          <a:latin typeface="Calibri"/>
                          <a:ea typeface="Times New Roman"/>
                          <a:cs typeface="Arial"/>
                        </a:rPr>
                        <a:t>مجموع الموجودات</a:t>
                      </a:r>
                      <a:endParaRPr lang="en-US" sz="1800" dirty="0">
                        <a:latin typeface="Calibri"/>
                        <a:ea typeface="Times New Roman"/>
                        <a:cs typeface="Arial"/>
                      </a:endParaRPr>
                    </a:p>
                  </a:txBody>
                  <a:tcPr marL="68580" marR="68580" marT="0" marB="0"/>
                </a:tc>
                <a:tc>
                  <a:txBody>
                    <a:bodyPr/>
                    <a:lstStyle/>
                    <a:p>
                      <a:pPr marL="340995" indent="-340995" algn="ctr" rtl="1">
                        <a:lnSpc>
                          <a:spcPct val="115000"/>
                        </a:lnSpc>
                        <a:spcAft>
                          <a:spcPts val="0"/>
                        </a:spcAft>
                        <a:tabLst>
                          <a:tab pos="831215" algn="l"/>
                        </a:tabLst>
                      </a:pPr>
                      <a:r>
                        <a:rPr lang="ar-EG" sz="1600" b="1" u="dbl" dirty="0">
                          <a:latin typeface="Calibri"/>
                          <a:ea typeface="Times New Roman"/>
                          <a:cs typeface="Arial"/>
                        </a:rPr>
                        <a:t>328680</a:t>
                      </a:r>
                      <a:endParaRPr lang="en-US" sz="1600" dirty="0">
                        <a:latin typeface="Calibri"/>
                        <a:ea typeface="Times New Roman"/>
                        <a:cs typeface="Arial"/>
                      </a:endParaRPr>
                    </a:p>
                  </a:txBody>
                  <a:tcPr marL="68580" marR="68580" marT="0" marB="0"/>
                </a:tc>
                <a:tc>
                  <a:txBody>
                    <a:bodyPr/>
                    <a:lstStyle/>
                    <a:p>
                      <a:pPr marR="270510" algn="r" rtl="1">
                        <a:lnSpc>
                          <a:spcPct val="115000"/>
                        </a:lnSpc>
                        <a:spcAft>
                          <a:spcPts val="0"/>
                        </a:spcAft>
                      </a:pPr>
                      <a:endParaRPr lang="en-US" sz="1100" dirty="0">
                        <a:latin typeface="Calibri"/>
                        <a:ea typeface="Times New Roman"/>
                        <a:cs typeface="Arial"/>
                      </a:endParaRPr>
                    </a:p>
                  </a:txBody>
                  <a:tcPr marL="68580" marR="68580" marT="0" marB="0"/>
                </a:tc>
                <a:tc>
                  <a:txBody>
                    <a:bodyPr/>
                    <a:lstStyle/>
                    <a:p>
                      <a:pPr marL="921385" indent="-921385" algn="r" rtl="1">
                        <a:lnSpc>
                          <a:spcPct val="115000"/>
                        </a:lnSpc>
                        <a:spcAft>
                          <a:spcPts val="0"/>
                        </a:spcAft>
                      </a:pPr>
                      <a:r>
                        <a:rPr lang="ar-EG" sz="1800" b="1" dirty="0">
                          <a:latin typeface="Calibri"/>
                          <a:ea typeface="Times New Roman"/>
                          <a:cs typeface="Arial"/>
                        </a:rPr>
                        <a:t>مجموع مصادر التمويل</a:t>
                      </a:r>
                      <a:endParaRPr lang="en-US" sz="1800" dirty="0">
                        <a:latin typeface="Calibri"/>
                        <a:ea typeface="Times New Roman"/>
                        <a:cs typeface="Arial"/>
                      </a:endParaRPr>
                    </a:p>
                  </a:txBody>
                  <a:tcPr marL="68580" marR="68580" marT="0" marB="0"/>
                </a:tc>
                <a:tc>
                  <a:txBody>
                    <a:bodyPr/>
                    <a:lstStyle/>
                    <a:p>
                      <a:pPr marL="210820" marR="12700" algn="r" rtl="1">
                        <a:lnSpc>
                          <a:spcPct val="115000"/>
                        </a:lnSpc>
                        <a:spcAft>
                          <a:spcPts val="0"/>
                        </a:spcAft>
                        <a:tabLst>
                          <a:tab pos="210820" algn="l"/>
                        </a:tabLst>
                      </a:pPr>
                      <a:r>
                        <a:rPr lang="ar-EG" sz="1600" b="1" u="dbl" dirty="0">
                          <a:latin typeface="Calibri"/>
                          <a:ea typeface="Times New Roman"/>
                          <a:cs typeface="Arial"/>
                        </a:rPr>
                        <a:t>328680</a:t>
                      </a:r>
                      <a:endParaRPr lang="en-US" sz="1600" dirty="0">
                        <a:latin typeface="Calibri"/>
                        <a:ea typeface="Times New Roman"/>
                        <a:cs typeface="Arial"/>
                      </a:endParaRPr>
                    </a:p>
                  </a:txBody>
                  <a:tcPr marL="68580" marR="68580" marT="0" marB="0"/>
                </a:tc>
              </a:tr>
            </a:tbl>
          </a:graphicData>
        </a:graphic>
      </p:graphicFrame>
    </p:spTree>
  </p:cSld>
  <p:clrMapOvr>
    <a:masterClrMapping/>
  </p:clrMapOvr>
  <p:transition spd="slow">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1981201"/>
            <a:ext cx="5334000" cy="1384995"/>
          </a:xfrm>
          <a:prstGeom prst="rect">
            <a:avLst/>
          </a:prstGeom>
        </p:spPr>
        <p:txBody>
          <a:bodyPr wrap="square">
            <a:spAutoFit/>
          </a:bodyPr>
          <a:lstStyle/>
          <a:p>
            <a:pPr algn="ctr"/>
            <a:r>
              <a:rPr lang="ar-IQ" sz="2800" b="1" dirty="0" smtClean="0"/>
              <a:t>الوحدة </a:t>
            </a:r>
            <a:r>
              <a:rPr lang="ar-IQ" sz="2800" b="1" smtClean="0"/>
              <a:t>النمطية </a:t>
            </a:r>
            <a:r>
              <a:rPr lang="ar-IQ" sz="2800" b="1" smtClean="0"/>
              <a:t>العشرون والحادي والثاني والعشرون</a:t>
            </a:r>
            <a:endParaRPr lang="ar-IQ" sz="2800" b="1" dirty="0" smtClean="0"/>
          </a:p>
          <a:p>
            <a:pPr algn="ctr"/>
            <a:r>
              <a:rPr lang="ar-IQ" sz="2800" b="1" dirty="0" smtClean="0"/>
              <a:t> الميزانية والنشاط الجاري</a:t>
            </a:r>
          </a:p>
        </p:txBody>
      </p:sp>
    </p:spTree>
  </p:cSld>
  <p:clrMapOvr>
    <a:masterClrMapping/>
  </p:clrMapOvr>
  <p:transition spd="slow">
    <p:wipe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1219200" y="396099"/>
            <a:ext cx="6553200"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الاختبارات الذاتية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حل الاختبار الذاتي (1 )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(أ ) غلق الاستخدامات</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6013 من ح</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النشاط الجاري 281</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الى مذكورين</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1220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رواتب واجور   31</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1553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مستلزمات سلعية 32</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610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مستلزمات خدمية 33</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59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فوائد مدينة  361</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1580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الاندثار  37</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598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ضرائب ورسوم 384</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198   ح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مصروفات تحويلية 38</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195   ح </a:t>
            </a:r>
            <a:r>
              <a:rPr kumimoji="0" lang="en-US"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مصروفات اخرى  3</a:t>
            </a:r>
            <a:r>
              <a:rPr kumimoji="0" lang="ar-SA" sz="1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9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1066800" y="298356"/>
            <a:ext cx="73914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ب ) غلق الموارد</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من</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مذكورين</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4700 ح </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صافي المبيعات    4121</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300    ح </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تغيير مخزون الانتاج التام 4122</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120 ح </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ايجار موجودات ثابتة   483</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25   ح </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ايراد نشاط التشغيل للغير  441</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30   ح </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ايرادات تحويلية     48</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136  ح </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ايرادات اخرى 49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5311الى ح </a:t>
            </a:r>
            <a:r>
              <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النشاط الجاري 281</a:t>
            </a: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457200" y="121935"/>
            <a:ext cx="85344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ctr" defTabSz="914400" rtl="1" eaLnBrk="1" fontAlgn="base" latinLnBrk="0" hangingPunct="1">
              <a:lnSpc>
                <a:spcPct val="100000"/>
              </a:lnSpc>
              <a:spcBef>
                <a:spcPct val="0"/>
              </a:spcBef>
              <a:spcAft>
                <a:spcPct val="0"/>
              </a:spcAft>
              <a:buClrTx/>
              <a:buSzTx/>
              <a:buFontTx/>
              <a:buNone/>
              <a:tabLst/>
            </a:pPr>
            <a:endPar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حل الاختبار الذاتي (2</a:t>
            </a:r>
            <a:r>
              <a:rPr kumimoji="0" lang="ar-IQ" sz="1600" b="1" i="0" u="none" strike="noStrike" cap="none" normalizeH="0" dirty="0" smtClean="0">
                <a:ln>
                  <a:noFill/>
                </a:ln>
                <a:solidFill>
                  <a:schemeClr val="tx1"/>
                </a:solidFill>
                <a:effectLst/>
                <a:latin typeface="Calibri" pitchFamily="34" charset="0"/>
                <a:ea typeface="Times New Roman" pitchFamily="18" charset="0"/>
                <a:cs typeface="Arial" pitchFamily="34" charset="0"/>
              </a:rPr>
              <a:t>) </a:t>
            </a: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كشف حساب النشاط الجاري</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لشركة انتاج الورق</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للسنة المنتهية في 31/12/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المرحلة الاولى</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685800" y="1447800"/>
          <a:ext cx="8229601" cy="4623820"/>
        </p:xfrm>
        <a:graphic>
          <a:graphicData uri="http://schemas.openxmlformats.org/drawingml/2006/table">
            <a:tbl>
              <a:tblPr rtl="1" firstRow="1" bandRow="1">
                <a:tableStyleId>{5C22544A-7EE6-4342-B048-85BDC9FD1C3A}</a:tableStyleId>
              </a:tblPr>
              <a:tblGrid>
                <a:gridCol w="1123951"/>
                <a:gridCol w="1866900"/>
                <a:gridCol w="895350"/>
                <a:gridCol w="1085850"/>
                <a:gridCol w="2247900"/>
                <a:gridCol w="1009650"/>
              </a:tblGrid>
              <a:tr h="628704">
                <a:tc>
                  <a:txBody>
                    <a:bodyPr/>
                    <a:lstStyle/>
                    <a:p>
                      <a:pPr algn="r" rtl="1">
                        <a:lnSpc>
                          <a:spcPct val="115000"/>
                        </a:lnSpc>
                        <a:spcAft>
                          <a:spcPts val="1000"/>
                        </a:spcAft>
                      </a:pPr>
                      <a:r>
                        <a:rPr lang="ar-SA" sz="1200" b="1" dirty="0">
                          <a:latin typeface="Calibri"/>
                          <a:ea typeface="Times New Roman"/>
                          <a:cs typeface="Arial"/>
                        </a:rPr>
                        <a:t>المبلغ</a:t>
                      </a:r>
                      <a:endParaRPr lang="en-US" sz="1100" dirty="0">
                        <a:latin typeface="Calibri"/>
                        <a:ea typeface="Times New Roman"/>
                        <a:cs typeface="Arial"/>
                      </a:endParaRPr>
                    </a:p>
                    <a:p>
                      <a:pPr algn="r" rtl="1">
                        <a:lnSpc>
                          <a:spcPct val="115000"/>
                        </a:lnSpc>
                        <a:spcAft>
                          <a:spcPts val="1000"/>
                        </a:spcAft>
                      </a:pPr>
                      <a:r>
                        <a:rPr lang="ar-SA" sz="1200" b="1" dirty="0">
                          <a:latin typeface="Calibri"/>
                          <a:ea typeface="Times New Roman"/>
                          <a:cs typeface="Arial"/>
                        </a:rPr>
                        <a:t> مليون 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2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200" b="1">
                          <a:latin typeface="Calibri"/>
                          <a:ea typeface="Times New Roman"/>
                          <a:cs typeface="Arial"/>
                        </a:rPr>
                        <a:t>رقم الحساب</a:t>
                      </a:r>
                      <a:endParaRPr lang="en-US" sz="1100" dirty="0">
                        <a:latin typeface="Calibri"/>
                        <a:ea typeface="Times New Roman"/>
                        <a:cs typeface="Arial"/>
                      </a:endParaRPr>
                    </a:p>
                  </a:txBody>
                  <a:tcPr marL="68580" marR="68580" marT="0" marB="0"/>
                </a:tc>
                <a:tc>
                  <a:txBody>
                    <a:bodyPr/>
                    <a:lstStyle/>
                    <a:p>
                      <a:pPr marL="66040" algn="just" rtl="1">
                        <a:lnSpc>
                          <a:spcPct val="115000"/>
                        </a:lnSpc>
                        <a:spcAft>
                          <a:spcPts val="1000"/>
                        </a:spcAft>
                      </a:pPr>
                      <a:r>
                        <a:rPr lang="ar-SA" sz="1200" b="1">
                          <a:latin typeface="Calibri"/>
                          <a:ea typeface="Times New Roman"/>
                          <a:cs typeface="Arial"/>
                        </a:rPr>
                        <a:t>المبلغ</a:t>
                      </a:r>
                      <a:endParaRPr lang="en-US" sz="1100" dirty="0">
                        <a:latin typeface="Calibri"/>
                        <a:ea typeface="Times New Roman"/>
                        <a:cs typeface="Arial"/>
                      </a:endParaRPr>
                    </a:p>
                    <a:p>
                      <a:pPr marL="66040" algn="just" rtl="1">
                        <a:lnSpc>
                          <a:spcPct val="115000"/>
                        </a:lnSpc>
                        <a:spcAft>
                          <a:spcPts val="1000"/>
                        </a:spcAft>
                      </a:pPr>
                      <a:r>
                        <a:rPr lang="ar-SA" sz="1200" b="1">
                          <a:latin typeface="Calibri"/>
                          <a:ea typeface="Times New Roman"/>
                          <a:cs typeface="Arial"/>
                        </a:rPr>
                        <a:t>مليون 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2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200" b="1">
                          <a:latin typeface="Calibri"/>
                          <a:ea typeface="Times New Roman"/>
                          <a:cs typeface="Arial"/>
                        </a:rPr>
                        <a:t>رقم الحساب</a:t>
                      </a:r>
                      <a:endParaRPr lang="en-US" sz="1100" dirty="0">
                        <a:latin typeface="Calibri"/>
                        <a:ea typeface="Times New Roman"/>
                        <a:cs typeface="Arial"/>
                      </a:endParaRPr>
                    </a:p>
                  </a:txBody>
                  <a:tcPr marL="68580" marR="68580" marT="0" marB="0"/>
                </a:tc>
              </a:tr>
              <a:tr h="472999">
                <a:tc>
                  <a:txBody>
                    <a:bodyPr/>
                    <a:lstStyle/>
                    <a:p>
                      <a:pPr marL="60325" indent="-60960" algn="ctr" rtl="1">
                        <a:lnSpc>
                          <a:spcPct val="115000"/>
                        </a:lnSpc>
                        <a:spcAft>
                          <a:spcPts val="1000"/>
                        </a:spcAft>
                        <a:tabLst>
                          <a:tab pos="359410" algn="l"/>
                        </a:tabLst>
                      </a:pPr>
                      <a:r>
                        <a:rPr lang="ar-SA" sz="2000" b="1" dirty="0">
                          <a:latin typeface="Calibri"/>
                          <a:ea typeface="Times New Roman"/>
                          <a:cs typeface="Arial"/>
                        </a:rPr>
                        <a:t>1220</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ح/ رواتب واجور</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31</a:t>
                      </a:r>
                      <a:endParaRPr lang="en-US" sz="2000" dirty="0">
                        <a:latin typeface="Calibri"/>
                        <a:ea typeface="Times New Roman"/>
                        <a:cs typeface="Arial"/>
                      </a:endParaRPr>
                    </a:p>
                  </a:txBody>
                  <a:tcPr marL="68580" marR="68580" marT="0" marB="0"/>
                </a:tc>
                <a:tc>
                  <a:txBody>
                    <a:bodyPr/>
                    <a:lstStyle/>
                    <a:p>
                      <a:pPr marL="201295" marR="20955" indent="-201930" algn="ctr" rtl="1">
                        <a:lnSpc>
                          <a:spcPct val="115000"/>
                        </a:lnSpc>
                        <a:spcAft>
                          <a:spcPts val="1000"/>
                        </a:spcAft>
                        <a:tabLst>
                          <a:tab pos="651510" algn="l"/>
                        </a:tabLst>
                      </a:pPr>
                      <a:r>
                        <a:rPr lang="ar-SA" sz="2000" b="1" dirty="0">
                          <a:latin typeface="Calibri"/>
                          <a:ea typeface="Times New Roman"/>
                          <a:cs typeface="Arial"/>
                        </a:rPr>
                        <a:t>4700</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صافي مبيعات </a:t>
                      </a:r>
                      <a:endParaRPr lang="en-US" sz="20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2000" b="1">
                          <a:latin typeface="Calibri"/>
                          <a:ea typeface="Times New Roman"/>
                          <a:cs typeface="Arial"/>
                        </a:rPr>
                        <a:t>4121</a:t>
                      </a:r>
                      <a:endParaRPr lang="en-US" sz="2000" dirty="0">
                        <a:latin typeface="Calibri"/>
                        <a:ea typeface="Times New Roman"/>
                        <a:cs typeface="Arial"/>
                      </a:endParaRPr>
                    </a:p>
                  </a:txBody>
                  <a:tcPr marL="68580" marR="68580" marT="0" marB="0"/>
                </a:tc>
              </a:tr>
              <a:tr h="472999">
                <a:tc>
                  <a:txBody>
                    <a:bodyPr/>
                    <a:lstStyle/>
                    <a:p>
                      <a:pPr marL="60325" indent="-60960" algn="ctr" rtl="1">
                        <a:lnSpc>
                          <a:spcPct val="115000"/>
                        </a:lnSpc>
                        <a:spcAft>
                          <a:spcPts val="1000"/>
                        </a:spcAft>
                        <a:tabLst>
                          <a:tab pos="291465" algn="l"/>
                        </a:tabLst>
                      </a:pPr>
                      <a:r>
                        <a:rPr lang="ar-SA" sz="2000" b="1">
                          <a:latin typeface="Calibri"/>
                          <a:ea typeface="Times New Roman"/>
                          <a:cs typeface="Arial"/>
                        </a:rPr>
                        <a:t>1553</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ح/ مستلزمات سلعية </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32</a:t>
                      </a:r>
                      <a:endParaRPr lang="en-US" sz="2000" dirty="0">
                        <a:latin typeface="Calibri"/>
                        <a:ea typeface="Times New Roman"/>
                        <a:cs typeface="Arial"/>
                      </a:endParaRPr>
                    </a:p>
                  </a:txBody>
                  <a:tcPr marL="68580" marR="68580" marT="0" marB="0"/>
                </a:tc>
                <a:tc>
                  <a:txBody>
                    <a:bodyPr/>
                    <a:lstStyle/>
                    <a:p>
                      <a:pPr marR="111125" algn="r" rtl="1">
                        <a:lnSpc>
                          <a:spcPct val="115000"/>
                        </a:lnSpc>
                        <a:spcAft>
                          <a:spcPts val="1000"/>
                        </a:spcAft>
                      </a:pPr>
                      <a:r>
                        <a:rPr lang="ar-SA" sz="2000" b="1">
                          <a:latin typeface="Calibri"/>
                          <a:ea typeface="Times New Roman"/>
                          <a:cs typeface="Arial"/>
                        </a:rPr>
                        <a:t>300</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تغير في المخزون الانتاج التام</a:t>
                      </a:r>
                      <a:endParaRPr lang="en-US" sz="20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2000" b="1">
                          <a:latin typeface="Calibri"/>
                          <a:ea typeface="Times New Roman"/>
                          <a:cs typeface="Arial"/>
                        </a:rPr>
                        <a:t>4122</a:t>
                      </a:r>
                      <a:endParaRPr lang="en-US" sz="2000" dirty="0">
                        <a:latin typeface="Calibri"/>
                        <a:ea typeface="Times New Roman"/>
                        <a:cs typeface="Arial"/>
                      </a:endParaRPr>
                    </a:p>
                  </a:txBody>
                  <a:tcPr marL="68580" marR="68580" marT="0" marB="0"/>
                </a:tc>
              </a:tr>
              <a:tr h="472999">
                <a:tc>
                  <a:txBody>
                    <a:bodyPr/>
                    <a:lstStyle/>
                    <a:p>
                      <a:pPr marL="60325" indent="181610" algn="ctr" rtl="1">
                        <a:lnSpc>
                          <a:spcPct val="115000"/>
                        </a:lnSpc>
                        <a:spcAft>
                          <a:spcPts val="1000"/>
                        </a:spcAft>
                        <a:tabLst>
                          <a:tab pos="359410" algn="l"/>
                        </a:tabLst>
                      </a:pPr>
                      <a:r>
                        <a:rPr lang="ar-SA" sz="2000" b="1">
                          <a:latin typeface="Calibri"/>
                          <a:ea typeface="Times New Roman"/>
                          <a:cs typeface="Arial"/>
                        </a:rPr>
                        <a:t>6100</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ح/ مستلزمات خدمية</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33</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120</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ايجار موجودات ثابتة   </a:t>
                      </a:r>
                      <a:endParaRPr lang="en-US" sz="20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2000" b="1">
                          <a:latin typeface="Calibri"/>
                          <a:ea typeface="Times New Roman"/>
                          <a:cs typeface="Arial"/>
                        </a:rPr>
                        <a:t>438</a:t>
                      </a:r>
                      <a:endParaRPr lang="en-US" sz="2000" dirty="0">
                        <a:latin typeface="Calibri"/>
                        <a:ea typeface="Times New Roman"/>
                        <a:cs typeface="Arial"/>
                      </a:endParaRPr>
                    </a:p>
                  </a:txBody>
                  <a:tcPr marL="68580" marR="68580" marT="0" marB="0"/>
                </a:tc>
              </a:tr>
              <a:tr h="472999">
                <a:tc>
                  <a:txBody>
                    <a:bodyPr/>
                    <a:lstStyle/>
                    <a:p>
                      <a:pPr marL="291465" indent="9525" algn="ctr" rtl="1">
                        <a:lnSpc>
                          <a:spcPct val="115000"/>
                        </a:lnSpc>
                        <a:spcAft>
                          <a:spcPts val="1000"/>
                        </a:spcAft>
                      </a:pPr>
                      <a:r>
                        <a:rPr lang="ar-SA" sz="2000" b="1" dirty="0">
                          <a:latin typeface="Calibri"/>
                          <a:ea typeface="Times New Roman"/>
                          <a:cs typeface="Arial"/>
                        </a:rPr>
                        <a:t>59</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فوائد مدينة  </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361</a:t>
                      </a:r>
                      <a:endParaRPr lang="en-US" sz="2000" dirty="0">
                        <a:latin typeface="Calibri"/>
                        <a:ea typeface="Times New Roman"/>
                        <a:cs typeface="Arial"/>
                      </a:endParaRPr>
                    </a:p>
                  </a:txBody>
                  <a:tcPr marL="68580" marR="68580" marT="0" marB="0"/>
                </a:tc>
                <a:tc rowSpan="4">
                  <a:txBody>
                    <a:bodyPr/>
                    <a:lstStyle/>
                    <a:p>
                      <a:pPr marR="270510" algn="r" rtl="1">
                        <a:lnSpc>
                          <a:spcPct val="115000"/>
                        </a:lnSpc>
                        <a:spcAft>
                          <a:spcPts val="1000"/>
                        </a:spcAft>
                      </a:pPr>
                      <a:r>
                        <a:rPr lang="ar-SA" sz="2000" b="1" dirty="0">
                          <a:latin typeface="Calibri"/>
                          <a:ea typeface="Times New Roman"/>
                          <a:cs typeface="Arial"/>
                        </a:rPr>
                        <a:t>25</a:t>
                      </a:r>
                      <a:endParaRPr lang="en-US" sz="2000" dirty="0">
                        <a:latin typeface="Calibri"/>
                        <a:ea typeface="Times New Roman"/>
                        <a:cs typeface="Arial"/>
                      </a:endParaRPr>
                    </a:p>
                    <a:p>
                      <a:pPr marR="270510" algn="r" rtl="1">
                        <a:lnSpc>
                          <a:spcPct val="115000"/>
                        </a:lnSpc>
                        <a:spcAft>
                          <a:spcPts val="1000"/>
                        </a:spcAft>
                      </a:pPr>
                      <a:r>
                        <a:rPr lang="ar-SA" sz="2000" b="1" dirty="0">
                          <a:latin typeface="Calibri"/>
                          <a:ea typeface="Times New Roman"/>
                          <a:cs typeface="Arial"/>
                        </a:rPr>
                        <a:t>475</a:t>
                      </a:r>
                      <a:endParaRPr lang="en-US" sz="2000" dirty="0">
                        <a:latin typeface="Calibri"/>
                        <a:ea typeface="Times New Roman"/>
                        <a:cs typeface="Arial"/>
                      </a:endParaRPr>
                    </a:p>
                    <a:p>
                      <a:pPr marR="270510" algn="r" rtl="1">
                        <a:lnSpc>
                          <a:spcPct val="115000"/>
                        </a:lnSpc>
                        <a:spcAft>
                          <a:spcPts val="1000"/>
                        </a:spcAft>
                      </a:pPr>
                      <a:r>
                        <a:rPr lang="ar-SA" sz="2000" b="1" u="heavy" dirty="0">
                          <a:latin typeface="Calibri"/>
                          <a:ea typeface="Times New Roman"/>
                          <a:cs typeface="Arial"/>
                        </a:rPr>
                        <a:t>5620 </a:t>
                      </a:r>
                      <a:endParaRPr lang="en-US" sz="2000" dirty="0">
                        <a:latin typeface="Calibri"/>
                        <a:ea typeface="Times New Roman"/>
                        <a:cs typeface="Arial"/>
                      </a:endParaRPr>
                    </a:p>
                  </a:txBody>
                  <a:tcPr marL="68580" marR="68580" marT="0" marB="0"/>
                </a:tc>
                <a:tc rowSpan="4">
                  <a:txBody>
                    <a:bodyPr/>
                    <a:lstStyle/>
                    <a:p>
                      <a:pPr marR="270510" algn="r" rtl="1">
                        <a:lnSpc>
                          <a:spcPct val="115000"/>
                        </a:lnSpc>
                        <a:spcAft>
                          <a:spcPts val="1000"/>
                        </a:spcAft>
                      </a:pPr>
                      <a:r>
                        <a:rPr lang="ar-SA" sz="2000" b="1" dirty="0">
                          <a:latin typeface="Calibri"/>
                          <a:ea typeface="Times New Roman"/>
                          <a:cs typeface="Arial"/>
                        </a:rPr>
                        <a:t>ايراد نشاط التشغيل للغير  </a:t>
                      </a:r>
                      <a:endParaRPr lang="en-US" sz="2000" dirty="0">
                        <a:latin typeface="Calibri"/>
                        <a:ea typeface="Times New Roman"/>
                        <a:cs typeface="Arial"/>
                      </a:endParaRPr>
                    </a:p>
                    <a:p>
                      <a:pPr marR="270510" algn="r" rtl="1">
                        <a:lnSpc>
                          <a:spcPct val="115000"/>
                        </a:lnSpc>
                        <a:spcAft>
                          <a:spcPts val="1000"/>
                        </a:spcAft>
                      </a:pPr>
                      <a:r>
                        <a:rPr lang="ar-SA" sz="2000" b="1" dirty="0">
                          <a:latin typeface="Calibri"/>
                          <a:ea typeface="Times New Roman"/>
                          <a:cs typeface="Arial"/>
                        </a:rPr>
                        <a:t>عجز العمليات الجارية </a:t>
                      </a:r>
                      <a:endParaRPr lang="en-US" sz="2000" dirty="0">
                        <a:latin typeface="Calibri"/>
                        <a:ea typeface="Times New Roman"/>
                        <a:cs typeface="Arial"/>
                      </a:endParaRPr>
                    </a:p>
                  </a:txBody>
                  <a:tcPr marL="68580" marR="68580" marT="0" marB="0"/>
                </a:tc>
                <a:tc rowSpan="4">
                  <a:txBody>
                    <a:bodyPr/>
                    <a:lstStyle/>
                    <a:p>
                      <a:pPr algn="ctr" rtl="1">
                        <a:lnSpc>
                          <a:spcPct val="115000"/>
                        </a:lnSpc>
                        <a:spcAft>
                          <a:spcPts val="1000"/>
                        </a:spcAft>
                      </a:pPr>
                      <a:r>
                        <a:rPr lang="ar-SA" sz="2000" b="1" dirty="0">
                          <a:latin typeface="Calibri"/>
                          <a:ea typeface="Times New Roman"/>
                          <a:cs typeface="Arial"/>
                        </a:rPr>
                        <a:t>441</a:t>
                      </a:r>
                      <a:endParaRPr lang="en-US" sz="2000" dirty="0">
                        <a:latin typeface="Calibri"/>
                        <a:ea typeface="Times New Roman"/>
                        <a:cs typeface="Arial"/>
                      </a:endParaRPr>
                    </a:p>
                  </a:txBody>
                  <a:tcPr marL="68580" marR="68580" marT="0" marB="0"/>
                </a:tc>
              </a:tr>
              <a:tr h="472999">
                <a:tc>
                  <a:txBody>
                    <a:bodyPr/>
                    <a:lstStyle/>
                    <a:p>
                      <a:pPr marL="50800" indent="9525" algn="ctr" rtl="1">
                        <a:lnSpc>
                          <a:spcPct val="115000"/>
                        </a:lnSpc>
                        <a:spcAft>
                          <a:spcPts val="1000"/>
                        </a:spcAft>
                      </a:pPr>
                      <a:r>
                        <a:rPr lang="ar-SA" sz="2000" b="1" dirty="0">
                          <a:latin typeface="Calibri"/>
                          <a:ea typeface="Times New Roman"/>
                          <a:cs typeface="Arial"/>
                        </a:rPr>
                        <a:t>1580</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a:latin typeface="Calibri"/>
                          <a:ea typeface="Times New Roman"/>
                          <a:cs typeface="Arial"/>
                        </a:rPr>
                        <a:t>ح/الاندثار</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37 </a:t>
                      </a:r>
                      <a:endParaRPr lang="en-US" sz="20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vMerge="1">
                  <a:txBody>
                    <a:bodyPr/>
                    <a:lstStyle/>
                    <a:p>
                      <a:pPr rtl="1"/>
                      <a:endParaRPr lang="ar-IQ"/>
                    </a:p>
                  </a:txBody>
                  <a:tcPr/>
                </a:tc>
              </a:tr>
              <a:tr h="472999">
                <a:tc>
                  <a:txBody>
                    <a:bodyPr/>
                    <a:lstStyle/>
                    <a:p>
                      <a:pPr marL="50800" indent="9525" algn="ctr" rtl="1">
                        <a:lnSpc>
                          <a:spcPct val="115000"/>
                        </a:lnSpc>
                        <a:spcAft>
                          <a:spcPts val="1000"/>
                        </a:spcAft>
                      </a:pPr>
                      <a:r>
                        <a:rPr lang="ar-SA" sz="2000" b="1">
                          <a:latin typeface="Calibri"/>
                          <a:ea typeface="Times New Roman"/>
                          <a:cs typeface="Arial"/>
                        </a:rPr>
                        <a:t>598</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ح/ ضرائب ورسوم </a:t>
                      </a:r>
                      <a:endParaRPr lang="en-US" sz="20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2000" b="1" dirty="0">
                          <a:latin typeface="Calibri"/>
                          <a:ea typeface="Times New Roman"/>
                          <a:cs typeface="Arial"/>
                        </a:rPr>
                        <a:t>384</a:t>
                      </a:r>
                      <a:endParaRPr lang="en-US" sz="20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vMerge="1">
                  <a:txBody>
                    <a:bodyPr/>
                    <a:lstStyle/>
                    <a:p>
                      <a:pPr rtl="1"/>
                      <a:endParaRPr lang="ar-IQ"/>
                    </a:p>
                  </a:txBody>
                  <a:tcPr/>
                </a:tc>
              </a:tr>
              <a:tr h="472999">
                <a:tc>
                  <a:txBody>
                    <a:bodyPr/>
                    <a:lstStyle/>
                    <a:p>
                      <a:pPr marL="50800" indent="9525" algn="ctr" rtl="1">
                        <a:lnSpc>
                          <a:spcPct val="115000"/>
                        </a:lnSpc>
                        <a:spcAft>
                          <a:spcPts val="1000"/>
                        </a:spcAft>
                      </a:pPr>
                      <a:r>
                        <a:rPr lang="ar-SA" sz="2000" b="1" u="sng">
                          <a:latin typeface="Calibri"/>
                          <a:ea typeface="Times New Roman"/>
                          <a:cs typeface="Arial"/>
                        </a:rPr>
                        <a:t>5620</a:t>
                      </a:r>
                      <a:endParaRPr lang="en-US" sz="2000" dirty="0">
                        <a:latin typeface="Calibri"/>
                        <a:ea typeface="Times New Roman"/>
                        <a:cs typeface="Arial"/>
                      </a:endParaRPr>
                    </a:p>
                  </a:txBody>
                  <a:tcPr marL="68580" marR="68580" marT="0" marB="0"/>
                </a:tc>
                <a:tc>
                  <a:txBody>
                    <a:bodyPr/>
                    <a:lstStyle/>
                    <a:p>
                      <a:pPr rtl="1">
                        <a:lnSpc>
                          <a:spcPct val="115000"/>
                        </a:lnSpc>
                      </a:pPr>
                      <a:endParaRPr lang="en-US" sz="2000" dirty="0">
                        <a:latin typeface="Calibri"/>
                        <a:cs typeface="Arial"/>
                      </a:endParaRPr>
                    </a:p>
                  </a:txBody>
                  <a:tcPr marL="68580" marR="68580" marT="0" marB="0"/>
                </a:tc>
                <a:tc>
                  <a:txBody>
                    <a:bodyPr/>
                    <a:lstStyle/>
                    <a:p>
                      <a:pPr marR="270510" algn="r" rtl="1">
                        <a:lnSpc>
                          <a:spcPct val="115000"/>
                        </a:lnSpc>
                        <a:spcAft>
                          <a:spcPts val="1000"/>
                        </a:spcAft>
                      </a:pPr>
                      <a:endParaRPr lang="en-US" sz="2000" dirty="0">
                        <a:latin typeface="Calibri"/>
                        <a:ea typeface="Times New Roman"/>
                        <a:cs typeface="Arial"/>
                      </a:endParaRPr>
                    </a:p>
                  </a:txBody>
                  <a:tcPr marL="68580" marR="68580" marT="0" marB="0"/>
                </a:tc>
                <a:tc vMerge="1">
                  <a:txBody>
                    <a:bodyPr/>
                    <a:lstStyle/>
                    <a:p>
                      <a:pPr rtl="1"/>
                      <a:endParaRPr lang="ar-IQ"/>
                    </a:p>
                  </a:txBody>
                  <a:tcPr/>
                </a:tc>
                <a:tc vMerge="1">
                  <a:txBody>
                    <a:bodyPr/>
                    <a:lstStyle/>
                    <a:p>
                      <a:pPr rtl="1"/>
                      <a:endParaRPr lang="ar-IQ"/>
                    </a:p>
                  </a:txBody>
                  <a:tcPr/>
                </a:tc>
                <a:tc vMerge="1">
                  <a:txBody>
                    <a:bodyPr/>
                    <a:lstStyle/>
                    <a:p>
                      <a:pPr rtl="1"/>
                      <a:endParaRPr lang="ar-IQ"/>
                    </a:p>
                  </a:txBody>
                  <a:tcPr/>
                </a:tc>
              </a:tr>
            </a:tbl>
          </a:graphicData>
        </a:graphic>
      </p:graphicFrame>
    </p:spTree>
  </p:cSld>
  <p:clrMapOvr>
    <a:masterClrMapping/>
  </p:clrMapOvr>
  <p:transition spd="slow">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381000" y="998"/>
            <a:ext cx="79248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ctr" defTabSz="914400" rtl="1" eaLnBrk="1" fontAlgn="base" latinLnBrk="0" hangingPunct="1">
              <a:lnSpc>
                <a:spcPct val="100000"/>
              </a:lnSpc>
              <a:spcBef>
                <a:spcPct val="0"/>
              </a:spcBef>
              <a:spcAft>
                <a:spcPct val="0"/>
              </a:spcAft>
              <a:buClrTx/>
              <a:buSzTx/>
              <a:buFontTx/>
              <a:buNone/>
              <a:tabLst/>
            </a:pPr>
            <a:endPar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حل</a:t>
            </a:r>
            <a:r>
              <a:rPr kumimoji="0" lang="ar-IQ" sz="2400" b="1" i="0" u="none" strike="noStrike" cap="none" normalizeH="0" dirty="0" smtClean="0">
                <a:ln>
                  <a:noFill/>
                </a:ln>
                <a:solidFill>
                  <a:schemeClr val="tx1"/>
                </a:solidFill>
                <a:effectLst/>
                <a:latin typeface="Calibri" pitchFamily="34" charset="0"/>
                <a:ea typeface="Times New Roman" pitchFamily="18" charset="0"/>
                <a:cs typeface="Arial" pitchFamily="34" charset="0"/>
              </a:rPr>
              <a:t> الاختبار الذاتي ( 3 ) ك</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شف حساب النشاط الجاري</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لشركة انتاج الورق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للسنة المنتهية في 31/12/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2المرحلة الثانية</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609602" y="1447800"/>
          <a:ext cx="7162799" cy="2255243"/>
        </p:xfrm>
        <a:graphic>
          <a:graphicData uri="http://schemas.openxmlformats.org/drawingml/2006/table">
            <a:tbl>
              <a:tblPr rtl="1" firstRow="1" bandRow="1">
                <a:tableStyleId>{5C22544A-7EE6-4342-B048-85BDC9FD1C3A}</a:tableStyleId>
              </a:tblPr>
              <a:tblGrid>
                <a:gridCol w="975994"/>
                <a:gridCol w="1621142"/>
                <a:gridCol w="777486"/>
                <a:gridCol w="942909"/>
                <a:gridCol w="1951986"/>
                <a:gridCol w="893282"/>
              </a:tblGrid>
              <a:tr h="136226">
                <a:tc>
                  <a:txBody>
                    <a:bodyPr/>
                    <a:lstStyle/>
                    <a:p>
                      <a:pPr algn="r" rtl="1">
                        <a:lnSpc>
                          <a:spcPct val="115000"/>
                        </a:lnSpc>
                        <a:spcAft>
                          <a:spcPts val="1000"/>
                        </a:spcAft>
                      </a:pPr>
                      <a:r>
                        <a:rPr lang="ar-SA" sz="1200" b="1" dirty="0">
                          <a:latin typeface="Calibri"/>
                          <a:ea typeface="Times New Roman"/>
                          <a:cs typeface="Arial"/>
                        </a:rPr>
                        <a:t>المبلغ</a:t>
                      </a:r>
                      <a:endParaRPr lang="en-US" sz="1100" dirty="0">
                        <a:latin typeface="Calibri"/>
                        <a:ea typeface="Times New Roman"/>
                        <a:cs typeface="Arial"/>
                      </a:endParaRPr>
                    </a:p>
                    <a:p>
                      <a:pPr algn="r" rtl="1">
                        <a:lnSpc>
                          <a:spcPct val="115000"/>
                        </a:lnSpc>
                        <a:spcAft>
                          <a:spcPts val="1000"/>
                        </a:spcAft>
                      </a:pPr>
                      <a:r>
                        <a:rPr lang="ar-SA" sz="1200" b="1" dirty="0">
                          <a:latin typeface="Calibri"/>
                          <a:ea typeface="Times New Roman"/>
                          <a:cs typeface="Arial"/>
                        </a:rPr>
                        <a:t> مليون 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2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200" b="1">
                          <a:latin typeface="Calibri"/>
                          <a:ea typeface="Times New Roman"/>
                          <a:cs typeface="Arial"/>
                        </a:rPr>
                        <a:t>رقم الحساب</a:t>
                      </a:r>
                      <a:endParaRPr lang="en-US" sz="1100" dirty="0">
                        <a:latin typeface="Calibri"/>
                        <a:ea typeface="Times New Roman"/>
                        <a:cs typeface="Arial"/>
                      </a:endParaRPr>
                    </a:p>
                  </a:txBody>
                  <a:tcPr marL="68580" marR="68580" marT="0" marB="0"/>
                </a:tc>
                <a:tc>
                  <a:txBody>
                    <a:bodyPr/>
                    <a:lstStyle/>
                    <a:p>
                      <a:pPr marL="66040" algn="just" rtl="1">
                        <a:lnSpc>
                          <a:spcPct val="115000"/>
                        </a:lnSpc>
                        <a:spcAft>
                          <a:spcPts val="1000"/>
                        </a:spcAft>
                      </a:pPr>
                      <a:r>
                        <a:rPr lang="ar-SA" sz="1200" b="1">
                          <a:latin typeface="Calibri"/>
                          <a:ea typeface="Times New Roman"/>
                          <a:cs typeface="Arial"/>
                        </a:rPr>
                        <a:t>المبلغ</a:t>
                      </a:r>
                      <a:endParaRPr lang="en-US" sz="1100" dirty="0">
                        <a:latin typeface="Calibri"/>
                        <a:ea typeface="Times New Roman"/>
                        <a:cs typeface="Arial"/>
                      </a:endParaRPr>
                    </a:p>
                    <a:p>
                      <a:pPr marL="66040" algn="just" rtl="1">
                        <a:lnSpc>
                          <a:spcPct val="115000"/>
                        </a:lnSpc>
                        <a:spcAft>
                          <a:spcPts val="1000"/>
                        </a:spcAft>
                      </a:pPr>
                      <a:r>
                        <a:rPr lang="ar-SA" sz="1200" b="1">
                          <a:latin typeface="Calibri"/>
                          <a:ea typeface="Times New Roman"/>
                          <a:cs typeface="Arial"/>
                        </a:rPr>
                        <a:t>مليون دينار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200" b="1" dirty="0">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200" b="1">
                          <a:latin typeface="Calibri"/>
                          <a:ea typeface="Times New Roman"/>
                          <a:cs typeface="Arial"/>
                        </a:rPr>
                        <a:t>رقم الحساب</a:t>
                      </a:r>
                      <a:endParaRPr lang="en-US" sz="1100" dirty="0">
                        <a:latin typeface="Calibri"/>
                        <a:ea typeface="Times New Roman"/>
                        <a:cs typeface="Arial"/>
                      </a:endParaRPr>
                    </a:p>
                  </a:txBody>
                  <a:tcPr marL="68580" marR="68580" marT="0" marB="0"/>
                </a:tc>
              </a:tr>
              <a:tr h="376798">
                <a:tc>
                  <a:txBody>
                    <a:bodyPr/>
                    <a:lstStyle/>
                    <a:p>
                      <a:pPr marR="270510" algn="r" rtl="1">
                        <a:lnSpc>
                          <a:spcPct val="115000"/>
                        </a:lnSpc>
                        <a:spcAft>
                          <a:spcPts val="0"/>
                        </a:spcAft>
                      </a:pPr>
                      <a:r>
                        <a:rPr lang="ar-SA" sz="1400" b="1" dirty="0">
                          <a:latin typeface="Calibri"/>
                          <a:ea typeface="Times New Roman"/>
                          <a:cs typeface="Arial"/>
                        </a:rPr>
                        <a:t>475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SA" sz="1400" b="1">
                          <a:latin typeface="Calibri"/>
                          <a:ea typeface="Times New Roman"/>
                          <a:cs typeface="Arial"/>
                        </a:rPr>
                        <a:t>عجز العمليات الجارية</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SA" sz="1400" b="1">
                          <a:latin typeface="Calibri"/>
                          <a:ea typeface="Times New Roman"/>
                          <a:cs typeface="Arial"/>
                        </a:rPr>
                        <a:t>38</a:t>
                      </a:r>
                      <a:endParaRPr lang="en-US" sz="1100" dirty="0">
                        <a:latin typeface="Calibri"/>
                        <a:ea typeface="Times New Roman"/>
                        <a:cs typeface="Arial"/>
                      </a:endParaRPr>
                    </a:p>
                  </a:txBody>
                  <a:tcPr marL="68580" marR="68580" marT="0" marB="0"/>
                </a:tc>
                <a:tc>
                  <a:txBody>
                    <a:bodyPr/>
                    <a:lstStyle/>
                    <a:p>
                      <a:pPr marL="201295" marR="20955" indent="-201930" algn="ctr" rtl="1">
                        <a:lnSpc>
                          <a:spcPct val="115000"/>
                        </a:lnSpc>
                        <a:spcAft>
                          <a:spcPts val="0"/>
                        </a:spcAft>
                        <a:tabLst>
                          <a:tab pos="651510" algn="l"/>
                        </a:tabLst>
                      </a:pPr>
                      <a:r>
                        <a:rPr lang="ar-SA" sz="1400" b="1">
                          <a:latin typeface="Calibri"/>
                          <a:ea typeface="Times New Roman"/>
                          <a:cs typeface="Arial"/>
                        </a:rPr>
                        <a:t>30</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SA" sz="1400" b="1">
                          <a:latin typeface="Calibri"/>
                          <a:ea typeface="Times New Roman"/>
                          <a:cs typeface="Arial"/>
                        </a:rPr>
                        <a:t>اير دات تحويلية</a:t>
                      </a:r>
                      <a:endParaRPr lang="en-US" sz="1100" dirty="0">
                        <a:latin typeface="Calibri"/>
                        <a:ea typeface="Times New Roman"/>
                        <a:cs typeface="Arial"/>
                      </a:endParaRPr>
                    </a:p>
                  </a:txBody>
                  <a:tcPr marL="68580" marR="68580" marT="0" marB="0"/>
                </a:tc>
                <a:tc>
                  <a:txBody>
                    <a:bodyPr/>
                    <a:lstStyle/>
                    <a:p>
                      <a:pPr algn="ctr" rtl="1">
                        <a:lnSpc>
                          <a:spcPct val="115000"/>
                        </a:lnSpc>
                        <a:spcAft>
                          <a:spcPts val="0"/>
                        </a:spcAft>
                      </a:pPr>
                      <a:r>
                        <a:rPr lang="ar-SA" sz="1400" b="1">
                          <a:latin typeface="Calibri"/>
                          <a:ea typeface="Times New Roman"/>
                          <a:cs typeface="Arial"/>
                        </a:rPr>
                        <a:t>48</a:t>
                      </a:r>
                      <a:endParaRPr lang="en-US" sz="1100" dirty="0">
                        <a:latin typeface="Calibri"/>
                        <a:ea typeface="Times New Roman"/>
                        <a:cs typeface="Arial"/>
                      </a:endParaRPr>
                    </a:p>
                  </a:txBody>
                  <a:tcPr marL="68580" marR="68580" marT="0" marB="0"/>
                </a:tc>
              </a:tr>
              <a:tr h="380062">
                <a:tc>
                  <a:txBody>
                    <a:bodyPr/>
                    <a:lstStyle/>
                    <a:p>
                      <a:pPr algn="r" rtl="1">
                        <a:lnSpc>
                          <a:spcPct val="115000"/>
                        </a:lnSpc>
                        <a:spcAft>
                          <a:spcPts val="0"/>
                        </a:spcAft>
                      </a:pPr>
                      <a:r>
                        <a:rPr lang="ar-SA" sz="1400" b="1">
                          <a:latin typeface="Calibri"/>
                          <a:ea typeface="Times New Roman"/>
                          <a:cs typeface="Arial"/>
                        </a:rPr>
                        <a:t>198  </a:t>
                      </a:r>
                      <a:endParaRPr lang="en-US" sz="1100" dirty="0">
                        <a:latin typeface="Calibri"/>
                        <a:ea typeface="Times New Roman"/>
                        <a:cs typeface="Arial"/>
                      </a:endParaRPr>
                    </a:p>
                  </a:txBody>
                  <a:tcPr marL="68580" marR="68580" marT="0" marB="0"/>
                </a:tc>
                <a:tc>
                  <a:txBody>
                    <a:bodyPr/>
                    <a:lstStyle/>
                    <a:p>
                      <a:pPr algn="r" rtl="1">
                        <a:lnSpc>
                          <a:spcPct val="115000"/>
                        </a:lnSpc>
                        <a:spcAft>
                          <a:spcPts val="0"/>
                        </a:spcAft>
                      </a:pPr>
                      <a:r>
                        <a:rPr lang="ar-IQ" sz="1400" b="1">
                          <a:latin typeface="Calibri"/>
                          <a:ea typeface="Times New Roman"/>
                          <a:cs typeface="Arial"/>
                        </a:rPr>
                        <a:t>  </a:t>
                      </a:r>
                      <a:r>
                        <a:rPr lang="ar-SA" sz="1400" b="1">
                          <a:latin typeface="Calibri"/>
                          <a:ea typeface="Times New Roman"/>
                          <a:cs typeface="Arial"/>
                        </a:rPr>
                        <a:t>   مصروفات تحويلية</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SA" sz="1400" b="1">
                          <a:latin typeface="Calibri"/>
                          <a:ea typeface="Times New Roman"/>
                          <a:cs typeface="Arial"/>
                        </a:rPr>
                        <a:t>32</a:t>
                      </a:r>
                      <a:endParaRPr lang="en-US" sz="1100" dirty="0">
                        <a:latin typeface="Calibri"/>
                        <a:ea typeface="Times New Roman"/>
                        <a:cs typeface="Arial"/>
                      </a:endParaRPr>
                    </a:p>
                  </a:txBody>
                  <a:tcPr marL="68580" marR="68580" marT="0" marB="0"/>
                </a:tc>
                <a:tc>
                  <a:txBody>
                    <a:bodyPr/>
                    <a:lstStyle/>
                    <a:p>
                      <a:pPr marR="111125" algn="r" rtl="1">
                        <a:lnSpc>
                          <a:spcPct val="115000"/>
                        </a:lnSpc>
                        <a:spcAft>
                          <a:spcPts val="0"/>
                        </a:spcAft>
                      </a:pPr>
                      <a:r>
                        <a:rPr lang="ar-SA" sz="1400" b="1">
                          <a:latin typeface="Calibri"/>
                          <a:ea typeface="Times New Roman"/>
                          <a:cs typeface="Arial"/>
                        </a:rPr>
                        <a:t>136</a:t>
                      </a:r>
                      <a:endParaRPr lang="en-US" sz="1100" dirty="0">
                        <a:latin typeface="Calibri"/>
                        <a:ea typeface="Times New Roman"/>
                        <a:cs typeface="Arial"/>
                      </a:endParaRPr>
                    </a:p>
                  </a:txBody>
                  <a:tcPr marL="68580" marR="68580" marT="0" marB="0"/>
                </a:tc>
                <a:tc>
                  <a:txBody>
                    <a:bodyPr/>
                    <a:lstStyle/>
                    <a:p>
                      <a:pPr marR="270510" algn="justLow" rtl="1">
                        <a:lnSpc>
                          <a:spcPct val="115000"/>
                        </a:lnSpc>
                        <a:spcAft>
                          <a:spcPts val="0"/>
                        </a:spcAft>
                      </a:pPr>
                      <a:r>
                        <a:rPr lang="ar-SA" sz="1400" b="1">
                          <a:latin typeface="Calibri"/>
                          <a:ea typeface="Times New Roman"/>
                          <a:cs typeface="Arial"/>
                        </a:rPr>
                        <a:t>ايرادات اخرى </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a:latin typeface="Calibri"/>
                          <a:ea typeface="Times New Roman"/>
                          <a:cs typeface="Arial"/>
                        </a:rPr>
                        <a:t>49</a:t>
                      </a:r>
                      <a:endParaRPr lang="en-US" sz="1100" dirty="0">
                        <a:latin typeface="Calibri"/>
                        <a:ea typeface="Times New Roman"/>
                        <a:cs typeface="Arial"/>
                      </a:endParaRPr>
                    </a:p>
                  </a:txBody>
                  <a:tcPr marL="68580" marR="68580" marT="0" marB="0"/>
                </a:tc>
              </a:tr>
              <a:tr h="376798">
                <a:tc>
                  <a:txBody>
                    <a:bodyPr/>
                    <a:lstStyle/>
                    <a:p>
                      <a:pPr indent="-60960" algn="ctr" rtl="1">
                        <a:lnSpc>
                          <a:spcPct val="115000"/>
                        </a:lnSpc>
                        <a:spcAft>
                          <a:spcPts val="0"/>
                        </a:spcAft>
                        <a:tabLst>
                          <a:tab pos="359410" algn="l"/>
                        </a:tabLst>
                      </a:pPr>
                      <a:r>
                        <a:rPr lang="ar-SA" sz="1400" b="1">
                          <a:latin typeface="Calibri"/>
                          <a:ea typeface="Times New Roman"/>
                          <a:cs typeface="Arial"/>
                        </a:rPr>
                        <a:t>195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IQ" sz="1400" b="1">
                          <a:latin typeface="Calibri"/>
                          <a:ea typeface="Times New Roman"/>
                          <a:cs typeface="Arial"/>
                        </a:rPr>
                        <a:t>مصروفات اخرى</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SA" sz="1400" b="1">
                          <a:latin typeface="Calibri"/>
                          <a:ea typeface="Times New Roman"/>
                          <a:cs typeface="Arial"/>
                        </a:rPr>
                        <a:t>39</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0"/>
                        </a:spcAft>
                      </a:pPr>
                      <a:r>
                        <a:rPr lang="ar-SA" sz="1400" b="1">
                          <a:latin typeface="Calibri"/>
                          <a:ea typeface="Times New Roman"/>
                          <a:cs typeface="Arial"/>
                        </a:rPr>
                        <a:t>702</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صافي العجز (العجز لمتراكم)</a:t>
                      </a:r>
                      <a:endParaRPr lang="en-US" sz="1100" dirty="0">
                        <a:latin typeface="Calibri"/>
                        <a:ea typeface="Times New Roman"/>
                        <a:cs typeface="Arial"/>
                      </a:endParaRPr>
                    </a:p>
                  </a:txBody>
                  <a:tcPr marL="68580" marR="68580" marT="0" marB="0"/>
                </a:tc>
                <a:tc>
                  <a:txBody>
                    <a:bodyPr/>
                    <a:lstStyle/>
                    <a:p>
                      <a:pPr rtl="1">
                        <a:lnSpc>
                          <a:spcPct val="115000"/>
                        </a:lnSpc>
                      </a:pPr>
                      <a:endParaRPr lang="en-US" sz="1100" dirty="0">
                        <a:latin typeface="Calibri"/>
                        <a:cs typeface="Arial"/>
                      </a:endParaRPr>
                    </a:p>
                  </a:txBody>
                  <a:tcPr marL="68580" marR="68580" marT="0" marB="0"/>
                </a:tc>
              </a:tr>
              <a:tr h="346101">
                <a:tc>
                  <a:txBody>
                    <a:bodyPr/>
                    <a:lstStyle/>
                    <a:p>
                      <a:pPr indent="-60960" algn="ctr" rtl="1">
                        <a:lnSpc>
                          <a:spcPct val="115000"/>
                        </a:lnSpc>
                        <a:spcAft>
                          <a:spcPts val="1000"/>
                        </a:spcAft>
                        <a:tabLst>
                          <a:tab pos="359410" algn="l"/>
                        </a:tabLst>
                      </a:pPr>
                      <a:r>
                        <a:rPr lang="ar-SA" sz="1400" b="1" u="dbl">
                          <a:latin typeface="Calibri"/>
                          <a:ea typeface="Times New Roman"/>
                          <a:cs typeface="Arial"/>
                        </a:rPr>
                        <a:t>868</a:t>
                      </a:r>
                      <a:endParaRPr lang="en-US" sz="1100" dirty="0">
                        <a:latin typeface="Calibri"/>
                        <a:ea typeface="Times New Roman"/>
                        <a:cs typeface="Arial"/>
                      </a:endParaRPr>
                    </a:p>
                  </a:txBody>
                  <a:tcPr marL="68580" marR="68580" marT="0" marB="0"/>
                </a:tc>
                <a:tc gridSpan="2">
                  <a:txBody>
                    <a:bodyPr/>
                    <a:lstStyle/>
                    <a:p>
                      <a:pPr rtl="1">
                        <a:lnSpc>
                          <a:spcPct val="115000"/>
                        </a:lnSpc>
                      </a:pPr>
                      <a:endParaRPr lang="en-US" sz="1100" dirty="0">
                        <a:latin typeface="Calibri"/>
                        <a:cs typeface="Arial"/>
                      </a:endParaRPr>
                    </a:p>
                  </a:txBody>
                  <a:tcPr marL="68580" marR="68580" marT="0" marB="0"/>
                </a:tc>
                <a:tc hMerge="1">
                  <a:txBody>
                    <a:bodyPr/>
                    <a:lstStyle/>
                    <a:p>
                      <a:pPr rtl="1"/>
                      <a:endParaRPr lang="ar-IQ"/>
                    </a:p>
                  </a:txBody>
                  <a:tcPr/>
                </a:tc>
                <a:tc>
                  <a:txBody>
                    <a:bodyPr/>
                    <a:lstStyle/>
                    <a:p>
                      <a:pPr marR="270510" algn="r" rtl="1">
                        <a:lnSpc>
                          <a:spcPct val="115000"/>
                        </a:lnSpc>
                        <a:spcAft>
                          <a:spcPts val="1000"/>
                        </a:spcAft>
                      </a:pPr>
                      <a:r>
                        <a:rPr lang="ar-SA" sz="1400" b="1" u="dbl" dirty="0">
                          <a:latin typeface="Calibri"/>
                          <a:ea typeface="Times New Roman"/>
                          <a:cs typeface="Arial"/>
                        </a:rPr>
                        <a:t>868</a:t>
                      </a:r>
                      <a:endParaRPr lang="en-US" sz="1100" dirty="0">
                        <a:latin typeface="Calibri"/>
                        <a:ea typeface="Times New Roman"/>
                        <a:cs typeface="Arial"/>
                      </a:endParaRPr>
                    </a:p>
                  </a:txBody>
                  <a:tcPr marL="68580" marR="68580" marT="0" marB="0"/>
                </a:tc>
                <a:tc gridSpan="2">
                  <a:txBody>
                    <a:bodyPr/>
                    <a:lstStyle/>
                    <a:p>
                      <a:pPr rtl="1">
                        <a:lnSpc>
                          <a:spcPct val="115000"/>
                        </a:lnSpc>
                      </a:pPr>
                      <a:endParaRPr lang="en-US" sz="1100" dirty="0">
                        <a:latin typeface="Calibri"/>
                        <a:cs typeface="Arial"/>
                      </a:endParaRPr>
                    </a:p>
                  </a:txBody>
                  <a:tcPr marL="68580" marR="68580" marT="0" marB="0"/>
                </a:tc>
                <a:tc hMerge="1">
                  <a:txBody>
                    <a:bodyPr/>
                    <a:lstStyle/>
                    <a:p>
                      <a:pPr rtl="1"/>
                      <a:endParaRPr lang="ar-IQ"/>
                    </a:p>
                  </a:txBody>
                  <a:tcPr/>
                </a:tc>
              </a:tr>
            </a:tbl>
          </a:graphicData>
        </a:graphic>
      </p:graphicFrame>
    </p:spTree>
  </p:cSld>
  <p:clrMapOvr>
    <a:masterClrMapping/>
  </p:clrMapOvr>
  <p:transition spd="slow">
    <p:wipe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381000" y="351711"/>
            <a:ext cx="84582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جواب </a:t>
            </a:r>
            <a:r>
              <a:rPr kumimoji="0" lang="ar-SA"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الاختبار الذاتي  (4 ) </a:t>
            </a:r>
            <a:endParaRPr kumimoji="0" lang="en-US"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الموجودات الثابتة القائمة  بالقيمة الدفترية ،النفقات الايرادية المؤجلة ، مشروعات تحت التنفيذ ،قروض ممنوحة طويلة الاجل  ، استثمارات مالية طويلة الاجل  ، الموجودات المتداولة وتتكون من المخزون ( بالكلفة )   ،اعتمادات مستندية لشراء مواد ، قروض ممنوحة قصيرة الاجل  ، استثمارات مالية قصيرة الاجل  ، المدينون   ، النقود</a:t>
            </a:r>
            <a:endPar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سابعا :- المصادر </a:t>
            </a:r>
            <a:endPar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lang="ar-IQ" sz="2400" b="1" dirty="0" smtClean="0">
                <a:latin typeface="Calibri" pitchFamily="34" charset="0"/>
                <a:cs typeface="Arial" pitchFamily="34" charset="0"/>
              </a:rPr>
              <a:t>(الكتاب المنهجي)</a:t>
            </a:r>
            <a:r>
              <a:rPr lang="ar-IQ" sz="2400" dirty="0" smtClean="0">
                <a:latin typeface="Arial" pitchFamily="34" charset="0"/>
                <a:cs typeface="Arial" pitchFamily="34" charset="0"/>
              </a:rPr>
              <a:t> </a:t>
            </a:r>
            <a:r>
              <a:rPr kumimoji="0" lang="ar-EG"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النظام المحاسبي الموحد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EG"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ديوان الرقابة المالية   </a:t>
            </a:r>
            <a:endParaRPr kumimoji="0" lang="ar-EG"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838200" y="-10236189"/>
            <a:ext cx="7848600" cy="162813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kumimoji="0" lang="ar-IQ"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endParaRPr lang="ar-IQ" sz="2400" b="1" dirty="0" smtClean="0">
              <a:solidFill>
                <a:srgbClr val="FF0000"/>
              </a:solidFill>
              <a:latin typeface="Calibri" pitchFamily="34" charset="0"/>
              <a:ea typeface="Times New Roman" pitchFamily="18" charset="0"/>
              <a:cs typeface="Arial" pitchFamily="34" charset="0"/>
            </a:endParaRPr>
          </a:p>
          <a:p>
            <a:pPr marL="0" marR="0" lvl="0" indent="242888" algn="justLow" defTabSz="914400" rtl="1" eaLnBrk="1" fontAlgn="base" latinLnBrk="0" hangingPunct="1">
              <a:lnSpc>
                <a:spcPct val="100000"/>
              </a:lnSpc>
              <a:spcBef>
                <a:spcPct val="0"/>
              </a:spcBef>
              <a:spcAft>
                <a:spcPct val="0"/>
              </a:spcAft>
              <a:buClrTx/>
              <a:buSzTx/>
              <a:buFontTx/>
              <a:buNone/>
              <a:tabLst/>
            </a:pPr>
            <a:r>
              <a:rPr kumimoji="0" lang="ar-IQ" sz="2400" b="1" i="0" u="none" strike="noStrike" cap="none" normalizeH="0" baseline="0" dirty="0" smtClean="0">
                <a:ln>
                  <a:noFill/>
                </a:ln>
                <a:effectLst/>
                <a:latin typeface="Calibri" pitchFamily="34" charset="0"/>
                <a:ea typeface="Times New Roman" pitchFamily="18" charset="0"/>
                <a:cs typeface="Arial" pitchFamily="34" charset="0"/>
              </a:rPr>
              <a:t>اولا </a:t>
            </a:r>
            <a:r>
              <a:rPr kumimoji="0" lang="ar-IQ" sz="2400" b="1" i="0" u="sng" strike="noStrike" cap="none" normalizeH="0" baseline="0" dirty="0" smtClean="0">
                <a:ln>
                  <a:noFill/>
                </a:ln>
                <a:effectLst/>
                <a:latin typeface="Calibri" pitchFamily="34" charset="0"/>
                <a:ea typeface="Times New Roman" pitchFamily="18" charset="0"/>
                <a:cs typeface="Arial" pitchFamily="34" charset="0"/>
              </a:rPr>
              <a:t>: النظرة الشاملة</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IQ" sz="2400" b="1" i="0" u="none" strike="noStrike" cap="none" normalizeH="0" baseline="0" dirty="0" smtClean="0">
                <a:ln>
                  <a:noFill/>
                </a:ln>
                <a:effectLst/>
                <a:latin typeface="Calibri" pitchFamily="34" charset="0"/>
                <a:ea typeface="Times New Roman" pitchFamily="18" charset="0"/>
                <a:cs typeface="Arial" pitchFamily="34" charset="0"/>
              </a:rPr>
              <a:t>1</a:t>
            </a:r>
            <a:r>
              <a:rPr kumimoji="0" lang="ar-IQ" sz="2400" b="1" i="0" u="sng" strike="noStrike" cap="none" normalizeH="0" baseline="0" dirty="0" smtClean="0">
                <a:ln>
                  <a:noFill/>
                </a:ln>
                <a:effectLst/>
                <a:latin typeface="Calibri" pitchFamily="34" charset="0"/>
                <a:ea typeface="Times New Roman" pitchFamily="18" charset="0"/>
                <a:cs typeface="Arial" pitchFamily="34" charset="0"/>
              </a:rPr>
              <a:t>- الفئة المستهدفة</a:t>
            </a:r>
            <a:r>
              <a:rPr kumimoji="0" lang="ar-IQ" sz="2400" b="1" i="0" u="none" strike="noStrike" cap="none" normalizeH="0" baseline="0" dirty="0" smtClean="0">
                <a:ln>
                  <a:noFill/>
                </a:ln>
                <a:effectLst/>
                <a:latin typeface="Calibri" pitchFamily="34" charset="0"/>
                <a:ea typeface="Times New Roman" pitchFamily="18" charset="0"/>
                <a:cs typeface="Arial" pitchFamily="34" charset="0"/>
              </a:rPr>
              <a:t> :- </a:t>
            </a:r>
            <a:r>
              <a:rPr kumimoji="0" lang="ar-IQ" sz="2000" b="1" i="0" u="none" strike="noStrike" cap="none" normalizeH="0" baseline="0" dirty="0" smtClean="0">
                <a:ln>
                  <a:noFill/>
                </a:ln>
                <a:effectLst/>
                <a:latin typeface="Calibri" pitchFamily="34" charset="0"/>
                <a:ea typeface="Times New Roman" pitchFamily="18" charset="0"/>
                <a:cs typeface="Arial" pitchFamily="34" charset="0"/>
              </a:rPr>
              <a:t>طلبة قسم</a:t>
            </a:r>
            <a:r>
              <a:rPr kumimoji="0" lang="ar-IQ" sz="2000" b="1" i="0" u="none" strike="noStrike" cap="none" normalizeH="0" dirty="0" smtClean="0">
                <a:ln>
                  <a:noFill/>
                </a:ln>
                <a:effectLst/>
                <a:latin typeface="Calibri" pitchFamily="34" charset="0"/>
                <a:ea typeface="Times New Roman" pitchFamily="18" charset="0"/>
                <a:cs typeface="Arial" pitchFamily="34" charset="0"/>
              </a:rPr>
              <a:t> التقنيات المالية والمحاسبية</a:t>
            </a:r>
            <a:r>
              <a:rPr kumimoji="0" lang="ar-IQ" sz="2000" b="1" i="0" u="none" strike="noStrike" cap="none" normalizeH="0" baseline="0" dirty="0" smtClean="0">
                <a:ln>
                  <a:noFill/>
                </a:ln>
                <a:effectLst/>
                <a:latin typeface="Calibri" pitchFamily="34" charset="0"/>
                <a:ea typeface="Times New Roman" pitchFamily="18" charset="0"/>
                <a:cs typeface="Arial" pitchFamily="34" charset="0"/>
              </a:rPr>
              <a:t>/المرحلة الثانية </a:t>
            </a:r>
            <a:endParaRPr kumimoji="0" lang="en-US" sz="20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IQ" sz="2400" b="1" i="0" u="sng" strike="noStrike" cap="none" normalizeH="0" baseline="0" dirty="0" smtClean="0">
                <a:ln>
                  <a:noFill/>
                </a:ln>
                <a:effectLst/>
                <a:latin typeface="Calibri" pitchFamily="34" charset="0"/>
                <a:ea typeface="Times New Roman" pitchFamily="18" charset="0"/>
                <a:cs typeface="Arial" pitchFamily="34" charset="0"/>
              </a:rPr>
              <a:t>2-المبررات</a:t>
            </a:r>
            <a:r>
              <a:rPr kumimoji="0" lang="ar-IQ" sz="2400" b="1" i="0" u="none" strike="noStrike" cap="none" normalizeH="0" baseline="0" dirty="0" smtClean="0">
                <a:ln>
                  <a:noFill/>
                </a:ln>
                <a:effectLst/>
                <a:latin typeface="Calibri" pitchFamily="34" charset="0"/>
                <a:ea typeface="Times New Roman" pitchFamily="18" charset="0"/>
                <a:cs typeface="Arial" pitchFamily="34" charset="0"/>
              </a:rPr>
              <a:t> :-صممت هذه الوحدة لتعريف</a:t>
            </a:r>
            <a:r>
              <a:rPr kumimoji="0" lang="ar-EG" sz="2400" b="1" i="0" u="none" strike="noStrike" cap="none" normalizeH="0" baseline="0" dirty="0" smtClean="0">
                <a:ln>
                  <a:noFill/>
                </a:ln>
                <a:effectLst/>
                <a:latin typeface="Calibri" pitchFamily="34" charset="0"/>
                <a:ea typeface="Times New Roman" pitchFamily="18" charset="0"/>
                <a:cs typeface="Arial" pitchFamily="34" charset="0"/>
              </a:rPr>
              <a:t> الطالب على </a:t>
            </a:r>
            <a:r>
              <a:rPr kumimoji="0" lang="ar-SA" sz="2400" b="1" i="0" u="none" strike="noStrike" cap="none" normalizeH="0" baseline="0" dirty="0" smtClean="0">
                <a:ln>
                  <a:noFill/>
                </a:ln>
                <a:effectLst/>
                <a:latin typeface="Calibri" pitchFamily="34" charset="0"/>
                <a:ea typeface="Times New Roman" pitchFamily="18" charset="0"/>
                <a:cs typeface="Arial" pitchFamily="34" charset="0"/>
              </a:rPr>
              <a:t>حساب النشاط الجاري 281و الميزانية في النظام المحاسبي الموحد </a:t>
            </a:r>
            <a:endParaRPr kumimoji="0" lang="en-US" sz="2400" b="0" i="0" u="none" strike="noStrike" cap="none" normalizeH="0" baseline="0" dirty="0" smtClean="0">
              <a:ln>
                <a:noFill/>
              </a:ln>
              <a:effectLst/>
              <a:latin typeface="Arial" pitchFamily="34" charset="0"/>
              <a:cs typeface="Arial" pitchFamily="34" charset="0"/>
            </a:endParaRPr>
          </a:p>
          <a:p>
            <a:pPr algn="r"/>
            <a:r>
              <a:rPr kumimoji="0" lang="ar-EG" sz="2400" b="1" i="0" u="sng" strike="noStrike" cap="none" normalizeH="0" baseline="0" dirty="0" smtClean="0">
                <a:ln>
                  <a:noFill/>
                </a:ln>
                <a:effectLst/>
                <a:latin typeface="Arabic Transparent"/>
                <a:ea typeface="Times New Roman" pitchFamily="18" charset="0"/>
                <a:cs typeface="Arial" pitchFamily="34" charset="0"/>
              </a:rPr>
              <a:t>3-</a:t>
            </a:r>
            <a:r>
              <a:rPr kumimoji="0" lang="ar-IQ" sz="2400" b="1" i="0" u="sng" strike="noStrike" cap="none" normalizeH="0" baseline="0" dirty="0" smtClean="0">
                <a:ln>
                  <a:noFill/>
                </a:ln>
                <a:effectLst/>
                <a:latin typeface="Calibri" pitchFamily="34" charset="0"/>
                <a:ea typeface="Times New Roman" pitchFamily="18" charset="0"/>
                <a:cs typeface="Arial" pitchFamily="34" charset="0"/>
              </a:rPr>
              <a:t>الافكار المركزية</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effectLst/>
                <a:latin typeface="Arabic Transparent"/>
                <a:ea typeface="Times New Roman" pitchFamily="18" charset="0"/>
                <a:cs typeface="Arial" pitchFamily="34" charset="0"/>
              </a:rPr>
              <a:t>1 </a:t>
            </a:r>
            <a:r>
              <a:rPr kumimoji="0" lang="ar-EG" sz="2400" b="1" i="0" u="none" strike="noStrike" cap="none" normalizeH="0" baseline="0" dirty="0" smtClean="0">
                <a:ln>
                  <a:noFill/>
                </a:ln>
                <a:effectLst/>
                <a:latin typeface="Calibri"/>
                <a:ea typeface="Times New Roman" pitchFamily="18" charset="0"/>
                <a:cs typeface="Arial" pitchFamily="34" charset="0"/>
              </a:rPr>
              <a:t>–</a:t>
            </a:r>
            <a:r>
              <a:rPr lang="ar-IQ" sz="2400" b="1" smtClean="0">
                <a:latin typeface="Calibri"/>
                <a:ea typeface="Times New Roman" pitchFamily="18" charset="0"/>
                <a:cs typeface="Arial" pitchFamily="34" charset="0"/>
              </a:rPr>
              <a:t> </a:t>
            </a:r>
            <a:r>
              <a:rPr kumimoji="0" lang="ar-EG" sz="2400" b="1" i="0" u="none" strike="noStrike" cap="none" normalizeH="0" baseline="0" smtClean="0">
                <a:ln>
                  <a:noFill/>
                </a:ln>
                <a:effectLst/>
                <a:latin typeface="Calibri"/>
                <a:ea typeface="Times New Roman" pitchFamily="18" charset="0"/>
                <a:cs typeface="Arial" pitchFamily="34" charset="0"/>
              </a:rPr>
              <a:t>حساب </a:t>
            </a:r>
            <a:r>
              <a:rPr kumimoji="0" lang="ar-EG" sz="2400" b="1" i="0" u="none" strike="noStrike" cap="none" normalizeH="0" baseline="0" dirty="0" smtClean="0">
                <a:ln>
                  <a:noFill/>
                </a:ln>
                <a:effectLst/>
                <a:latin typeface="Calibri"/>
                <a:ea typeface="Times New Roman" pitchFamily="18" charset="0"/>
                <a:cs typeface="Arial" pitchFamily="34" charset="0"/>
              </a:rPr>
              <a:t>النشاط الجاري</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Char char="•"/>
              <a:tabLst/>
            </a:pPr>
            <a:r>
              <a:rPr kumimoji="0" lang="ar-EG" sz="2400" b="1" i="0" u="none" strike="noStrike" cap="none" normalizeH="0" baseline="0" dirty="0" smtClean="0">
                <a:ln>
                  <a:noFill/>
                </a:ln>
                <a:effectLst/>
                <a:latin typeface="Arabic Transparent"/>
                <a:ea typeface="Times New Roman" pitchFamily="18" charset="0"/>
                <a:cs typeface="Arial" pitchFamily="34" charset="0"/>
              </a:rPr>
              <a:t>مكوناته مراحل اعداده</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Char char="•"/>
              <a:tabLst/>
            </a:pPr>
            <a:r>
              <a:rPr kumimoji="0" lang="ar-EG" sz="2400" b="1" i="0" u="none" strike="noStrike" cap="none" normalizeH="0" baseline="0" dirty="0" smtClean="0">
                <a:ln>
                  <a:noFill/>
                </a:ln>
                <a:effectLst/>
                <a:latin typeface="Arabic Transparent"/>
                <a:ea typeface="Times New Roman" pitchFamily="18" charset="0"/>
                <a:cs typeface="Arial" pitchFamily="34" charset="0"/>
              </a:rPr>
              <a:t> قيود غلق الاستخدمات والموارد والرصيد والتوزيع </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effectLst/>
                <a:latin typeface="Arabic Transparent"/>
                <a:ea typeface="Times New Roman" pitchFamily="18" charset="0"/>
                <a:cs typeface="Arial" pitchFamily="34" charset="0"/>
              </a:rPr>
              <a:t>2- اعداد ميزانية عمومية وفق النظام المحاسبي الموحد</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sng" strike="noStrike" cap="none" normalizeH="0" baseline="0" dirty="0" smtClean="0">
                <a:ln>
                  <a:noFill/>
                </a:ln>
                <a:effectLst/>
                <a:latin typeface="Calibri" pitchFamily="34" charset="0"/>
                <a:ea typeface="Times New Roman" pitchFamily="18" charset="0"/>
                <a:cs typeface="Arial" pitchFamily="34" charset="0"/>
              </a:rPr>
              <a:t>ادرس النظرة الشاملة جيد جدا  </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effectLst/>
                <a:latin typeface="Calibri" pitchFamily="34" charset="0"/>
                <a:ea typeface="Times New Roman" pitchFamily="18" charset="0"/>
                <a:cs typeface="Arial" pitchFamily="34" charset="0"/>
              </a:rPr>
              <a:t>تعرف على اهداف الوحدة النمطية </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effectLst/>
                <a:latin typeface="Calibri" pitchFamily="34" charset="0"/>
                <a:ea typeface="Times New Roman" pitchFamily="18" charset="0"/>
                <a:cs typeface="Arial" pitchFamily="34" charset="0"/>
              </a:rPr>
              <a:t>- قم باداء الاختبار القبلي :-</a:t>
            </a:r>
            <a:r>
              <a:rPr kumimoji="0" lang="ar-IQ" sz="2400" b="1" i="0" u="none" strike="noStrike" cap="none" normalizeH="0" baseline="0" dirty="0" smtClean="0">
                <a:ln>
                  <a:noFill/>
                </a:ln>
                <a:effectLst/>
                <a:latin typeface="Calibri" pitchFamily="34" charset="0"/>
                <a:ea typeface="Times New Roman" pitchFamily="18" charset="0"/>
                <a:cs typeface="Arial" pitchFamily="34" charset="0"/>
              </a:rPr>
              <a:t> لكل اختبار   درجة واحدة </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effectLst/>
                <a:latin typeface="Calibri" pitchFamily="34" charset="0"/>
                <a:ea typeface="Times New Roman" pitchFamily="18" charset="0"/>
                <a:cs typeface="Arial" pitchFamily="34" charset="0"/>
              </a:rPr>
              <a:t>اذا حصلت على ( 5) درجةفانك لاتحتاج لدراسة الوحدة النمطية راجع المدرس  </a:t>
            </a:r>
            <a:endParaRPr kumimoji="0" lang="en-US" sz="2400" b="0" i="0" u="none" strike="noStrike" cap="none" normalizeH="0" baseline="0" dirty="0" smtClean="0">
              <a:ln>
                <a:noFill/>
              </a:ln>
              <a:effectLst/>
              <a:latin typeface="Arial" pitchFamily="34" charset="0"/>
              <a:cs typeface="Arial" pitchFamily="34" charset="0"/>
            </a:endParaRPr>
          </a:p>
          <a:p>
            <a:pPr marL="0" marR="0" lvl="0" indent="242888"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effectLst/>
                <a:latin typeface="Calibri" pitchFamily="34" charset="0"/>
                <a:ea typeface="Times New Roman" pitchFamily="18" charset="0"/>
                <a:cs typeface="Arial" pitchFamily="34" charset="0"/>
              </a:rPr>
              <a:t>اذا حصلت على اقل من ( 5) درجة اعد دراسة الوحدة النمطية </a:t>
            </a:r>
            <a:endParaRPr kumimoji="0" lang="ar-EG" sz="2400" b="0" i="0" u="none" strike="noStrike" cap="none" normalizeH="0" baseline="0" dirty="0" smtClean="0">
              <a:ln>
                <a:noFill/>
              </a:ln>
              <a:effectLst/>
              <a:latin typeface="Arial" pitchFamily="34" charset="0"/>
              <a:cs typeface="Arial" pitchFamily="34" charset="0"/>
            </a:endParaRPr>
          </a:p>
        </p:txBody>
      </p:sp>
      <p:sp>
        <p:nvSpPr>
          <p:cNvPr id="4" name="Rectangle 3"/>
          <p:cNvSpPr/>
          <p:nvPr/>
        </p:nvSpPr>
        <p:spPr>
          <a:xfrm>
            <a:off x="990600" y="914400"/>
            <a:ext cx="7162800" cy="369332"/>
          </a:xfrm>
          <a:prstGeom prst="rect">
            <a:avLst/>
          </a:prstGeom>
        </p:spPr>
        <p:txBody>
          <a:bodyPr wrap="square">
            <a:spAutoFit/>
          </a:bodyPr>
          <a:lstStyle/>
          <a:p>
            <a:pPr algn="ctr"/>
            <a:r>
              <a:rPr lang="ar-EG" b="1" dirty="0" smtClean="0">
                <a:solidFill>
                  <a:schemeClr val="bg1"/>
                </a:solidFill>
                <a:ea typeface="Times New Roman" pitchFamily="18" charset="0"/>
                <a:cs typeface="Arial" pitchFamily="34" charset="0"/>
              </a:rPr>
              <a:t>– </a:t>
            </a:r>
            <a:endParaRPr lang="ar-IQ" sz="3200" dirty="0" smtClean="0"/>
          </a:p>
        </p:txBody>
      </p:sp>
    </p:spTree>
  </p:cSld>
  <p:clrMapOvr>
    <a:masterClrMapping/>
  </p:clrMapOvr>
  <p:transition spd="slow">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838200" y="831804"/>
            <a:ext cx="67818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sz="24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rPr>
              <a:t>ثانيا :- الاهداف الادائية </a:t>
            </a:r>
            <a:r>
              <a:rPr kumimoji="0" lang="ar-EG" sz="2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a:t>
            </a:r>
            <a:r>
              <a:rPr kumimoji="0" lang="ar-EG"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سيكون الطالب بعد الانتهاء من هذه الوحدة قادرا على ان</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 1 - يعرف حساب النشاط الجاري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2 - ينظم  قيود الغلق</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4 - يعرف تصوير حساب النشاط الجاري على شكل حساب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5 – ينظم قيد توزيع الفائض القابل للتوزيع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6 - يعرف تصوير الميزانية العمومية في ن م م</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sng" strike="noStrike" cap="none" normalizeH="0" baseline="0" dirty="0" smtClean="0">
                <a:ln>
                  <a:noFill/>
                </a:ln>
                <a:solidFill>
                  <a:srgbClr val="FF0000"/>
                </a:solidFill>
                <a:effectLst/>
                <a:latin typeface="Arabic Transparent" charset="0"/>
                <a:ea typeface="Times New Roman" pitchFamily="18" charset="0"/>
                <a:cs typeface="Arial" pitchFamily="34" charset="0"/>
              </a:rPr>
              <a:t>ثالثا :- الاختبار القبلي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ضع دائرة حول الحرف الذي يسبق الاجابة الصحيحة لكل مما ياتي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 حساب النشاط الجاري   281</a:t>
            </a:r>
            <a:r>
              <a:rPr kumimoji="0" lang="ar-SA"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  يمثل</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أ-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حساب للنتيجة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ب- </a:t>
            </a: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متطلبات الوحدة الاقتصادية والمحاسبة القومية في ان واحد</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ت - </a:t>
            </a:r>
            <a:r>
              <a:rPr kumimoji="0" lang="ar-SA" sz="24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الاجابة في (أ  و ب )</a:t>
            </a:r>
            <a:endParaRPr kumimoji="0" lang="ar-SA" sz="2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457200" y="1179612"/>
            <a:ext cx="7315200"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2-  </a:t>
            </a:r>
            <a:r>
              <a:rPr lang="ar-SA" sz="2000" b="1" dirty="0" smtClean="0"/>
              <a:t>يكون ح</a:t>
            </a:r>
            <a:r>
              <a:rPr lang="en-US" sz="2000" b="1" dirty="0" smtClean="0"/>
              <a:t>/</a:t>
            </a:r>
            <a:r>
              <a:rPr lang="ar-SA" sz="2000" b="1" dirty="0" smtClean="0"/>
              <a:t> النشاط الجاري كما يلي</a:t>
            </a:r>
            <a:endParaRPr lang="en-US" sz="2000" dirty="0" smtClean="0"/>
          </a:p>
          <a:p>
            <a:pPr lvl="0" algn="r" rtl="1"/>
            <a:r>
              <a:rPr lang="ar-IQ" sz="2000" b="1" dirty="0" smtClean="0"/>
              <a:t>أ- </a:t>
            </a:r>
            <a:r>
              <a:rPr lang="ar-SA" sz="2000" b="1" dirty="0" smtClean="0"/>
              <a:t>مدينا عند غلق حسابات الاستخدامات ( 3 )ودائنا عند غلق حسابات الموارد (4 ) </a:t>
            </a:r>
            <a:endParaRPr lang="en-US" sz="2000" dirty="0" smtClean="0"/>
          </a:p>
          <a:p>
            <a:pPr lvl="0" algn="r" rtl="1"/>
            <a:r>
              <a:rPr lang="ar-IQ" sz="2000" b="1" dirty="0" smtClean="0"/>
              <a:t>ب- </a:t>
            </a:r>
            <a:r>
              <a:rPr lang="ar-SA" sz="2000" b="1" dirty="0" smtClean="0"/>
              <a:t> دائنا عند غلق حسابات الاستخدامات ( 3 )ومدينا عند غلق حسابات الموارد (4)</a:t>
            </a:r>
            <a:endParaRPr lang="en-US" sz="2000" dirty="0" smtClean="0"/>
          </a:p>
          <a:p>
            <a:pPr lvl="0" algn="r" rtl="1"/>
            <a:r>
              <a:rPr lang="ar-IQ" sz="2000" b="1" dirty="0" smtClean="0"/>
              <a:t>ت- </a:t>
            </a:r>
            <a:r>
              <a:rPr lang="ar-SA" sz="2000" b="1" dirty="0" smtClean="0"/>
              <a:t>الاجابة في (أ  و ب )</a:t>
            </a:r>
            <a:endParaRPr lang="en-US" sz="2000" dirty="0" smtClean="0"/>
          </a:p>
          <a:p>
            <a:pPr marL="0" marR="0" lvl="0" indent="0" algn="justLow" defTabSz="914400" rtl="1" eaLnBrk="1" fontAlgn="base" latinLnBrk="0" hangingPunct="1">
              <a:lnSpc>
                <a:spcPct val="100000"/>
              </a:lnSpc>
              <a:spcBef>
                <a:spcPct val="0"/>
              </a:spcBef>
              <a:spcAft>
                <a:spcPct val="0"/>
              </a:spcAft>
              <a:buClrTx/>
              <a:buSzTx/>
              <a:buFontTx/>
              <a:buNone/>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3- يتم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غلق النشاط الجاري لغرض معرفةالرصيد وفق النظام المحاسبي الموحد </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lvl="0" algn="justLow" rtl="1" eaLnBrk="0" fontAlgn="base" hangingPunct="0">
              <a:spcBef>
                <a:spcPct val="0"/>
              </a:spcBef>
              <a:spcAft>
                <a:spcPct val="0"/>
              </a:spcAft>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أ-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بمرحلة واحدة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ب - </a:t>
            </a:r>
            <a:r>
              <a:rPr lang="ar-SA" sz="2000" b="1" dirty="0" smtClean="0">
                <a:latin typeface="Calibri" pitchFamily="34" charset="0"/>
                <a:ea typeface="Times New Roman" pitchFamily="18" charset="0"/>
                <a:cs typeface="Arial" pitchFamily="34" charset="0"/>
              </a:rPr>
              <a:t>بمرحلتين </a:t>
            </a:r>
            <a:r>
              <a:rPr lang="ar-IQ" sz="2000" b="1" dirty="0" smtClean="0">
                <a:latin typeface="Calibri" pitchFamily="34" charset="0"/>
                <a:ea typeface="Times New Roman" pitchFamily="18" charset="0"/>
                <a:cs typeface="Arial" pitchFamily="34" charset="0"/>
              </a:rPr>
              <a:t> ت - </a:t>
            </a:r>
            <a:r>
              <a:rPr lang="ar-SA" sz="2000" b="1" dirty="0" smtClean="0">
                <a:latin typeface="Calibri" pitchFamily="34" charset="0"/>
                <a:ea typeface="Times New Roman" pitchFamily="18" charset="0"/>
                <a:cs typeface="Arial" pitchFamily="34" charset="0"/>
              </a:rPr>
              <a:t>بعدة مراحل </a:t>
            </a:r>
            <a:endParaRPr lang="en-US" sz="2000" b="1" dirty="0" smtClean="0">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4-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ان رصيد المرحلة الثانية من النشاط الجاري يمثل</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أ-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صافي الربح ( فائض قابل للتوزيع ) اوصافي الخسارة( صافي العجز) </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ب-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رصيد المرحلة الاولى مع مقابلة الايرادات بعناصر الاستخدمات التي لاتتعلق  بالنشاط الجاري </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a:t>
            </a:r>
            <a:r>
              <a:rPr kumimoji="0" lang="ar-SA" sz="20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الاجابة في (أ  و ب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5-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الميزانية في النظام المحاسبي الموحد تمثل</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أ-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كشف قائمة تغيير في المركز المالي لاية وحدة اقتصادية في تاريخ معين</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ب-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تفاصيل الموجودات الثابتةوالمتداولة فقط</a:t>
            </a:r>
            <a:endParaRPr kumimoji="0" lang="en-US"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5849938" algn="l"/>
              </a:tabLst>
            </a:pP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IQ"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 </a:t>
            </a:r>
            <a:r>
              <a:rPr kumimoji="0" lang="ar-SA" sz="2000" b="1" i="0" u="none" strike="noStrike" cap="none" normalizeH="0" baseline="0" dirty="0" smtClean="0">
                <a:ln>
                  <a:noFill/>
                </a:ln>
                <a:solidFill>
                  <a:schemeClr val="tx1"/>
                </a:solidFill>
                <a:effectLst/>
                <a:latin typeface="Arabic Transparent" charset="0"/>
                <a:ea typeface="Times New Roman" pitchFamily="18" charset="0"/>
                <a:cs typeface="Arial" pitchFamily="34" charset="0"/>
              </a:rPr>
              <a:t>الاجابة في (أ  و ب )</a:t>
            </a:r>
            <a:endParaRPr kumimoji="0" lang="ar-SA" sz="20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685800" y="381000"/>
            <a:ext cx="73152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IQ"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ملاحظة :</a:t>
            </a: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يجب ان تتحقق من سلامة اجابتك بمراجعتك لصفحة مفاتيح الاجابات على الاختبارات البعدية  في نهاية الوحدة النمطية </a:t>
            </a: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لكل  سؤال </a:t>
            </a:r>
            <a:endPar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buFontTx/>
              <a:buNone/>
              <a:tabLst/>
            </a:pPr>
            <a:r>
              <a:rPr kumimoji="0" lang="ar-EG"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(5 ) درجة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algn="justLow" rtl="1" eaLnBrk="0" fontAlgn="base" hangingPunct="0">
              <a:spcBef>
                <a:spcPct val="0"/>
              </a:spcBef>
              <a:spcAft>
                <a:spcPct val="0"/>
              </a:spcAft>
            </a:pPr>
            <a:r>
              <a:rPr kumimoji="0" lang="ar-IQ"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اذا حصلت على (10 ) درجة فمبروك تم انجازك لوحدات النظام المحاسبي الموحد ونمنى لك الموفقية  </a:t>
            </a:r>
          </a:p>
          <a:p>
            <a:pPr lvl="0" algn="justLow" rtl="1" eaLnBrk="0" fontAlgn="base" hangingPunct="0">
              <a:spcBef>
                <a:spcPct val="0"/>
              </a:spcBef>
              <a:spcAft>
                <a:spcPct val="0"/>
              </a:spcAft>
            </a:pPr>
            <a:r>
              <a:rPr lang="ar-IQ" sz="2400" b="1" dirty="0" smtClean="0"/>
              <a:t>اذا حصلت على اقل من ( 10) درجة فأعد دراسة الوحدة النمطية ثم ارجع لاداء الاختبار البعدي</a:t>
            </a:r>
            <a:r>
              <a:rPr lang="ar-SA" sz="2400" dirty="0" smtClean="0"/>
              <a:t> </a:t>
            </a:r>
            <a:endParaRPr kumimoji="0" lang="ar-IQ"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609600" y="272544"/>
            <a:ext cx="73152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3590925" algn="l"/>
              </a:tabLst>
            </a:pPr>
            <a:r>
              <a:rPr kumimoji="0" lang="ar-SA" sz="24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rPr>
              <a:t>رابعا :-  الوحدة النمطية التاسع والعشرون والثلاثون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حساب النشاط الجاري 281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استحدث النظام المحاسبي الموحد حساب النشاط الجاري كحساب للنتيجة بما يلبي متطلبات الوحدة الاقتصادية والمحاسبة القومية في ان واحد ، حيث يقابل هدا الحساب على المستوى القومي حساب الانتاج وفقا للمفهوم الاقتصادي وكذلك حساب الدخل والتخصيص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يغلق في الجانب المدين منه حسابات الاستخدامات ( 3 ) وفي الجانب الدائن منه حساب الموارد (4 )ثم يتم ترصيد هذا الحساب ويكون اما مدينا عندما تكون الاستخدامات اكبر من الموارد ومعنى هذا ان نتيجة النشاط في نهاية السنة المالية ينجم عنه صافي خسارة ( صافي العجز ) تغلق في حساب العجز المتراكم ، واما ان يكون رصيد الحساب المذكور دائنا عندما تكون الموارد اكبر من الاستخدامات ومعنى ذلك ان نتيجة النشاط في نهاية السنة المالية صافي ربح ( فائض قابل للتوزيع ) يتم التصرف فيه حسب القوانين والتعليمات النافدة .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wipe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533400" y="700733"/>
            <a:ext cx="7391400"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r>
              <a:rPr lang="ar-SA" sz="2000" b="1" u="dbl" dirty="0" smtClean="0"/>
              <a:t> يتم اعدا د حساب النشاط الجاري على مرحلتين</a:t>
            </a:r>
            <a:endParaRPr lang="ar-IQ" sz="2000" b="1" u="dbl" dirty="0" smtClean="0"/>
          </a:p>
          <a:p>
            <a:pPr algn="r" rtl="1"/>
            <a:endParaRPr lang="en-US" sz="2000" dirty="0" smtClean="0"/>
          </a:p>
          <a:p>
            <a:pPr algn="r" rtl="1"/>
            <a:r>
              <a:rPr lang="ar-SA" sz="2000" b="1" u="sng" dirty="0" smtClean="0"/>
              <a:t>المرحلة الاولى</a:t>
            </a:r>
            <a:r>
              <a:rPr lang="ar-SA" sz="2000" b="1" dirty="0" smtClean="0"/>
              <a:t> : ويمثل رصيدها فائض او عجز العمليات الجارية الذي يعبر عن القيمة المضافة من خلال مقابلة عناصر الايرادات مع عناصر الاستخدامات التي تتعلق بالنشاط الجاري للوحدة الاقتصاديةحيث يظهر في الجانب الدائن من( 41 – 47 )عدا ح/ 463  وفي الجانب المدين من هذه المرحلة الحسابات ( 31- 37 ) مع ح/ 384 .</a:t>
            </a:r>
            <a:endParaRPr lang="ar-IQ" sz="2000" b="1" dirty="0" smtClean="0"/>
          </a:p>
          <a:p>
            <a:pPr algn="r" rtl="1"/>
            <a:endParaRPr lang="ar-IQ" sz="2000" b="1" dirty="0" smtClean="0"/>
          </a:p>
          <a:p>
            <a:pPr algn="r" rtl="1"/>
            <a:r>
              <a:rPr lang="ar-SA" sz="2000" b="1" u="sng" dirty="0" smtClean="0"/>
              <a:t> المرحلة الثانية:-</a:t>
            </a:r>
            <a:r>
              <a:rPr lang="ar-SA" sz="2000" b="1" dirty="0" smtClean="0"/>
              <a:t>  ويمثل رصيدها صافي الربح ( فائض قابل للتوزيع ) اوصافي الخسارة ( صافي العجز) من خلال ترحيل رصيد المرحلة الاولى مع مقابلة الايرادات بعناصر الاستخدمات التي لاتتعلق  بالنشاط الجاري وانما يتم انفاقها وايرادها نتيجة لاحكام قانونية او قررات ادارية حيث يظهر في الجانب الدائن ح/463 وح/48 وح/49 ، وفي الجانب المدين ح/ 38 عدا ح/384</a:t>
            </a:r>
            <a:r>
              <a:rPr lang="ar-SA" sz="2000" dirty="0" smtClean="0"/>
              <a:t> وح/39 .</a:t>
            </a:r>
            <a:endParaRPr lang="en-US" sz="2000" dirty="0" smtClean="0"/>
          </a:p>
          <a:p>
            <a:pPr algn="r" rtl="1"/>
            <a:endParaRPr lang="en-US" sz="2000" dirty="0" smtClean="0"/>
          </a:p>
        </p:txBody>
      </p:sp>
    </p:spTree>
  </p:cSld>
  <p:clrMapOvr>
    <a:masterClrMapping/>
  </p:clrMapOvr>
  <p:transition spd="slow">
    <p:wipe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357291" y="-63787"/>
            <a:ext cx="4429418"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180975" algn="ctr" defTabSz="914400" rtl="1" eaLnBrk="1" fontAlgn="base" latinLnBrk="0" hangingPunct="1">
              <a:lnSpc>
                <a:spcPct val="100000"/>
              </a:lnSpc>
              <a:spcBef>
                <a:spcPct val="0"/>
              </a:spcBef>
              <a:spcAft>
                <a:spcPct val="0"/>
              </a:spcAft>
              <a:buClrTx/>
              <a:buSzTx/>
              <a:buFontTx/>
              <a:buNone/>
              <a:tabLst/>
            </a:pPr>
            <a:endParaRPr kumimoji="0" lang="ar-IQ"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180975"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كشف حساب النشاط الجاري للسنة المنتهية في 31/12/    2</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685800" y="533400"/>
          <a:ext cx="8229601" cy="5795414"/>
        </p:xfrm>
        <a:graphic>
          <a:graphicData uri="http://schemas.openxmlformats.org/drawingml/2006/table">
            <a:tbl>
              <a:tblPr rtl="1" firstRow="1" bandRow="1">
                <a:tableStyleId>{5C22544A-7EE6-4342-B048-85BDC9FD1C3A}</a:tableStyleId>
              </a:tblPr>
              <a:tblGrid>
                <a:gridCol w="1123951"/>
                <a:gridCol w="1866900"/>
                <a:gridCol w="895350"/>
                <a:gridCol w="1085850"/>
                <a:gridCol w="2247900"/>
                <a:gridCol w="1009650"/>
              </a:tblGrid>
              <a:tr h="965696">
                <a:tc>
                  <a:txBody>
                    <a:bodyPr/>
                    <a:lstStyle/>
                    <a:p>
                      <a:pPr algn="r" rtl="1">
                        <a:lnSpc>
                          <a:spcPct val="115000"/>
                        </a:lnSpc>
                        <a:spcAft>
                          <a:spcPts val="1000"/>
                        </a:spcAft>
                      </a:pPr>
                      <a:r>
                        <a:rPr lang="ar-SA" sz="1400" b="1" dirty="0">
                          <a:latin typeface="Calibri"/>
                          <a:ea typeface="Times New Roman"/>
                          <a:cs typeface="Arial"/>
                        </a:rPr>
                        <a:t>المبلغ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dirty="0">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a:latin typeface="Calibri"/>
                          <a:ea typeface="Times New Roman"/>
                          <a:cs typeface="Arial"/>
                        </a:rPr>
                        <a:t>رقم الحساب</a:t>
                      </a:r>
                      <a:endParaRPr lang="en-US" sz="1100" dirty="0">
                        <a:latin typeface="Calibri"/>
                        <a:ea typeface="Times New Roman"/>
                        <a:cs typeface="Arial"/>
                      </a:endParaRPr>
                    </a:p>
                  </a:txBody>
                  <a:tcPr marL="68580" marR="68580" marT="0" marB="0"/>
                </a:tc>
                <a:tc>
                  <a:txBody>
                    <a:bodyPr/>
                    <a:lstStyle/>
                    <a:p>
                      <a:pPr marL="66040" algn="just" rtl="1">
                        <a:lnSpc>
                          <a:spcPct val="115000"/>
                        </a:lnSpc>
                        <a:spcAft>
                          <a:spcPts val="1000"/>
                        </a:spcAft>
                      </a:pPr>
                      <a:r>
                        <a:rPr lang="ar-SA" sz="1400" b="1" dirty="0">
                          <a:latin typeface="Calibri"/>
                          <a:ea typeface="Times New Roman"/>
                          <a:cs typeface="Arial"/>
                        </a:rPr>
                        <a:t>المبلغ</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         اسم الحساب</a:t>
                      </a:r>
                      <a:endParaRPr lang="en-US" sz="1100" dirty="0">
                        <a:latin typeface="Calibri"/>
                        <a:ea typeface="Times New Roman"/>
                        <a:cs typeface="Arial"/>
                      </a:endParaRPr>
                    </a:p>
                  </a:txBody>
                  <a:tcPr marL="68580" marR="68580" marT="0" marB="0"/>
                </a:tc>
                <a:tc>
                  <a:txBody>
                    <a:bodyPr/>
                    <a:lstStyle/>
                    <a:p>
                      <a:pPr algn="r" rtl="1">
                        <a:lnSpc>
                          <a:spcPct val="115000"/>
                        </a:lnSpc>
                        <a:spcAft>
                          <a:spcPts val="1000"/>
                        </a:spcAft>
                      </a:pPr>
                      <a:r>
                        <a:rPr lang="ar-SA" sz="1400" b="1" dirty="0">
                          <a:latin typeface="Calibri"/>
                          <a:ea typeface="Times New Roman"/>
                          <a:cs typeface="Arial"/>
                        </a:rPr>
                        <a:t>رقم الحساب</a:t>
                      </a:r>
                      <a:endParaRPr lang="en-US" sz="1100" dirty="0">
                        <a:latin typeface="Calibri"/>
                        <a:ea typeface="Times New Roman"/>
                        <a:cs typeface="Arial"/>
                      </a:endParaRPr>
                    </a:p>
                  </a:txBody>
                  <a:tcPr marL="68580" marR="68580" marT="0" marB="0"/>
                </a:tc>
              </a:tr>
              <a:tr h="486514">
                <a:tc>
                  <a:txBody>
                    <a:bodyPr/>
                    <a:lstStyle/>
                    <a:p>
                      <a:pPr marL="60325" indent="-60960" algn="ctr" rtl="1">
                        <a:lnSpc>
                          <a:spcPct val="115000"/>
                        </a:lnSpc>
                        <a:spcAft>
                          <a:spcPts val="1000"/>
                        </a:spcAft>
                        <a:tabLst>
                          <a:tab pos="359410" algn="l"/>
                        </a:tabLs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رواتب واجور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31</a:t>
                      </a:r>
                      <a:endParaRPr lang="en-US" sz="1100" dirty="0">
                        <a:latin typeface="Calibri"/>
                        <a:ea typeface="Times New Roman"/>
                        <a:cs typeface="Arial"/>
                      </a:endParaRPr>
                    </a:p>
                  </a:txBody>
                  <a:tcPr marL="68580" marR="68580" marT="0" marB="0"/>
                </a:tc>
                <a:tc>
                  <a:txBody>
                    <a:bodyPr/>
                    <a:lstStyle/>
                    <a:p>
                      <a:pPr marR="270510"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 نشاط الانتاج السلعي</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dirty="0">
                          <a:latin typeface="Calibri"/>
                          <a:ea typeface="Times New Roman"/>
                          <a:cs typeface="Arial"/>
                        </a:rPr>
                        <a:t>41</a:t>
                      </a:r>
                      <a:endParaRPr lang="en-US" sz="1100" dirty="0">
                        <a:latin typeface="Calibri"/>
                        <a:ea typeface="Times New Roman"/>
                        <a:cs typeface="Arial"/>
                      </a:endParaRPr>
                    </a:p>
                  </a:txBody>
                  <a:tcPr marL="68580" marR="68580" marT="0" marB="0"/>
                </a:tc>
              </a:tr>
              <a:tr h="486514">
                <a:tc>
                  <a:txBody>
                    <a:bodyPr/>
                    <a:lstStyle/>
                    <a:p>
                      <a:pPr marL="60325" indent="-60960"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مستلزمات سلعية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32</a:t>
                      </a:r>
                      <a:endParaRPr lang="en-US" sz="1100" dirty="0">
                        <a:latin typeface="Calibri"/>
                        <a:ea typeface="Times New Roman"/>
                        <a:cs typeface="Arial"/>
                      </a:endParaRPr>
                    </a:p>
                  </a:txBody>
                  <a:tcPr marL="68580" marR="68580" marT="0" marB="0"/>
                </a:tc>
                <a:tc>
                  <a:txBody>
                    <a:bodyPr/>
                    <a:lstStyle/>
                    <a:p>
                      <a:pPr marR="270510"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 النشاط التجاري</a:t>
                      </a:r>
                      <a:endParaRPr lang="en-US" sz="1100" dirty="0">
                        <a:latin typeface="Calibri"/>
                        <a:ea typeface="Times New Roman"/>
                        <a:cs typeface="Arial"/>
                      </a:endParaRPr>
                    </a:p>
                  </a:txBody>
                  <a:tcPr marL="68580" marR="68580" marT="0" marB="0"/>
                </a:tc>
                <a:tc>
                  <a:txBody>
                    <a:bodyPr/>
                    <a:lstStyle/>
                    <a:p>
                      <a:pPr algn="ctr" rtl="1">
                        <a:lnSpc>
                          <a:spcPct val="115000"/>
                        </a:lnSpc>
                        <a:spcAft>
                          <a:spcPts val="1000"/>
                        </a:spcAft>
                      </a:pPr>
                      <a:r>
                        <a:rPr lang="ar-SA" sz="1400" b="1" dirty="0">
                          <a:latin typeface="Calibri"/>
                          <a:ea typeface="Times New Roman"/>
                          <a:cs typeface="Arial"/>
                        </a:rPr>
                        <a:t>42</a:t>
                      </a:r>
                      <a:endParaRPr lang="en-US" sz="1100" dirty="0">
                        <a:latin typeface="Calibri"/>
                        <a:ea typeface="Times New Roman"/>
                        <a:cs typeface="Arial"/>
                      </a:endParaRPr>
                    </a:p>
                  </a:txBody>
                  <a:tcPr marL="68580" marR="68580" marT="0" marB="0"/>
                </a:tc>
              </a:tr>
              <a:tr h="486514">
                <a:tc>
                  <a:txBody>
                    <a:bodyPr/>
                    <a:lstStyle/>
                    <a:p>
                      <a:pPr marL="60325" indent="-60960" algn="ctr" rtl="1">
                        <a:lnSpc>
                          <a:spcPct val="115000"/>
                        </a:lnSpc>
                        <a:spcAft>
                          <a:spcPts val="1000"/>
                        </a:spcAft>
                        <a:tabLst>
                          <a:tab pos="359410" algn="l"/>
                        </a:tabLs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مستلزمات خدمية</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33</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 النشاط الخدمي </a:t>
                      </a:r>
                      <a:endParaRPr lang="en-US" sz="1100" dirty="0">
                        <a:latin typeface="Calibri"/>
                        <a:ea typeface="Times New Roman"/>
                        <a:cs typeface="Arial"/>
                      </a:endParaRPr>
                    </a:p>
                  </a:txBody>
                  <a:tcPr marL="68580" marR="68580" marT="0" marB="0"/>
                </a:tc>
                <a:tc>
                  <a:txBody>
                    <a:bodyPr/>
                    <a:lstStyle/>
                    <a:p>
                      <a:pPr marL="60325" indent="-60960" algn="ctr" rtl="1">
                        <a:lnSpc>
                          <a:spcPct val="115000"/>
                        </a:lnSpc>
                        <a:spcAft>
                          <a:spcPts val="1000"/>
                        </a:spcAft>
                        <a:tabLst>
                          <a:tab pos="359410" algn="l"/>
                        </a:tabLst>
                      </a:pPr>
                      <a:r>
                        <a:rPr lang="ar-IQ" sz="1400" b="1" dirty="0" smtClean="0">
                          <a:latin typeface="Calibri"/>
                          <a:ea typeface="Times New Roman"/>
                          <a:cs typeface="Arial"/>
                        </a:rPr>
                        <a:t>43</a:t>
                      </a:r>
                      <a:endParaRPr lang="en-US" sz="1100" dirty="0">
                        <a:latin typeface="Calibri"/>
                        <a:ea typeface="Times New Roman"/>
                        <a:cs typeface="Arial"/>
                      </a:endParaRPr>
                    </a:p>
                  </a:txBody>
                  <a:tcPr marL="68580" marR="68580" marT="0" marB="0"/>
                </a:tc>
              </a:tr>
              <a:tr h="446878">
                <a:tc>
                  <a:txBody>
                    <a:bodyPr/>
                    <a:lstStyle/>
                    <a:p>
                      <a:pPr marL="60960" indent="-60960" algn="ctr" rtl="1">
                        <a:lnSpc>
                          <a:spcPct val="115000"/>
                        </a:lnSpc>
                        <a:spcAft>
                          <a:spcPts val="1000"/>
                        </a:spcAft>
                        <a:tabLst>
                          <a:tab pos="359410" algn="l"/>
                        </a:tabLs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مقاولات وخدمات</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34</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ايراد التشغيل للغير</a:t>
                      </a:r>
                      <a:endParaRPr lang="en-US" sz="1100" dirty="0">
                        <a:latin typeface="Calibri"/>
                        <a:ea typeface="Times New Roman"/>
                        <a:cs typeface="Arial"/>
                      </a:endParaRPr>
                    </a:p>
                  </a:txBody>
                  <a:tcPr marL="68580" marR="68580" marT="0" marB="0"/>
                </a:tc>
                <a:tc>
                  <a:txBody>
                    <a:bodyPr/>
                    <a:lstStyle/>
                    <a:p>
                      <a:pPr marL="60960" indent="-60960" algn="ctr" rtl="1">
                        <a:lnSpc>
                          <a:spcPct val="115000"/>
                        </a:lnSpc>
                        <a:spcAft>
                          <a:spcPts val="1000"/>
                        </a:spcAft>
                        <a:tabLst>
                          <a:tab pos="359410" algn="l"/>
                        </a:tabLst>
                      </a:pPr>
                      <a:r>
                        <a:rPr lang="ar-IQ" sz="1400" b="1" dirty="0" smtClean="0">
                          <a:latin typeface="Calibri"/>
                          <a:ea typeface="Times New Roman"/>
                          <a:cs typeface="Arial"/>
                        </a:rPr>
                        <a:t>44</a:t>
                      </a:r>
                      <a:endParaRPr lang="en-US" sz="1100" dirty="0">
                        <a:latin typeface="Calibri"/>
                        <a:ea typeface="Times New Roman"/>
                        <a:cs typeface="Arial"/>
                      </a:endParaRPr>
                    </a:p>
                  </a:txBody>
                  <a:tcPr marL="68580" marR="68580" marT="0" marB="0"/>
                </a:tc>
              </a:tr>
              <a:tr h="486514">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مشتريات بضائع بغرض البيع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35</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كلفة الموجودات المصنعة داخليا </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IQ" sz="1400" b="1" dirty="0" smtClean="0">
                          <a:latin typeface="Calibri"/>
                          <a:ea typeface="Times New Roman"/>
                          <a:cs typeface="Arial"/>
                        </a:rPr>
                        <a:t>45</a:t>
                      </a:r>
                      <a:endParaRPr lang="en-US" sz="1100" dirty="0">
                        <a:latin typeface="Calibri"/>
                        <a:ea typeface="Times New Roman"/>
                        <a:cs typeface="Arial"/>
                      </a:endParaRPr>
                    </a:p>
                  </a:txBody>
                  <a:tcPr marL="68580" marR="68580" marT="0" marB="0"/>
                </a:tc>
              </a:tr>
              <a:tr h="486514">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ح/فوائد وايجارات اراضي</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36</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فوائد دائنة</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IQ" sz="1400" b="1" dirty="0" smtClean="0">
                          <a:latin typeface="Calibri"/>
                          <a:ea typeface="Times New Roman"/>
                          <a:cs typeface="Arial"/>
                        </a:rPr>
                        <a:t>46</a:t>
                      </a:r>
                      <a:endParaRPr lang="en-US" sz="1100" dirty="0">
                        <a:latin typeface="Calibri"/>
                        <a:ea typeface="Times New Roman"/>
                        <a:cs typeface="Arial"/>
                      </a:endParaRPr>
                    </a:p>
                  </a:txBody>
                  <a:tcPr marL="68580" marR="68580" marT="0" marB="0"/>
                </a:tc>
              </a:tr>
              <a:tr h="486514">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ح/الاندثار</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37</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ايجارات اراضي</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IQ" sz="1400" b="1" dirty="0" smtClean="0">
                          <a:latin typeface="Calibri"/>
                          <a:ea typeface="Times New Roman"/>
                          <a:cs typeface="Arial"/>
                        </a:rPr>
                        <a:t>46</a:t>
                      </a:r>
                      <a:endParaRPr lang="en-US" sz="1100" dirty="0">
                        <a:latin typeface="Calibri"/>
                        <a:ea typeface="Times New Roman"/>
                        <a:cs typeface="Arial"/>
                      </a:endParaRPr>
                    </a:p>
                  </a:txBody>
                  <a:tcPr marL="68580" marR="68580" marT="0" marB="0"/>
                </a:tc>
              </a:tr>
              <a:tr h="486514">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ضرائب ورسوم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384</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ح/ الاعانات</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IQ" sz="1400" b="1" dirty="0" smtClean="0">
                          <a:latin typeface="Calibri"/>
                          <a:ea typeface="Times New Roman"/>
                          <a:cs typeface="Arial"/>
                        </a:rPr>
                        <a:t>47</a:t>
                      </a:r>
                      <a:endParaRPr lang="en-US" sz="1100" dirty="0">
                        <a:latin typeface="Calibri"/>
                        <a:ea typeface="Times New Roman"/>
                        <a:cs typeface="Arial"/>
                      </a:endParaRPr>
                    </a:p>
                  </a:txBody>
                  <a:tcPr marL="68580" marR="68580" marT="0" marB="0"/>
                </a:tc>
              </a:tr>
              <a:tr h="486514">
                <a:tc>
                  <a:txBody>
                    <a:bodyPr/>
                    <a:lstStyle/>
                    <a:p>
                      <a:pPr marL="50800" indent="9525" algn="ct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فائض العمليات الجارية </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a:latin typeface="Calibri"/>
                          <a:ea typeface="Times New Roman"/>
                          <a:cs typeface="Arial"/>
                        </a:rPr>
                        <a:t>عجز العمليات الجارية</a:t>
                      </a: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dirty="0">
                          <a:latin typeface="Calibri"/>
                          <a:ea typeface="Times New Roman"/>
                          <a:cs typeface="Arial"/>
                        </a:rPr>
                        <a:t>××</a:t>
                      </a:r>
                      <a:endParaRPr lang="en-US" sz="1100" dirty="0">
                        <a:latin typeface="Calibri"/>
                        <a:ea typeface="Times New Roman"/>
                        <a:cs typeface="Arial"/>
                      </a:endParaRPr>
                    </a:p>
                  </a:txBody>
                  <a:tcPr marL="68580" marR="68580" marT="0" marB="0"/>
                </a:tc>
              </a:tr>
              <a:tr h="486514">
                <a:tc>
                  <a:txBody>
                    <a:bodyPr/>
                    <a:lstStyle/>
                    <a:p>
                      <a:pPr marL="50800" indent="9525" algn="ctr" rtl="1">
                        <a:lnSpc>
                          <a:spcPct val="115000"/>
                        </a:lnSpc>
                        <a:spcAft>
                          <a:spcPts val="1000"/>
                        </a:spcAft>
                      </a:pPr>
                      <a:r>
                        <a:rPr lang="ar-SA" sz="1400" b="1" u="sng">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r>
                        <a:rPr lang="ar-SA" sz="1400" b="1" u="sng">
                          <a:latin typeface="Calibri"/>
                          <a:ea typeface="Times New Roman"/>
                          <a:cs typeface="Arial"/>
                        </a:rPr>
                        <a:t>××</a:t>
                      </a:r>
                      <a:endParaRPr lang="en-US" sz="1100" dirty="0">
                        <a:latin typeface="Calibri"/>
                        <a:ea typeface="Times New Roman"/>
                        <a:cs typeface="Arial"/>
                      </a:endParaRPr>
                    </a:p>
                  </a:txBody>
                  <a:tcPr marL="68580" marR="68580" marT="0" marB="0"/>
                </a:tc>
                <a:tc>
                  <a:txBody>
                    <a:bodyPr/>
                    <a:lstStyle/>
                    <a:p>
                      <a:pPr marR="270510" algn="r" rtl="1">
                        <a:lnSpc>
                          <a:spcPct val="115000"/>
                        </a:lnSpc>
                        <a:spcAft>
                          <a:spcPts val="1000"/>
                        </a:spcAft>
                      </a:pPr>
                      <a:endParaRPr lang="en-US" sz="1100" dirty="0">
                        <a:latin typeface="Calibri"/>
                        <a:ea typeface="Times New Roman"/>
                        <a:cs typeface="Arial"/>
                      </a:endParaRPr>
                    </a:p>
                  </a:txBody>
                  <a:tcPr marL="68580" marR="68580" marT="0" marB="0"/>
                </a:tc>
                <a:tc>
                  <a:txBody>
                    <a:bodyPr/>
                    <a:lstStyle/>
                    <a:p>
                      <a:pPr marL="50800" indent="9525" algn="ctr" rtl="1">
                        <a:lnSpc>
                          <a:spcPct val="115000"/>
                        </a:lnSpc>
                        <a:spcAft>
                          <a:spcPts val="1000"/>
                        </a:spcAft>
                      </a:pPr>
                      <a:r>
                        <a:rPr lang="ar-SA" sz="1400" b="1" u="sng" dirty="0">
                          <a:latin typeface="Calibri"/>
                          <a:ea typeface="Times New Roman"/>
                          <a:cs typeface="Arial"/>
                        </a:rPr>
                        <a:t>××</a:t>
                      </a:r>
                      <a:endParaRPr lang="en-US" sz="1100" dirty="0">
                        <a:latin typeface="Calibri"/>
                        <a:ea typeface="Times New Roman"/>
                        <a:cs typeface="Arial"/>
                      </a:endParaRPr>
                    </a:p>
                  </a:txBody>
                  <a:tcPr marL="68580" marR="68580" marT="0" marB="0"/>
                </a:tc>
              </a:tr>
            </a:tbl>
          </a:graphicData>
        </a:graphic>
      </p:graphicFrame>
    </p:spTree>
  </p:cSld>
  <p:clrMapOvr>
    <a:masterClrMapping/>
  </p:clrMapOvr>
  <p:transition spd="slow">
    <p:wipe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TotalTime>
  <Words>2286</Words>
  <Application>Microsoft Office PowerPoint</Application>
  <PresentationFormat>On-screen Show (4:3)</PresentationFormat>
  <Paragraphs>566</Paragraphs>
  <Slides>24</Slides>
  <Notes>9</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rafeaa</dc:creator>
  <cp:lastModifiedBy>mostafa</cp:lastModifiedBy>
  <cp:revision>47</cp:revision>
  <dcterms:created xsi:type="dcterms:W3CDTF">2006-08-16T00:00:00Z</dcterms:created>
  <dcterms:modified xsi:type="dcterms:W3CDTF">2015-11-04T14:12:43Z</dcterms:modified>
</cp:coreProperties>
</file>