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2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88F2A2-2B02-4197-A153-41E2C5C5ED17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E069AC-9205-4255-9451-C75DCDA938D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SA" sz="6600" dirty="0">
                <a:solidFill>
                  <a:srgbClr val="2F5897"/>
                </a:solidFill>
                <a:latin typeface="Palatino Linotype"/>
                <a:cs typeface="Tahoma"/>
              </a:rPr>
              <a:t>تخطيط عملية </a:t>
            </a:r>
            <a:r>
              <a:rPr lang="ar-SA" sz="6600" dirty="0" smtClean="0">
                <a:solidFill>
                  <a:srgbClr val="2F5897"/>
                </a:solidFill>
                <a:latin typeface="Palatino Linotype"/>
                <a:cs typeface="Tahoma"/>
              </a:rPr>
              <a:t>ال</a:t>
            </a:r>
            <a:r>
              <a:rPr lang="ar-IQ" sz="6600" dirty="0" smtClean="0">
                <a:solidFill>
                  <a:srgbClr val="2F5897"/>
                </a:solidFill>
                <a:latin typeface="Palatino Linotype"/>
                <a:cs typeface="Tahoma"/>
              </a:rPr>
              <a:t>تدقيق</a:t>
            </a:r>
            <a:br>
              <a:rPr lang="ar-IQ" sz="6600" dirty="0" smtClean="0">
                <a:solidFill>
                  <a:srgbClr val="2F5897"/>
                </a:solidFill>
                <a:latin typeface="Palatino Linotype"/>
                <a:cs typeface="Tahoma"/>
              </a:rPr>
            </a:br>
            <a:r>
              <a:rPr lang="ar-IQ" sz="6600" dirty="0" smtClean="0">
                <a:solidFill>
                  <a:srgbClr val="2F5897"/>
                </a:solidFill>
                <a:latin typeface="Palatino Linotype"/>
                <a:cs typeface="Tahoma"/>
              </a:rPr>
              <a:t>د. </a:t>
            </a:r>
            <a:r>
              <a:rPr lang="ar-IQ" sz="6600" smtClean="0">
                <a:solidFill>
                  <a:srgbClr val="2F5897"/>
                </a:solidFill>
                <a:latin typeface="Palatino Linotype"/>
                <a:cs typeface="Tahoma"/>
              </a:rPr>
              <a:t>سهاد صبيح</a:t>
            </a:r>
            <a:r>
              <a:rPr lang="ar-IQ" sz="6600" smtClean="0">
                <a:solidFill>
                  <a:srgbClr val="2F5897"/>
                </a:solidFill>
                <a:latin typeface="Palatino Linotype"/>
                <a:cs typeface="Tahoma"/>
              </a:rPr>
              <a:t> </a:t>
            </a:r>
            <a:r>
              <a:rPr lang="ar-SA" sz="6600" dirty="0" smtClean="0">
                <a:solidFill>
                  <a:srgbClr val="2F5897"/>
                </a:solidFill>
                <a:latin typeface="Palatino Linotype"/>
                <a:cs typeface="Tahoma"/>
              </a:rPr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810000"/>
            <a:ext cx="6400800" cy="1524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/>
            <a:r>
              <a:rPr lang="ar-IQ" sz="3600" smtClean="0">
                <a:solidFill>
                  <a:schemeClr val="tx1"/>
                </a:solidFill>
              </a:rPr>
              <a:t>الفصل الثالث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38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ar-SA" sz="3200" dirty="0">
                <a:solidFill>
                  <a:schemeClr val="tx1"/>
                </a:solidFill>
                <a:latin typeface="Palatino Linotype"/>
                <a:cs typeface="Tahoma"/>
              </a:rPr>
              <a:t>رابعا:الاستراتيجية </a:t>
            </a:r>
            <a:r>
              <a:rPr lang="ar-SA" sz="3200" dirty="0" smtClean="0">
                <a:solidFill>
                  <a:schemeClr val="tx1"/>
                </a:solidFill>
                <a:latin typeface="Palatino Linotype"/>
                <a:cs typeface="Tahoma"/>
              </a:rPr>
              <a:t>العام</a:t>
            </a:r>
            <a:r>
              <a:rPr lang="ar-IQ" sz="3200" dirty="0" smtClean="0">
                <a:solidFill>
                  <a:schemeClr val="tx1"/>
                </a:solidFill>
                <a:latin typeface="Palatino Linotype"/>
                <a:cs typeface="Tahoma"/>
              </a:rPr>
              <a:t>ة</a:t>
            </a:r>
            <a:r>
              <a:rPr lang="ar-SA" sz="3200" dirty="0" smtClean="0">
                <a:solidFill>
                  <a:schemeClr val="tx1"/>
                </a:solidFill>
                <a:latin typeface="Palatino Linotype"/>
                <a:cs typeface="Tahoma"/>
              </a:rPr>
              <a:t> </a:t>
            </a:r>
            <a:r>
              <a:rPr lang="ar-SA" sz="3200" dirty="0">
                <a:solidFill>
                  <a:schemeClr val="tx1"/>
                </a:solidFill>
                <a:latin typeface="Palatino Linotype"/>
                <a:cs typeface="Tahoma"/>
              </a:rPr>
              <a:t>و التقويم المبدئي لنظام الرقابة الداخلية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981200"/>
            <a:ext cx="8077200" cy="4144963"/>
          </a:xfrm>
        </p:spPr>
        <p:txBody>
          <a:bodyPr>
            <a:normAutofit fontScale="92500" lnSpcReduction="20000"/>
          </a:bodyPr>
          <a:lstStyle/>
          <a:p>
            <a:pPr lvl="0" algn="just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تخطيط عملية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يقتضي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وضع استراتيجية عامة لكيفية إجراء عملية الفحص ونطاقها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استراتيجية عملية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تعني تحديد طبيعة ومدى توقيت اختبارات وإجراءات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للحصول على أدلة الإثبات</a:t>
            </a:r>
          </a:p>
          <a:p>
            <a:pPr lvl="0" algn="just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 هناك نوعين من الإستراتيجات: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الاعتماد بصفة أساسية على اختبارات تحقيق العمليات والأرصدة وعدم الاعتماد على نظام الرقابة الداخلية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الاعتماد جزئياً على نظام الرقابة الداخلية وتقليل مدى اختبارات تحقيق العمليات والأرصدة</a:t>
            </a:r>
          </a:p>
          <a:p>
            <a:pPr lvl="0" algn="just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يمكن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للم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أن يستخدم الإستراتيجية نفسها بالنسبة لعملية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بأكملها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أو استخدام استراتيجيات مختلفة لنفس العملية </a:t>
            </a:r>
          </a:p>
          <a:p>
            <a:pPr algn="just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421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خامسا : اجراء الدراسة التحليلة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1905000"/>
            <a:ext cx="8382000" cy="4221163"/>
          </a:xfrm>
        </p:spPr>
        <p:txBody>
          <a:bodyPr>
            <a:noAutofit/>
          </a:bodyPr>
          <a:lstStyle/>
          <a:p>
            <a:pPr lvl="0" algn="just" rtl="1"/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الدراسة التحليلية أو الفحص التحليلي  يعني إجراء دراسة للبيانات ومقارنة العلاقات بين البيانات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عندما </a:t>
            </a:r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تشير الى وجود تقلبات جوهرية في النتائج بالتالي يجب أن ينتبه إليها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endParaRPr lang="ar-SA" sz="22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0" algn="just" rtl="1"/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تعتبر الدراسة التحليلية نوع من أنواع أدلة الإثبات</a:t>
            </a:r>
          </a:p>
          <a:p>
            <a:pPr lvl="0" algn="just" rtl="1"/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في حالة الكشف عن وجود تقلبات جوهرية أسفرت عنها الدارسة التحليلية يقوم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ب :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الاستفسار للحصول على معلومات عن أسباب هذه التقلبات 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إجراء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اختبارات</a:t>
            </a:r>
            <a:r>
              <a:rPr lang="ar-IQ" sz="2200" dirty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IQ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إضافية</a:t>
            </a:r>
            <a:endParaRPr lang="ar-SA" sz="22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0" algn="just" rtl="1"/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أمثله :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لتحديد مدى امكانية استمرار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الزبون </a:t>
            </a:r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تحسب نسبة الدين الى حقوق الملكية و تقارن بالسنوات السابقه و تقارن بالشركات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الناجح</a:t>
            </a:r>
            <a:r>
              <a:rPr lang="ar-IQ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ة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في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الصناع</a:t>
            </a:r>
            <a:r>
              <a:rPr lang="ar-IQ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ة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endParaRPr lang="ar-SA" sz="22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1" algn="just" rtl="1">
              <a:buFont typeface="Courier New" pitchFamily="49" charset="0"/>
              <a:buChar char="o"/>
            </a:pPr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لتحديد امكانية تخفيض الاختبارات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التفصيلي</a:t>
            </a:r>
            <a:r>
              <a:rPr lang="ar-IQ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ة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يتم مقارنة المصروفات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المدفوع</a:t>
            </a:r>
            <a:r>
              <a:rPr lang="ar-IQ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ة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200" dirty="0">
                <a:solidFill>
                  <a:schemeClr val="tx1"/>
                </a:solidFill>
                <a:latin typeface="Century Gothic"/>
                <a:cs typeface="Times New Roman"/>
              </a:rPr>
              <a:t>مقدما بما يقابلها في السنوات </a:t>
            </a:r>
            <a:r>
              <a:rPr lang="ar-SA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السابق</a:t>
            </a:r>
            <a:r>
              <a:rPr lang="ar-IQ" sz="2200" dirty="0" smtClean="0">
                <a:solidFill>
                  <a:schemeClr val="tx1"/>
                </a:solidFill>
                <a:latin typeface="Century Gothic"/>
                <a:cs typeface="Times New Roman"/>
              </a:rPr>
              <a:t>ة</a:t>
            </a:r>
            <a:endParaRPr lang="ar-SA" sz="22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algn="just" rtl="1"/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020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خامسا : اجراء الدراسة التحليلة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8229599" cy="3992563"/>
          </a:xfrm>
        </p:spPr>
        <p:txBody>
          <a:bodyPr>
            <a:normAutofit/>
          </a:bodyPr>
          <a:lstStyle/>
          <a:p>
            <a:pPr lvl="0" algn="just" rtl="1"/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توقيت إجراءات الدراسة التحليلية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يمكن إجراء الدراسة التحليلية في أوقات مختلفة من عملية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</a:p>
          <a:p>
            <a:pPr marL="457200" lvl="1" indent="0" algn="just" rtl="1">
              <a:buNone/>
            </a:pP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( خلال جميع مراحل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المختلفة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)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في مرحلة التخطيط 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في مرحلة التنفيذ 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في مرحلة إعداد التقرير وقبل تقديم التقرير النهائي </a:t>
            </a:r>
          </a:p>
          <a:p>
            <a:pPr algn="just" rtl="1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506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خامسا : اجراء الدراسة التحليلة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1752600"/>
            <a:ext cx="8229600" cy="4648200"/>
          </a:xfrm>
        </p:spPr>
        <p:txBody>
          <a:bodyPr>
            <a:normAutofit fontScale="92500"/>
          </a:bodyPr>
          <a:lstStyle/>
          <a:p>
            <a:pPr lvl="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أنواع إجراءات الدراسة التحليلية وكيفية القيام بها </a:t>
            </a:r>
          </a:p>
          <a:p>
            <a:pPr marL="1051560" lvl="2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مقارنة المعلومات المالية للفترة الحالية بالمعلومات المالية المماثلة عن فترة سابقة</a:t>
            </a:r>
          </a:p>
          <a:p>
            <a:pPr marL="1051560" lvl="2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مقارنة المعلومات المالية الحالية الفعلية بالنتائج المتوقعة أو المخططة مثل المقارنة مع الموازنات التخطيطية والتنبوءات المستقبلية </a:t>
            </a:r>
          </a:p>
          <a:p>
            <a:pPr marL="1051560" lvl="2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دراسة العلاقات بين عناصر المعلومات المالية - تعتمد على الخبرة </a:t>
            </a:r>
          </a:p>
          <a:p>
            <a:pPr marL="1051560" lvl="2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مقارنة المعلومات المالية للشركة بالمعلومات المالية للشركات المماثلة في الصناعة التي ينتمي إليها المشروع</a:t>
            </a:r>
          </a:p>
          <a:p>
            <a:pPr marL="1051560" lvl="2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دراسة علاقات المعلومات المالية مع معلومات غير مالية مرتبطة بها</a:t>
            </a:r>
          </a:p>
          <a:p>
            <a:pPr lvl="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هناك عدة طرق للقيام بهذه الإجراءات ويخضع اختيار أي طريقة لتقدير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endParaRPr lang="ar-SA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2" algn="r" rtl="1"/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أكثر أنواع الدراسة التحليلية شيوعاً هو </a:t>
            </a:r>
            <a:r>
              <a:rPr lang="ar-SA" sz="2400" b="1" dirty="0">
                <a:solidFill>
                  <a:schemeClr val="tx1"/>
                </a:solidFill>
                <a:latin typeface="Century Gothic"/>
                <a:cs typeface="Times New Roman"/>
              </a:rPr>
              <a:t>استخدام النسب المالية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912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000" dirty="0">
                <a:solidFill>
                  <a:schemeClr val="tx1"/>
                </a:solidFill>
                <a:latin typeface="Palatino Linotype"/>
                <a:cs typeface="Tahoma"/>
              </a:rPr>
              <a:t>خامسا : اجراء الدراسة التحليلة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tabl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00" y="2209800"/>
            <a:ext cx="6750637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61688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SA" sz="3200" dirty="0">
                <a:solidFill>
                  <a:schemeClr val="tx1"/>
                </a:solidFill>
                <a:latin typeface="Palatino Linotype"/>
                <a:cs typeface="Tahoma"/>
              </a:rPr>
              <a:t>سادسا : اجراء تقديرات لمستويات الأهمية النسبية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752600"/>
            <a:ext cx="7924800" cy="4373563"/>
          </a:xfrm>
        </p:spPr>
        <p:txBody>
          <a:bodyPr>
            <a:normAutofit/>
          </a:bodyPr>
          <a:lstStyle/>
          <a:p>
            <a:pPr lvl="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تحديد مستوى الأهمية النسبية يمكن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من تحديد نوع التقرير الذي يصدره </a:t>
            </a:r>
          </a:p>
          <a:p>
            <a:pPr lvl="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مستويات الأهمية النسبية تحدد في ضوء مجموعة من العوامل الكمية و النوعية </a:t>
            </a:r>
          </a:p>
          <a:p>
            <a:pPr lvl="1" algn="r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مثال: قد يكون البند غير مهم من الناحية الكمية ولكن طبيعة الموضوع توحي بوجود غش</a:t>
            </a:r>
          </a:p>
          <a:p>
            <a:pPr lvl="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محور اهتمام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هو البنود الهامة </a:t>
            </a:r>
          </a:p>
          <a:p>
            <a:pPr lvl="1" algn="r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البنود الهامة هي البنود التي تؤثر على قرارات الرجل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المعتاد،المستخدم المعتاد،المستثمر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العادي</a:t>
            </a:r>
          </a:p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2293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SA" sz="3200" dirty="0">
                <a:solidFill>
                  <a:schemeClr val="tx1"/>
                </a:solidFill>
                <a:latin typeface="Palatino Linotype"/>
                <a:cs typeface="Tahoma"/>
              </a:rPr>
              <a:t>سادسا : اجراء تقديرات لمستويات الأهمية النسبية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676400"/>
            <a:ext cx="8382000" cy="4800600"/>
          </a:xfrm>
        </p:spPr>
        <p:txBody>
          <a:bodyPr>
            <a:normAutofit lnSpcReduction="10000"/>
          </a:bodyPr>
          <a:lstStyle/>
          <a:p>
            <a:pPr lvl="0" algn="r" rtl="1"/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يتم تقدير مستويات الأهمية النسبية في جميع مراحل عملية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الا انه يتم التركيزعلى تقدير مستويات الأهمية النسبية في مرحلة التخطيط </a:t>
            </a:r>
          </a:p>
          <a:p>
            <a:pPr lvl="1" algn="r" rtl="1">
              <a:buFont typeface="Courier New" pitchFamily="49" charset="0"/>
              <a:buChar char="o"/>
            </a:pP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يؤثر على تحديد مدى كفاية أدلة الإثبات التي سيجمعها 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المدقق</a:t>
            </a:r>
            <a:endParaRPr lang="ar-SA" sz="20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1" algn="r" rtl="1">
              <a:buFont typeface="Courier New" pitchFamily="49" charset="0"/>
              <a:buChar char="o"/>
            </a:pP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يحدد ما يسمى بخطر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الممكن قبوله ( </a:t>
            </a:r>
            <a:r>
              <a:rPr lang="en-US" sz="2000" dirty="0">
                <a:solidFill>
                  <a:schemeClr val="tx1"/>
                </a:solidFill>
                <a:latin typeface="Century Gothic"/>
              </a:rPr>
              <a:t>(Acceptable Audit Risk</a:t>
            </a:r>
            <a:endParaRPr lang="ar-SA" sz="20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0" algn="r" rtl="1"/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مستوى خطر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الممكن قبوله </a:t>
            </a:r>
          </a:p>
          <a:p>
            <a:pPr lvl="1" algn="r" rtl="1">
              <a:buFont typeface="Courier New" pitchFamily="49" charset="0"/>
              <a:buChar char="o"/>
            </a:pPr>
            <a:r>
              <a:rPr lang="ar-SA" sz="2000" b="1" dirty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هو مدى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استعداد الم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لتقبل احتواء القوائم على تحريف يتسم بالاهمية و بعد الانتهاء من 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عملية التدقيق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يصدر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تقرير نظيف</a:t>
            </a:r>
          </a:p>
          <a:p>
            <a:pPr lvl="2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الأخطاء هنا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عديم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ة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الأهمية أو الأهمية النسبية الخاصة بها في تقدير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بسيطة أو منخفضة</a:t>
            </a:r>
          </a:p>
          <a:p>
            <a:pPr lvl="2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كلما زاد مستوى خطر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الممكن قبوله فإن المستوى المطلوب جمعه من أدلة الإثبات يقل</a:t>
            </a:r>
          </a:p>
          <a:p>
            <a:pPr lvl="2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كلما انخفض مستوى خطر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الممكن قبوله فإن المستوى المطلوب جمعه من أدلة الإثبات يزيد</a:t>
            </a:r>
          </a:p>
          <a:p>
            <a:pPr algn="r" rtl="1"/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312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ar-SA" sz="4000" dirty="0">
                <a:solidFill>
                  <a:schemeClr val="tx1"/>
                </a:solidFill>
                <a:latin typeface="Palatino Linotype"/>
                <a:cs typeface="Tahoma"/>
              </a:rPr>
              <a:t>سادسا : اجراء تقديرات لمستويات الأهمية النسبية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tabl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6692" y="3200400"/>
            <a:ext cx="6822015" cy="21215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66800" y="2154805"/>
            <a:ext cx="678180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r" rtl="1">
              <a:spcBef>
                <a:spcPct val="20000"/>
              </a:spcBef>
              <a:buFont typeface="Arial" pitchFamily="34" charset="0"/>
              <a:buChar char="•"/>
            </a:pPr>
            <a:r>
              <a:rPr lang="ar-SA" sz="2400" dirty="0">
                <a:latin typeface="Century Gothic"/>
                <a:cs typeface="Times New Roman"/>
              </a:rPr>
              <a:t>العلاقة بين الأهمية النسبية و الخطر الممكن قبوله وأدلة الإثبات</a:t>
            </a:r>
          </a:p>
          <a:p>
            <a:pPr marL="342900" lvl="0" indent="-342900" algn="r" rtl="1">
              <a:spcBef>
                <a:spcPct val="20000"/>
              </a:spcBef>
              <a:buFont typeface="Arial" pitchFamily="34" charset="0"/>
              <a:buChar char="•"/>
            </a:pPr>
            <a:endParaRPr lang="ar-SA" sz="2400" b="1" dirty="0">
              <a:solidFill>
                <a:prstClr val="black">
                  <a:lumMod val="50000"/>
                  <a:lumOff val="50000"/>
                </a:prstClr>
              </a:solidFill>
              <a:latin typeface="Century Gothic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60378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سابعا : اعداد برنامج </a:t>
            </a:r>
            <a:r>
              <a:rPr lang="ar-SA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ال</a:t>
            </a:r>
            <a:r>
              <a:rPr lang="ar-IQ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تدقيق </a:t>
            </a:r>
            <a:r>
              <a:rPr lang="ar-SA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1981200"/>
            <a:ext cx="8229600" cy="4144963"/>
          </a:xfrm>
        </p:spPr>
        <p:txBody>
          <a:bodyPr/>
          <a:lstStyle/>
          <a:p>
            <a:pPr lvl="0" algn="just" rtl="1"/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عبارة عن أداة لتخطيط العمل الذي سيتم في عملية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و في الوقت نفسه أداة للرقابة والإشراف على تنفيذ هذا العمل.</a:t>
            </a:r>
          </a:p>
          <a:p>
            <a:pPr lvl="0" algn="just" rtl="1"/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يساعد البرنامج في تخصيص وتوزيع العمل على مساعدي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الذين يشتركون في عملية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وفي تحديد المسئولية</a:t>
            </a:r>
          </a:p>
          <a:p>
            <a:pPr lvl="0" algn="just" rtl="1"/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السمة المميزة لبرنامج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التي تميزه عن غيره من الإجراءات هي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المرونة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،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قابلية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البرنامج للتعديل والتغيير و الذي يتم بواسطة المدير أوالمشرف على عملية 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</a:t>
            </a:r>
            <a:endParaRPr lang="ar-SA" sz="28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060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سابعا : اعداد برنامج </a:t>
            </a:r>
            <a:r>
              <a:rPr lang="ar-SA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ال</a:t>
            </a:r>
            <a:r>
              <a:rPr lang="ar-IQ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تدقيق</a:t>
            </a:r>
            <a:r>
              <a:rPr lang="ar-SA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1905000"/>
            <a:ext cx="8001000" cy="4221163"/>
          </a:xfrm>
        </p:spPr>
        <p:txBody>
          <a:bodyPr>
            <a:normAutofit/>
          </a:bodyPr>
          <a:lstStyle/>
          <a:p>
            <a:pPr lvl="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برنامج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لعملية جديدة</a:t>
            </a:r>
          </a:p>
          <a:p>
            <a:pPr lvl="1" algn="r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يجب أن يتضمن برنامج 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marL="1131570" lvl="2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تحديد أرصدة الحسابات الافتتاحية في أول المدة والتأكد من صحتها</a:t>
            </a:r>
          </a:p>
          <a:p>
            <a:pPr marL="1131570" lvl="2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التعرف على السياسات المحاسبية التي يطبقها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الجديد</a:t>
            </a:r>
          </a:p>
          <a:p>
            <a:pPr lvl="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برنامج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في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عملية 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متكررة</a:t>
            </a:r>
          </a:p>
          <a:p>
            <a:pPr lvl="1" algn="r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إذا كان سبق للمكتب 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الزبون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فبرنامج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يتضمن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دراسة برنامج و أوراق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للسنة السابقة لأنها مع خبرة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تساعد على تصميم البرنامج الجديد</a:t>
            </a:r>
          </a:p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282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ar-SA" sz="5400" dirty="0">
                <a:solidFill>
                  <a:schemeClr val="tx1"/>
                </a:solidFill>
                <a:latin typeface="Palatino Linotype"/>
                <a:cs typeface="Tahoma"/>
              </a:rPr>
              <a:t>مراحل عملية </a:t>
            </a:r>
            <a:r>
              <a:rPr lang="ar-IQ" sz="5400" dirty="0" smtClean="0">
                <a:solidFill>
                  <a:schemeClr val="tx1"/>
                </a:solidFill>
                <a:latin typeface="Palatino Linotype"/>
                <a:cs typeface="Tahoma"/>
              </a:rPr>
              <a:t>التدقيق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rtl="1">
              <a:buNone/>
            </a:pP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تتم عملية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في ثلاث مراحل </a:t>
            </a:r>
          </a:p>
          <a:p>
            <a:pPr lvl="2" algn="just" rtl="1"/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المرحلة الأولى - مرحلة التخطيط  </a:t>
            </a:r>
            <a:endParaRPr lang="ar-IQ" sz="2800" dirty="0" smtClean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2" algn="just" rtl="1"/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المرحلة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الثانية - مرحلة التنفيذ</a:t>
            </a:r>
          </a:p>
          <a:p>
            <a:pPr lvl="2" algn="just" rtl="1"/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المرحلة الثالثة - مرحلة التقرير ( الفصل الرابع ) </a:t>
            </a:r>
          </a:p>
          <a:p>
            <a:pPr algn="just" rt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751200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أوراق عمل </a:t>
            </a:r>
            <a:r>
              <a:rPr lang="ar-SA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ال</a:t>
            </a:r>
            <a:r>
              <a:rPr lang="ar-IQ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تدقيق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752600"/>
            <a:ext cx="8458200" cy="4724400"/>
          </a:xfrm>
        </p:spPr>
        <p:txBody>
          <a:bodyPr>
            <a:normAutofit/>
          </a:bodyPr>
          <a:lstStyle/>
          <a:p>
            <a:pPr lvl="0" algn="r" rtl="1"/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هي السجلات التي يحتفظ بها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و التي تشمل الاجراءات التي تم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تطبيقها،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الاختبارات التي تم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تنفيذها،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المعلومات التي تم الحصول عليها و الاستنتاجات التي تم التوصل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اليها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 خلال التدقيق.</a:t>
            </a:r>
            <a:endParaRPr lang="ar-SA" sz="20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0" algn="r" rtl="1"/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أغراض إعداد أوراق عمل 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</a:t>
            </a:r>
            <a:endParaRPr lang="ar-SA" sz="20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تساعد مباشرة في تخطيط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و أداء عملية الفحص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بيانات يتم استخدامها لتحديد النوع المناسب من تقرير 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 </a:t>
            </a:r>
            <a:endParaRPr lang="ar-SA" sz="20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تعتبر سجل تاريخي بالعمل الذي تم بحيث يمكن الرجوع إليها عند القيام بعملية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للسنة القادمة 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أداة للحد من المسئولية القانونية</a:t>
            </a:r>
          </a:p>
          <a:p>
            <a:pPr marL="1005840" lvl="2" indent="-45720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تعتبر دليل الإثبات الرئيسي على ما قام به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من عمل إذا رفعت دعوى عليه بالإهمال في إداء واجباته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المصدر الأساسي لبيان مدى التزام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بمعايير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المتعارف </a:t>
            </a:r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عليها</a:t>
            </a:r>
          </a:p>
          <a:p>
            <a:pPr marL="1005840" lvl="2" indent="-45720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توثق أوراق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تقيد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والتزامه بمعايير العمل الميداني الثلاثة</a:t>
            </a:r>
          </a:p>
          <a:p>
            <a:pPr algn="r" rtl="1"/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409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أوراق عمل </a:t>
            </a:r>
            <a:r>
              <a:rPr lang="ar-SA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ال</a:t>
            </a:r>
            <a:r>
              <a:rPr lang="ar-IQ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تدقيق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676400"/>
            <a:ext cx="8686800" cy="4876800"/>
          </a:xfrm>
        </p:spPr>
        <p:txBody>
          <a:bodyPr>
            <a:normAutofit fontScale="92500"/>
          </a:bodyPr>
          <a:lstStyle/>
          <a:p>
            <a:pPr lvl="0" algn="just" rtl="1"/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تعد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أوراق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تدقيق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ملكاً للم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و لا يحق قانونيا لاي احد بما في ذلك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الزبون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استخدامها </a:t>
            </a:r>
            <a:r>
              <a:rPr lang="ar-SA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الا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في حالة الاستدعاء الرسمي من المحكمة لاستخدامها كدليل</a:t>
            </a:r>
          </a:p>
          <a:p>
            <a:pPr lvl="0" algn="just" rtl="1"/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يتم حفظ أوراق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تدقيق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في نوعين من الملفات هما: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الملف الدائم الذي يحتوي على البيانات التي لها صفة الاستمرار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الملف الجاري الذي يحتوي على أوراق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تدقيق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الخاصة </a:t>
            </a: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بالسنة الحالية محل الفحص</a:t>
            </a:r>
          </a:p>
          <a:p>
            <a:pPr marL="0" lvl="0" indent="0" algn="just" rtl="1">
              <a:spcBef>
                <a:spcPts val="0"/>
              </a:spcBef>
              <a:buNone/>
              <a:defRPr/>
            </a:pP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تضم أوراق عمل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تدقيق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جميع البيانات التي يحصل عليها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مثل: برامج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تدقيق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التحليلات - المذكرات المكتوبة – خطابات المصادقات-الشهادات والبيانات المقدمة من الإدارة - ملخصات لوثائق الشركة - الكشوف التفصيلية - التعليقات التي قام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بإعدادها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أو حصل عليها</a:t>
            </a:r>
          </a:p>
          <a:p>
            <a:pPr algn="r" rtl="1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7578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الملف الدائم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839199" cy="5105400"/>
          </a:xfrm>
        </p:spPr>
        <p:txBody>
          <a:bodyPr>
            <a:normAutofit lnSpcReduction="10000"/>
          </a:bodyPr>
          <a:lstStyle/>
          <a:p>
            <a:pPr lvl="0" algn="just" rtl="1"/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يحتوي على بيانات ومعلومات لها صفة الدوام والاستمرار ولا تقتصر فائدتها على سنة مالية واحدة ولكنها تفيد في القيام بعمليات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تدقيق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الخاصة بالسنوات التالية</a:t>
            </a:r>
          </a:p>
          <a:p>
            <a:pPr lvl="0" algn="just" rtl="1"/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أمثلة على بيانات مستمرة توجد في الملف الدائم: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نبذة تاريخية عن المشروع وطبيعته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التنظيم الإداري للمشروع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ملخص للنظام المحاسبي المتبع وقائمة كاملة بالدفاتر والسجلات المستخدمة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نسخة من دليل الحسابات ولائحة الحسابات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معلومات متعلقه بدراسة النظام الرقابي الداخلي 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تحليلات مستمرة لبعض الحسابات المهمة (ذات الطبيعة المستمرة) مثل رأس المال والاحتياطيات والأصول الثابتة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نسخة من العقد الابتدائي والقانون النظامي للشركة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عقود القروض طويلة الأجل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74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الملف الجاري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752600"/>
            <a:ext cx="8686800" cy="5029200"/>
          </a:xfrm>
        </p:spPr>
        <p:txBody>
          <a:bodyPr>
            <a:normAutofit fontScale="92500" lnSpcReduction="20000"/>
          </a:bodyPr>
          <a:lstStyle/>
          <a:p>
            <a:pPr lvl="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يحتوي الملف الجاري على جميع أوراق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الخاصة بالسنة الحالية محل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الفحص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،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لكل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سنة من السنوات المالية هناك ملف يضم جميع أوراق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الخاصة بهذه السنة.</a:t>
            </a:r>
          </a:p>
          <a:p>
            <a:pPr lvl="1" algn="r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الملف الجاري لعام 2009 والملف الجاري لعام 2010 وهكذا</a:t>
            </a:r>
          </a:p>
          <a:p>
            <a:pPr lvl="0" algn="r" rtl="1"/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من أمثلة البيانات التي يضمها الملف الجاري: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المراسلات بين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والمنشأة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جميع ملاحظات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واستفساراته التي نشأت في خلال القيام بعملية الفحص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برنامج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لهذه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السن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ة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قائمة الاستقصاء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الجاري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ة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عن نظام الرقابة الداخلية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ميزان المراجعة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التسويات المختلفة التي أجراها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على القوائم المالية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ملخصات لمحاضر جلسات مجلس الإدارة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صورة من تقرير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على القوائم المالية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183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ar-SA" sz="5400" dirty="0">
                <a:solidFill>
                  <a:schemeClr val="tx1"/>
                </a:solidFill>
                <a:latin typeface="Palatino Linotype"/>
                <a:cs typeface="Tahoma"/>
              </a:rPr>
              <a:t>مراحل عملية </a:t>
            </a:r>
            <a:r>
              <a:rPr lang="ar-IQ" sz="5400" dirty="0" smtClean="0">
                <a:solidFill>
                  <a:schemeClr val="tx1"/>
                </a:solidFill>
                <a:latin typeface="Palatino Linotype"/>
                <a:cs typeface="Tahoma"/>
              </a:rPr>
              <a:t>التدقيق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7865533" cy="4068763"/>
          </a:xfrm>
        </p:spPr>
        <p:txBody>
          <a:bodyPr>
            <a:normAutofit/>
          </a:bodyPr>
          <a:lstStyle/>
          <a:p>
            <a:pPr marL="0" lvl="0" indent="0" algn="r" rtl="1">
              <a:buNone/>
            </a:pPr>
            <a:r>
              <a:rPr lang="ar-SA" b="1" dirty="0">
                <a:solidFill>
                  <a:schemeClr val="tx1"/>
                </a:solidFill>
                <a:latin typeface="Century Gothic"/>
                <a:cs typeface="Times New Roman"/>
              </a:rPr>
              <a:t>المرحلة الأولى - مرحلة التخطيط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يبدأ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بفهم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طبيعة نشاط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ودراسة نظامه المحاسبي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ثم يقوم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بتصميم برنامج تفصيلي يتلائم مع ظروف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ويطلق عليه (اختبارات وإجراءات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)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يقوم بتحديد توقيت القيام بالعمل خلال السنة المالية أو نهاية السنة المالية أو بعد تاريخ الميزانية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يقوم بتخصيص عدد من المساعدين الأكفاء للقيام بعملية 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 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algn="just" rtl="1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6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تخطيط عملية </a:t>
            </a:r>
            <a:r>
              <a:rPr lang="ar-IQ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التدقيق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81200"/>
            <a:ext cx="8322733" cy="3450696"/>
          </a:xfrm>
        </p:spPr>
        <p:txBody>
          <a:bodyPr>
            <a:normAutofit/>
          </a:bodyPr>
          <a:lstStyle/>
          <a:p>
            <a:pPr marL="0" lvl="0" indent="0" algn="r" rtl="1">
              <a:buNone/>
            </a:pPr>
            <a:r>
              <a:rPr lang="ar-SA" sz="3600" b="1" dirty="0">
                <a:solidFill>
                  <a:schemeClr val="tx1"/>
                </a:solidFill>
                <a:latin typeface="Century Gothic"/>
                <a:cs typeface="Times New Roman"/>
              </a:rPr>
              <a:t>أسباب القيام بعملية التخطيط :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3600" dirty="0">
                <a:solidFill>
                  <a:schemeClr val="tx1"/>
                </a:solidFill>
                <a:latin typeface="Century Gothic"/>
                <a:cs typeface="Times New Roman"/>
              </a:rPr>
              <a:t>تمكين </a:t>
            </a:r>
            <a:r>
              <a:rPr lang="ar-SA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3600" dirty="0">
                <a:solidFill>
                  <a:schemeClr val="tx1"/>
                </a:solidFill>
                <a:latin typeface="Century Gothic"/>
                <a:cs typeface="Times New Roman"/>
              </a:rPr>
              <a:t>من الحصول على أدلة </a:t>
            </a:r>
            <a:r>
              <a:rPr lang="ar-IQ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 </a:t>
            </a:r>
            <a:r>
              <a:rPr lang="ar-SA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 كافي</a:t>
            </a:r>
            <a:r>
              <a:rPr lang="ar-IQ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ة</a:t>
            </a:r>
            <a:r>
              <a:rPr lang="ar-SA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endParaRPr lang="ar-SA" sz="36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3600" dirty="0">
                <a:solidFill>
                  <a:schemeClr val="tx1"/>
                </a:solidFill>
                <a:latin typeface="Century Gothic"/>
                <a:cs typeface="Times New Roman"/>
              </a:rPr>
              <a:t>مساعدة </a:t>
            </a:r>
            <a:r>
              <a:rPr lang="ar-SA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3600" dirty="0">
                <a:solidFill>
                  <a:schemeClr val="tx1"/>
                </a:solidFill>
                <a:latin typeface="Century Gothic"/>
                <a:cs typeface="Times New Roman"/>
              </a:rPr>
              <a:t>في التحكم بالتكاليف </a:t>
            </a:r>
          </a:p>
          <a:p>
            <a:pPr marL="731520" lvl="1" indent="-457200" algn="r" rtl="1">
              <a:buFont typeface="+mj-lt"/>
              <a:buAutoNum type="arabicPeriod"/>
            </a:pPr>
            <a:r>
              <a:rPr lang="ar-SA" sz="3600" dirty="0">
                <a:solidFill>
                  <a:schemeClr val="tx1"/>
                </a:solidFill>
                <a:latin typeface="Century Gothic"/>
                <a:cs typeface="Times New Roman"/>
              </a:rPr>
              <a:t>تجنب سوء التفاهم مع </a:t>
            </a:r>
            <a:r>
              <a:rPr lang="ar-SA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زبون </a:t>
            </a:r>
            <a:r>
              <a:rPr lang="ar-SA" sz="36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endParaRPr lang="ar-SA" sz="36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algn="r" rtl="1"/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687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تخطيط عملية </a:t>
            </a:r>
            <a:r>
              <a:rPr lang="ar-IQ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التدقيق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1905000"/>
            <a:ext cx="8229600" cy="4648200"/>
          </a:xfrm>
        </p:spPr>
        <p:txBody>
          <a:bodyPr>
            <a:normAutofit/>
          </a:bodyPr>
          <a:lstStyle/>
          <a:p>
            <a:pPr marL="0" lvl="0" indent="0" algn="r" rtl="1">
              <a:buNone/>
            </a:pPr>
            <a:r>
              <a:rPr lang="ar-SA" b="1" dirty="0">
                <a:solidFill>
                  <a:schemeClr val="tx1"/>
                </a:solidFill>
                <a:latin typeface="Century Gothic"/>
                <a:cs typeface="Times New Roman"/>
              </a:rPr>
              <a:t>الخطوات الرئيسية لتخطيط عملية </a:t>
            </a:r>
            <a:r>
              <a:rPr lang="ar-IQ" b="1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 </a:t>
            </a:r>
            <a:endParaRPr lang="ar-SA" b="1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التمهيد للتخطيط في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( قبول 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زبون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جديد / الاستمرار مع 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زبون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قديم)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الحصول على معلومات عن المشروع وفهم طبيعة أعماله </a:t>
            </a:r>
            <a:endParaRPr lang="ar-IQ" sz="2400" dirty="0" smtClean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الحصول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على معلومات عن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السياسات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والإجراءات المحاسبية المستخدمة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وضع استراتيجية عامة وإجراء تقويم مبدئي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الرقابة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الداخلية التي ينوي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الاعتماد عليها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القيام بإجراءات الدراسة التحليلية </a:t>
            </a: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إجراء تقديرات مبدئية لمستويات الأهمية النسبية لأغراض 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 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marL="731520" lvl="1" indent="-457200" algn="just" rtl="1">
              <a:buFont typeface="+mj-lt"/>
              <a:buAutoNum type="arabicPeriod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وضع برنامج 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algn="just" rt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1283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أولا :التمهيد للتخطيط في </a:t>
            </a:r>
            <a:r>
              <a:rPr lang="ar-IQ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التدقيق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1" y="1828800"/>
            <a:ext cx="8153400" cy="4297363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تشمل القيام بالخطوات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التالي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ة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: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تقرير قبول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جديد بعد فحصه أو تقرير الاستمرار مع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قديم</a:t>
            </a:r>
          </a:p>
          <a:p>
            <a:pPr lvl="2" algn="just" rtl="1"/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قبول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الجديد يكون بناءا على دراسة و تقييم موقف مجتمع الأعمال من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الزبون الجديد،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وضعه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الماد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ي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،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العلاقه 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مع ا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السابق</a:t>
            </a:r>
          </a:p>
          <a:p>
            <a:pPr lvl="2" algn="just" rtl="1"/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تقيم المنشأت المحاسبية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زبائنها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سنويا لتحديد ما اذا كانت ستستمر معهم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التعرف على أهداف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من 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 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2" algn="just" rtl="1"/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شركة مساهمة او ستعرض للاكتتاب </a:t>
            </a:r>
            <a:r>
              <a:rPr lang="en-US" sz="2400" dirty="0">
                <a:solidFill>
                  <a:schemeClr val="tx1"/>
                </a:solidFill>
                <a:latin typeface="Century Gothic"/>
              </a:rPr>
              <a:t>&lt;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 استخدام اكثر كثافة للقوائم </a:t>
            </a:r>
            <a:r>
              <a:rPr lang="en-US" sz="2400" dirty="0">
                <a:solidFill>
                  <a:schemeClr val="tx1"/>
                </a:solidFill>
                <a:latin typeface="Century Gothic"/>
              </a:rPr>
              <a:t>&lt;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 جمع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ادل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ة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اكثر 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الحصول على خطاب التعاقد / التكليف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اختيار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دققين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الذين سيشملهم فريق 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التدقيق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algn="r" rtl="1"/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421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SA" sz="4800" dirty="0">
                <a:solidFill>
                  <a:schemeClr val="tx1"/>
                </a:solidFill>
                <a:latin typeface="Palatino Linotype"/>
                <a:cs typeface="Tahoma"/>
              </a:rPr>
              <a:t>أولا :التمهيد للتخطيط في </a:t>
            </a:r>
            <a:r>
              <a:rPr lang="ar-IQ" sz="4800" dirty="0" smtClean="0">
                <a:solidFill>
                  <a:schemeClr val="tx1"/>
                </a:solidFill>
                <a:latin typeface="Palatino Linotype"/>
                <a:cs typeface="Tahoma"/>
              </a:rPr>
              <a:t>التدقيق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153399" cy="4495800"/>
          </a:xfrm>
        </p:spPr>
        <p:txBody>
          <a:bodyPr>
            <a:noAutofit/>
          </a:bodyPr>
          <a:lstStyle/>
          <a:p>
            <a:pPr lvl="0" algn="just" rtl="1"/>
            <a:r>
              <a:rPr lang="ar-SA" sz="2000" dirty="0">
                <a:solidFill>
                  <a:schemeClr val="tx1"/>
                </a:solidFill>
                <a:latin typeface="Century Gothic"/>
                <a:cs typeface="Times New Roman"/>
              </a:rPr>
              <a:t>الاتصال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بالم</a:t>
            </a:r>
            <a:r>
              <a:rPr lang="ar-IQ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 </a:t>
            </a:r>
            <a:r>
              <a:rPr lang="ar-SA" sz="20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السابق </a:t>
            </a:r>
            <a:endParaRPr lang="ar-SA" sz="20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تتطلب معايير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الاتصال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كتابياً أو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شف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هياً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بالم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السابق قبل قبول اي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جديد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يجب على كلا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دققين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أن يحتفظا بسرية المعلومات التي تم الحصول عليها </a:t>
            </a:r>
            <a:endParaRPr lang="ar-IQ" sz="2400" dirty="0" smtClean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لا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بد من الحصول على موافقة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على الاتصال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بالم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القديم </a:t>
            </a:r>
            <a:endParaRPr lang="ar-IQ" sz="2400" dirty="0" smtClean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يجب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أن يطلب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الجديد من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الزبون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أن يصرح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للم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القديم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بالاستجابة الكاملة لتقديم أي معلومات يطلبها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الجديد</a:t>
            </a:r>
            <a:endParaRPr lang="ar-SA" sz="2400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الاتصال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بالم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القديم يفيد 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entury Gothic"/>
                <a:cs typeface="Times New Roman"/>
              </a:rPr>
              <a:t>الجديد في :</a:t>
            </a:r>
          </a:p>
          <a:p>
            <a:pPr marL="1131570" lvl="2" indent="-457200" algn="just" rtl="1">
              <a:buFont typeface="+mj-lt"/>
              <a:buAutoNum type="arabicPeriod"/>
            </a:pP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الحصول على استفسارات من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السابق توفر الوقت والجهد </a:t>
            </a:r>
          </a:p>
          <a:p>
            <a:pPr marL="1131570" lvl="2" indent="-457200" algn="just" rtl="1">
              <a:buFont typeface="+mj-lt"/>
              <a:buAutoNum type="arabicPeriod"/>
            </a:pPr>
            <a:r>
              <a:rPr lang="ar-SA" dirty="0">
                <a:solidFill>
                  <a:schemeClr val="tx1"/>
                </a:solidFill>
                <a:latin typeface="Century Gothic"/>
                <a:cs typeface="Times New Roman"/>
              </a:rPr>
              <a:t>دراسة أوراق 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تدقيق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للم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dirty="0" smtClean="0">
                <a:solidFill>
                  <a:schemeClr val="tx1"/>
                </a:solidFill>
                <a:latin typeface="Century Gothic"/>
                <a:cs typeface="Times New Roman"/>
              </a:rPr>
              <a:t> السابق</a:t>
            </a:r>
            <a:r>
              <a:rPr lang="ar-IQ" dirty="0" smtClean="0">
                <a:solidFill>
                  <a:schemeClr val="tx1"/>
                </a:solidFill>
                <a:latin typeface="Century Gothic"/>
                <a:cs typeface="Times New Roman"/>
              </a:rPr>
              <a:t>.</a:t>
            </a:r>
            <a:endParaRPr lang="ar-SA" dirty="0">
              <a:solidFill>
                <a:schemeClr val="tx1"/>
              </a:solidFill>
              <a:latin typeface="Century Gothic"/>
              <a:cs typeface="Times New Roman"/>
            </a:endParaRPr>
          </a:p>
          <a:p>
            <a:pPr algn="just" rtl="1"/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679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SA" sz="3600" dirty="0">
                <a:solidFill>
                  <a:schemeClr val="tx1"/>
                </a:solidFill>
                <a:latin typeface="Palatino Linotype"/>
                <a:cs typeface="Tahoma"/>
              </a:rPr>
              <a:t>ثانيا : الحصول </a:t>
            </a:r>
            <a:r>
              <a:rPr lang="ar-SA" sz="3600" dirty="0" smtClean="0">
                <a:solidFill>
                  <a:schemeClr val="tx1"/>
                </a:solidFill>
                <a:latin typeface="Palatino Linotype"/>
                <a:cs typeface="Tahoma"/>
              </a:rPr>
              <a:t>على</a:t>
            </a:r>
            <a:r>
              <a:rPr lang="ar-IQ" sz="3600" dirty="0">
                <a:solidFill>
                  <a:schemeClr val="tx1"/>
                </a:solidFill>
                <a:latin typeface="Palatino Linotype"/>
                <a:cs typeface="Tahoma"/>
              </a:rPr>
              <a:t> </a:t>
            </a:r>
            <a:r>
              <a:rPr lang="ar-SA" sz="3600" dirty="0" smtClean="0">
                <a:solidFill>
                  <a:schemeClr val="tx1"/>
                </a:solidFill>
                <a:latin typeface="Palatino Linotype"/>
                <a:cs typeface="Tahoma"/>
              </a:rPr>
              <a:t>معلومات </a:t>
            </a:r>
            <a:r>
              <a:rPr lang="ar-SA" sz="3600" dirty="0">
                <a:solidFill>
                  <a:schemeClr val="tx1"/>
                </a:solidFill>
                <a:latin typeface="Palatino Linotype"/>
                <a:cs typeface="Tahoma"/>
              </a:rPr>
              <a:t>عن المشروع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81999" cy="4449763"/>
          </a:xfrm>
        </p:spPr>
        <p:txBody>
          <a:bodyPr>
            <a:noAutofit/>
          </a:bodyPr>
          <a:lstStyle/>
          <a:p>
            <a:pPr lvl="0" algn="just" rtl="1"/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اي الحصول على معلومات عن طبيعة عمل المشروع وهيكله التنظيمي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تساعد في تحديد المتطلبات المحاسبية التي ينبغى على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التركيز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عليها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مؤسسة </a:t>
            </a: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حكومية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GASB</a:t>
            </a: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VS. </a:t>
            </a: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مؤسسه في القطاع الخاص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GAAP or IFRS</a:t>
            </a:r>
            <a:endParaRPr lang="ar-S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تحديد وتقييم مدى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الحاج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ة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الى  متخصصين خارجين </a:t>
            </a:r>
          </a:p>
          <a:p>
            <a:pPr lvl="0" algn="just" rtl="1"/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الحصول على معلومات عن مدى تأثر الصناعة التي ينتمي إليها المشروع بالأحوال الاقتصادية والقرارات الحكومية والتكنولوجية </a:t>
            </a:r>
          </a:p>
          <a:p>
            <a:pPr lvl="1" algn="just" rtl="1">
              <a:buFont typeface="Courier New" pitchFamily="49" charset="0"/>
              <a:buChar char="o"/>
            </a:pP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تحديد أخطار النشاط  التي يمكن أن تصيب المنشأة</a:t>
            </a:r>
          </a:p>
          <a:p>
            <a:pPr lvl="0" algn="just" rtl="1"/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التعرف على الممارسات والتطبيقات المحاسبية المعتادة لمثل هذا النوع من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النشاط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مثلا </a:t>
            </a: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باستخدام المقارنات مع المنافسين / الاتصال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بالم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السابق </a:t>
            </a:r>
            <a:r>
              <a:rPr lang="ar-S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 الكتيبات والدوريات المنشورة عن هذا النشاط / المشاركة في الجمعيات و البرامج 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التدريبي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ة</a:t>
            </a:r>
            <a:endParaRPr lang="ar-S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1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413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SA" sz="2800" dirty="0">
                <a:solidFill>
                  <a:schemeClr val="tx1"/>
                </a:solidFill>
                <a:latin typeface="Palatino Linotype"/>
                <a:cs typeface="Tahoma"/>
              </a:rPr>
              <a:t>ثالثا : دراسة تفصيليه </a:t>
            </a:r>
            <a:r>
              <a:rPr lang="ar-SA" sz="2800" dirty="0" smtClean="0">
                <a:solidFill>
                  <a:schemeClr val="tx1"/>
                </a:solidFill>
                <a:latin typeface="Palatino Linotype"/>
                <a:cs typeface="Tahoma"/>
              </a:rPr>
              <a:t>للسياسات</a:t>
            </a:r>
            <a:r>
              <a:rPr lang="ar-IQ" sz="2800" dirty="0" smtClean="0">
                <a:solidFill>
                  <a:schemeClr val="tx1"/>
                </a:solidFill>
                <a:latin typeface="Palatino Linotype"/>
                <a:cs typeface="Tahoma"/>
              </a:rPr>
              <a:t> </a:t>
            </a:r>
            <a:r>
              <a:rPr lang="ar-SA" sz="2800" dirty="0" smtClean="0">
                <a:solidFill>
                  <a:schemeClr val="tx1"/>
                </a:solidFill>
                <a:latin typeface="Palatino Linotype"/>
                <a:cs typeface="Tahoma"/>
              </a:rPr>
              <a:t>والإجراءات </a:t>
            </a:r>
            <a:r>
              <a:rPr lang="ar-SA" sz="2800" dirty="0">
                <a:solidFill>
                  <a:schemeClr val="tx1"/>
                </a:solidFill>
                <a:latin typeface="Palatino Linotype"/>
                <a:cs typeface="Tahoma"/>
              </a:rPr>
              <a:t>المحاسبية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تحتفظ الشركات غالباً بلائحة يطلق عليها اسم اللائحة المالية أو لائحة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الحسابات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.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تتضمن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هذه اللائحة السياسات والإجراءات المحاسبية المتبعة في الشركة </a:t>
            </a:r>
          </a:p>
          <a:p>
            <a:pPr lvl="0" algn="r" rtl="1"/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دراسة هذا اللائحة تساعد 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الم</a:t>
            </a:r>
            <a:r>
              <a:rPr lang="ar-IQ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دقق</a:t>
            </a:r>
            <a:r>
              <a:rPr lang="ar-SA" sz="2800" dirty="0" smtClean="0">
                <a:solidFill>
                  <a:schemeClr val="tx1"/>
                </a:solidFill>
                <a:latin typeface="Century Gothic"/>
                <a:cs typeface="Times New Roman"/>
              </a:rPr>
              <a:t> </a:t>
            </a:r>
            <a:r>
              <a:rPr lang="ar-SA" sz="2800" dirty="0">
                <a:solidFill>
                  <a:schemeClr val="tx1"/>
                </a:solidFill>
                <a:latin typeface="Century Gothic"/>
                <a:cs typeface="Times New Roman"/>
              </a:rPr>
              <a:t>على فهم النظام المحاسبي المستخدم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3299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90</TotalTime>
  <Words>1678</Words>
  <Application>Microsoft Office PowerPoint</Application>
  <PresentationFormat>On-screen Show (4:3)</PresentationFormat>
  <Paragraphs>157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Trek</vt:lpstr>
      <vt:lpstr>تخطيط عملية التدقيق د. سهاد صبيح  </vt:lpstr>
      <vt:lpstr>مراحل عملية التدقيق </vt:lpstr>
      <vt:lpstr>مراحل عملية التدقيق </vt:lpstr>
      <vt:lpstr>تخطيط عملية التدقيق </vt:lpstr>
      <vt:lpstr>تخطيط عملية التدقيق</vt:lpstr>
      <vt:lpstr>أولا :التمهيد للتخطيط في التدقيق</vt:lpstr>
      <vt:lpstr>أولا :التمهيد للتخطيط في التدقيق </vt:lpstr>
      <vt:lpstr>ثانيا : الحصول على معلومات عن المشروع</vt:lpstr>
      <vt:lpstr>ثالثا : دراسة تفصيليه للسياسات والإجراءات المحاسبية</vt:lpstr>
      <vt:lpstr>رابعا:الاستراتيجية العامة و التقويم المبدئي لنظام الرقابة الداخلية</vt:lpstr>
      <vt:lpstr>خامسا : اجراء الدراسة التحليلة </vt:lpstr>
      <vt:lpstr>خامسا : اجراء الدراسة التحليلة </vt:lpstr>
      <vt:lpstr>خامسا : اجراء الدراسة التحليلة </vt:lpstr>
      <vt:lpstr>خامسا : اجراء الدراسة التحليلة </vt:lpstr>
      <vt:lpstr>سادسا : اجراء تقديرات لمستويات الأهمية النسبية</vt:lpstr>
      <vt:lpstr>سادسا : اجراء تقديرات لمستويات الأهمية النسبية</vt:lpstr>
      <vt:lpstr>سادسا : اجراء تقديرات لمستويات الأهمية النسبية</vt:lpstr>
      <vt:lpstr>سابعا : اعداد برنامج التدقيق  </vt:lpstr>
      <vt:lpstr>سابعا : اعداد برنامج التدقيق </vt:lpstr>
      <vt:lpstr>أوراق عمل التدقيق</vt:lpstr>
      <vt:lpstr>أوراق عمل التدقيق</vt:lpstr>
      <vt:lpstr>الملف الدائم </vt:lpstr>
      <vt:lpstr>الملف الجاري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تخطيط عملية المراجعة</dc:title>
  <dc:creator>Bilal</dc:creator>
  <cp:lastModifiedBy>DR.Ahmed Saker</cp:lastModifiedBy>
  <cp:revision>32</cp:revision>
  <dcterms:created xsi:type="dcterms:W3CDTF">2017-03-24T15:42:40Z</dcterms:created>
  <dcterms:modified xsi:type="dcterms:W3CDTF">2019-03-24T18:34:41Z</dcterms:modified>
</cp:coreProperties>
</file>