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0" r:id="rId5"/>
    <p:sldId id="262" r:id="rId6"/>
    <p:sldId id="263" r:id="rId7"/>
    <p:sldId id="264" r:id="rId8"/>
    <p:sldId id="265" r:id="rId9"/>
    <p:sldId id="266" r:id="rId10"/>
    <p:sldId id="267" r:id="rId11"/>
    <p:sldId id="268" r:id="rId12"/>
    <p:sldId id="269" r:id="rId13"/>
    <p:sldId id="272" r:id="rId14"/>
    <p:sldId id="273" r:id="rId15"/>
    <p:sldId id="274" r:id="rId16"/>
    <p:sldId id="275" r:id="rId17"/>
    <p:sldId id="276" r:id="rId18"/>
    <p:sldId id="280" r:id="rId19"/>
    <p:sldId id="282" r:id="rId20"/>
    <p:sldId id="28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922"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50F2191D-0E97-450E-A0A0-33985ACF697E}" type="datetimeFigureOut">
              <a:rPr lang="en-US" smtClean="0"/>
              <a:t>3/24/2019</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0348A139-1374-4303-8E65-FEE8DA3BA2F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0F2191D-0E97-450E-A0A0-33985ACF697E}"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48A139-1374-4303-8E65-FEE8DA3BA2F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0F2191D-0E97-450E-A0A0-33985ACF697E}"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48A139-1374-4303-8E65-FEE8DA3BA2F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50F2191D-0E97-450E-A0A0-33985ACF697E}" type="datetimeFigureOut">
              <a:rPr lang="en-US" smtClean="0"/>
              <a:t>3/24/2019</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0348A139-1374-4303-8E65-FEE8DA3BA2F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50F2191D-0E97-450E-A0A0-33985ACF697E}" type="datetimeFigureOut">
              <a:rPr lang="en-US" smtClean="0"/>
              <a:t>3/24/2019</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0348A139-1374-4303-8E65-FEE8DA3BA2F6}" type="slidenum">
              <a:rPr lang="en-US" smtClean="0"/>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50F2191D-0E97-450E-A0A0-33985ACF697E}" type="datetimeFigureOut">
              <a:rPr lang="en-US" smtClean="0"/>
              <a:t>3/24/2019</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348A139-1374-4303-8E65-FEE8DA3BA2F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50F2191D-0E97-450E-A0A0-33985ACF697E}" type="datetimeFigureOut">
              <a:rPr lang="en-US" smtClean="0"/>
              <a:t>3/24/2019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0348A139-1374-4303-8E65-FEE8DA3BA2F6}" type="slidenum">
              <a:rPr lang="en-US" smtClean="0"/>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0F2191D-0E97-450E-A0A0-33985ACF697E}" type="datetimeFigureOut">
              <a:rPr lang="en-US" smtClean="0"/>
              <a:t>3/24/2019</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48A139-1374-4303-8E65-FEE8DA3BA2F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0F2191D-0E97-450E-A0A0-33985ACF697E}" type="datetimeFigureOut">
              <a:rPr lang="en-US" smtClean="0"/>
              <a:t>3/24/2019</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48A139-1374-4303-8E65-FEE8DA3BA2F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50F2191D-0E97-450E-A0A0-33985ACF697E}" type="datetimeFigureOut">
              <a:rPr lang="en-US" smtClean="0"/>
              <a:t>3/24/2019</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48A139-1374-4303-8E65-FEE8DA3BA2F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50F2191D-0E97-450E-A0A0-33985ACF697E}" type="datetimeFigureOut">
              <a:rPr lang="en-US" smtClean="0"/>
              <a:t>3/24/2019</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348A139-1374-4303-8E65-FEE8DA3BA2F6}" type="slidenum">
              <a:rPr lang="en-US" smtClean="0"/>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0F2191D-0E97-450E-A0A0-33985ACF697E}" type="datetimeFigureOut">
              <a:rPr lang="en-US" smtClean="0"/>
              <a:t>3/24/2019</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348A139-1374-4303-8E65-FEE8DA3BA2F6}" type="slidenum">
              <a:rPr lang="en-US" smtClean="0"/>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85800"/>
            <a:ext cx="7851648" cy="838200"/>
          </a:xfrm>
        </p:spPr>
        <p:txBody>
          <a:bodyPr>
            <a:normAutofit fontScale="90000"/>
          </a:bodyPr>
          <a:lstStyle/>
          <a:p>
            <a:pPr algn="ctr"/>
            <a:r>
              <a:rPr lang="ar-IQ" sz="5000" b="1" dirty="0">
                <a:solidFill>
                  <a:prstClr val="black"/>
                </a:solidFill>
                <a:effectLst/>
                <a:latin typeface="Constantia"/>
                <a:ea typeface="+mn-ea"/>
              </a:rPr>
              <a:t>الاهمية النسبية و </a:t>
            </a:r>
            <a:r>
              <a:rPr lang="ar-IQ" sz="5000" b="1" dirty="0" smtClean="0">
                <a:solidFill>
                  <a:prstClr val="black"/>
                </a:solidFill>
                <a:effectLst/>
                <a:latin typeface="Constantia"/>
                <a:ea typeface="+mn-ea"/>
              </a:rPr>
              <a:t>الخطر</a:t>
            </a:r>
            <a:br>
              <a:rPr lang="ar-IQ" sz="5000" b="1" dirty="0" smtClean="0">
                <a:solidFill>
                  <a:prstClr val="black"/>
                </a:solidFill>
                <a:effectLst/>
                <a:latin typeface="Constantia"/>
                <a:ea typeface="+mn-ea"/>
              </a:rPr>
            </a:br>
            <a:r>
              <a:rPr lang="ar-IQ" sz="5000" b="1" dirty="0" smtClean="0">
                <a:solidFill>
                  <a:prstClr val="black"/>
                </a:solidFill>
                <a:effectLst/>
                <a:latin typeface="Constantia"/>
                <a:ea typeface="+mn-ea"/>
              </a:rPr>
              <a:t>د. </a:t>
            </a:r>
            <a:r>
              <a:rPr lang="ar-IQ" sz="5000" b="1" smtClean="0">
                <a:solidFill>
                  <a:prstClr val="black"/>
                </a:solidFill>
                <a:effectLst/>
                <a:latin typeface="Constantia"/>
                <a:ea typeface="+mn-ea"/>
              </a:rPr>
              <a:t>سهاد صبيح</a:t>
            </a:r>
            <a:r>
              <a:rPr lang="ar-IQ" sz="5000" b="1" smtClean="0">
                <a:solidFill>
                  <a:prstClr val="black"/>
                </a:solidFill>
                <a:effectLst/>
                <a:latin typeface="Constantia"/>
                <a:ea typeface="+mn-ea"/>
              </a:rPr>
              <a:t> </a:t>
            </a:r>
            <a:endParaRPr lang="en-US" b="1" dirty="0"/>
          </a:p>
        </p:txBody>
      </p:sp>
      <p:sp>
        <p:nvSpPr>
          <p:cNvPr id="3" name="Subtitle 2"/>
          <p:cNvSpPr>
            <a:spLocks noGrp="1"/>
          </p:cNvSpPr>
          <p:nvPr>
            <p:ph type="subTitle" idx="1"/>
          </p:nvPr>
        </p:nvSpPr>
        <p:spPr>
          <a:xfrm>
            <a:off x="1752600" y="2971800"/>
            <a:ext cx="5867400" cy="914400"/>
          </a:xfrm>
        </p:spPr>
        <p:txBody>
          <a:bodyPr/>
          <a:lstStyle/>
          <a:p>
            <a:pPr marR="0" lvl="0" algn="ctr" rtl="1">
              <a:buClr>
                <a:srgbClr val="0BD0D9"/>
              </a:buClr>
            </a:pPr>
            <a:r>
              <a:rPr lang="ar-IQ" sz="3600" b="1" dirty="0" smtClean="0">
                <a:solidFill>
                  <a:prstClr val="black"/>
                </a:solidFill>
              </a:rPr>
              <a:t>الفصل الخامس</a:t>
            </a:r>
            <a:endParaRPr lang="ar-IQ" sz="3600" b="1" dirty="0">
              <a:solidFill>
                <a:prstClr val="black"/>
              </a:solidFill>
            </a:endParaRPr>
          </a:p>
        </p:txBody>
      </p:sp>
    </p:spTree>
    <p:extLst>
      <p:ext uri="{BB962C8B-B14F-4D97-AF65-F5344CB8AC3E}">
        <p14:creationId xmlns:p14="http://schemas.microsoft.com/office/powerpoint/2010/main" val="927056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indent="-274320" algn="ctr" rtl="1">
              <a:lnSpc>
                <a:spcPct val="115000"/>
              </a:lnSpc>
              <a:spcBef>
                <a:spcPts val="0"/>
              </a:spcBef>
              <a:spcAft>
                <a:spcPts val="1000"/>
              </a:spcAft>
            </a:pPr>
            <a:r>
              <a:rPr lang="ar-SA" sz="2800" b="1" dirty="0">
                <a:solidFill>
                  <a:schemeClr val="tx1"/>
                </a:solidFill>
                <a:ea typeface="Calibri"/>
                <a:cs typeface="Arial"/>
              </a:rPr>
              <a:t>تخصيص الحكم الاولي عن الاهمية النسبية على مجموعات نوعية (التحريف المقبول و المحتمل )</a:t>
            </a:r>
            <a:r>
              <a:rPr lang="en-US" sz="2800" b="1" dirty="0">
                <a:solidFill>
                  <a:schemeClr val="tx1"/>
                </a:solidFill>
                <a:ea typeface="Calibri"/>
                <a:cs typeface="Arial"/>
              </a:rPr>
              <a:t/>
            </a:r>
            <a:br>
              <a:rPr lang="en-US" sz="2800" b="1" dirty="0">
                <a:solidFill>
                  <a:schemeClr val="tx1"/>
                </a:solidFill>
                <a:ea typeface="Calibri"/>
                <a:cs typeface="Arial"/>
              </a:rPr>
            </a:br>
            <a:endParaRPr lang="en-US" sz="2800" b="1" dirty="0">
              <a:solidFill>
                <a:schemeClr val="tx1"/>
              </a:solidFill>
            </a:endParaRPr>
          </a:p>
        </p:txBody>
      </p:sp>
      <p:sp>
        <p:nvSpPr>
          <p:cNvPr id="3" name="Content Placeholder 2"/>
          <p:cNvSpPr>
            <a:spLocks noGrp="1"/>
          </p:cNvSpPr>
          <p:nvPr>
            <p:ph idx="1"/>
          </p:nvPr>
        </p:nvSpPr>
        <p:spPr/>
        <p:txBody>
          <a:bodyPr/>
          <a:lstStyle/>
          <a:p>
            <a:pPr marL="0" marR="0" indent="0" algn="r" rtl="1">
              <a:lnSpc>
                <a:spcPct val="115000"/>
              </a:lnSpc>
              <a:spcBef>
                <a:spcPts val="0"/>
              </a:spcBef>
              <a:spcAft>
                <a:spcPts val="1000"/>
              </a:spcAft>
              <a:buNone/>
            </a:pPr>
            <a:r>
              <a:rPr lang="ar-SA" sz="2800" dirty="0">
                <a:latin typeface="Calibri"/>
                <a:ea typeface="Calibri"/>
                <a:cs typeface="Arial"/>
              </a:rPr>
              <a:t>ثانيا- تخصيص الحكم الاولي عن الاهمية النسبية على مجموعات نوعية (التحريف المقبول و المحتمل )</a:t>
            </a:r>
            <a:endParaRPr lang="en-US" sz="2000" dirty="0">
              <a:latin typeface="Calibri"/>
              <a:ea typeface="Calibri"/>
              <a:cs typeface="Arial"/>
            </a:endParaRPr>
          </a:p>
          <a:p>
            <a:pPr marL="0" indent="0" algn="just" rtl="1">
              <a:buNone/>
            </a:pPr>
            <a:r>
              <a:rPr lang="ar-SA" sz="2800" dirty="0">
                <a:latin typeface="Calibri"/>
                <a:ea typeface="Calibri"/>
                <a:cs typeface="Arial"/>
              </a:rPr>
              <a:t>يعد توزيع الحكم الاولي عن الاهمية النسبية على مجموعات نوعية (الخطوة </a:t>
            </a:r>
            <a:r>
              <a:rPr lang="ar-SA" sz="2800" dirty="0" smtClean="0">
                <a:latin typeface="Calibri"/>
                <a:ea typeface="Calibri"/>
                <a:cs typeface="Arial"/>
              </a:rPr>
              <a:t>رقم</a:t>
            </a:r>
            <a:r>
              <a:rPr lang="ar-IQ" sz="2800" dirty="0" smtClean="0">
                <a:latin typeface="Calibri"/>
                <a:ea typeface="Calibri"/>
                <a:cs typeface="Arial"/>
              </a:rPr>
              <a:t> </a:t>
            </a:r>
            <a:r>
              <a:rPr lang="ar-SA" sz="2800" dirty="0" smtClean="0">
                <a:latin typeface="Calibri"/>
                <a:ea typeface="Calibri"/>
                <a:cs typeface="Arial"/>
              </a:rPr>
              <a:t>2)</a:t>
            </a:r>
            <a:r>
              <a:rPr lang="ar-IQ" sz="2800" dirty="0" smtClean="0">
                <a:latin typeface="Calibri"/>
                <a:ea typeface="Calibri"/>
                <a:cs typeface="Arial"/>
              </a:rPr>
              <a:t> </a:t>
            </a:r>
            <a:r>
              <a:rPr lang="ar-SA" sz="2800" dirty="0" smtClean="0">
                <a:latin typeface="Calibri"/>
                <a:ea typeface="Calibri"/>
                <a:cs typeface="Arial"/>
              </a:rPr>
              <a:t>امرا </a:t>
            </a:r>
            <a:r>
              <a:rPr lang="ar-SA" sz="2800" dirty="0">
                <a:latin typeface="Calibri"/>
                <a:ea typeface="Calibri"/>
                <a:cs typeface="Arial"/>
              </a:rPr>
              <a:t>ضروريا حيث ان تجميع الادلة يتم على مستوى المجموعات الفرعية و ليس على مستوى القوائم المالية كوحدة .فاذا كان لدى المدقق حكما اوليا عن الاهمية النسية لكل مجموعة فرعية .سيساعد ذلك في تحديد انواع الادلة الملائمة التي سيتم جمعها .</a:t>
            </a:r>
            <a:endParaRPr lang="en-US" dirty="0"/>
          </a:p>
        </p:txBody>
      </p:sp>
    </p:spTree>
    <p:extLst>
      <p:ext uri="{BB962C8B-B14F-4D97-AF65-F5344CB8AC3E}">
        <p14:creationId xmlns:p14="http://schemas.microsoft.com/office/powerpoint/2010/main" val="1566432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ar-SA" sz="5400" b="1" dirty="0">
                <a:solidFill>
                  <a:schemeClr val="tx1"/>
                </a:solidFill>
                <a:latin typeface="Times New Roman" pitchFamily="18" charset="0"/>
                <a:ea typeface="Calibri"/>
                <a:cs typeface="Times New Roman" pitchFamily="18" charset="0"/>
              </a:rPr>
              <a:t>ثالثا – تقدير التحريف و المقارنة </a:t>
            </a:r>
            <a:r>
              <a:rPr lang="en-US" sz="5400" dirty="0">
                <a:solidFill>
                  <a:schemeClr val="tx1"/>
                </a:solidFill>
                <a:latin typeface="Times New Roman" pitchFamily="18" charset="0"/>
                <a:ea typeface="Calibri"/>
                <a:cs typeface="Times New Roman" pitchFamily="18" charset="0"/>
              </a:rPr>
              <a:t/>
            </a:r>
            <a:br>
              <a:rPr lang="en-US" sz="5400" dirty="0">
                <a:solidFill>
                  <a:schemeClr val="tx1"/>
                </a:solidFill>
                <a:latin typeface="Times New Roman" pitchFamily="18" charset="0"/>
                <a:ea typeface="Calibri"/>
                <a:cs typeface="Times New Roman" pitchFamily="18" charset="0"/>
              </a:rPr>
            </a:br>
            <a:endParaRPr lang="en-US" sz="54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marR="0" indent="0" algn="just" rtl="1">
              <a:lnSpc>
                <a:spcPct val="115000"/>
              </a:lnSpc>
              <a:spcBef>
                <a:spcPts val="0"/>
              </a:spcBef>
              <a:spcAft>
                <a:spcPts val="1000"/>
              </a:spcAft>
              <a:buNone/>
            </a:pPr>
            <a:r>
              <a:rPr lang="ar-SA" sz="2800" dirty="0" smtClean="0">
                <a:latin typeface="Calibri"/>
                <a:ea typeface="Calibri"/>
                <a:cs typeface="Arial"/>
              </a:rPr>
              <a:t>تتمثل </a:t>
            </a:r>
            <a:r>
              <a:rPr lang="ar-SA" sz="2800" dirty="0">
                <a:latin typeface="Calibri"/>
                <a:ea typeface="Calibri"/>
                <a:cs typeface="Arial"/>
              </a:rPr>
              <a:t>الخطوة الاولى و الثانية في تطبيق الاهمية النسبية في التخطيط , بينما تعبر الخطوات الثلاث الاخيرة عن نتائج تنفيذ اختبارات </a:t>
            </a:r>
            <a:r>
              <a:rPr lang="ar-SA" sz="2800" dirty="0" smtClean="0">
                <a:latin typeface="Calibri"/>
                <a:ea typeface="Calibri"/>
                <a:cs typeface="Arial"/>
              </a:rPr>
              <a:t>التدقيق</a:t>
            </a:r>
            <a:r>
              <a:rPr lang="ar-IQ" sz="2800" dirty="0" smtClean="0">
                <a:latin typeface="Calibri"/>
                <a:ea typeface="Calibri"/>
                <a:cs typeface="Arial"/>
              </a:rPr>
              <a:t>. </a:t>
            </a:r>
            <a:r>
              <a:rPr lang="ar-SA" sz="2800" dirty="0" smtClean="0">
                <a:latin typeface="Calibri"/>
                <a:ea typeface="Calibri"/>
                <a:cs typeface="Arial"/>
              </a:rPr>
              <a:t>وعندما </a:t>
            </a:r>
            <a:r>
              <a:rPr lang="ar-SA" sz="2800" dirty="0">
                <a:latin typeface="Calibri"/>
                <a:ea typeface="Calibri"/>
                <a:cs typeface="Arial"/>
              </a:rPr>
              <a:t>يؤدي المدقق اجراءات التدقيق في كل مجموعة فرعية يتم الاحتفاظ بقائمة يسجل بها كافة التحريفات التي تم اكتشافها .و مثلا بفرض ان المدقق وجد تحريفات تخص 8 عملاء في عينة تحتوي على 200زبون عند اختبار تكاليف المخزون .يتم استخدام هذه التحريفات لتقدير اجمالي التحريفات بالمخزون (الخطوة رقم 3 ) و يطلق على هذه الاجمالي (التقدير ) او يسمى ( التصور ) لانه يعبر فقط عن العينة و ليس المجتمع , حيث تم تنفيذ التدقيق على العينة </a:t>
            </a:r>
            <a:r>
              <a:rPr lang="ar-SA" sz="2800" dirty="0" smtClean="0">
                <a:latin typeface="Calibri"/>
                <a:ea typeface="Calibri"/>
                <a:cs typeface="Arial"/>
              </a:rPr>
              <a:t>فقط</a:t>
            </a:r>
            <a:endParaRPr lang="en-US" dirty="0"/>
          </a:p>
        </p:txBody>
      </p:sp>
    </p:spTree>
    <p:extLst>
      <p:ext uri="{BB962C8B-B14F-4D97-AF65-F5344CB8AC3E}">
        <p14:creationId xmlns:p14="http://schemas.microsoft.com/office/powerpoint/2010/main" val="2283112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6000" b="1" dirty="0">
                <a:solidFill>
                  <a:schemeClr val="tx1"/>
                </a:solidFill>
                <a:latin typeface="Times New Roman" pitchFamily="18" charset="0"/>
                <a:ea typeface="Calibri"/>
                <a:cs typeface="Times New Roman" pitchFamily="18" charset="0"/>
              </a:rPr>
              <a:t>الخطر </a:t>
            </a:r>
            <a:r>
              <a:rPr lang="en-US" sz="6000" b="1" dirty="0">
                <a:solidFill>
                  <a:schemeClr val="tx1"/>
                </a:solidFill>
                <a:latin typeface="Times New Roman" pitchFamily="18" charset="0"/>
                <a:ea typeface="Calibri"/>
                <a:cs typeface="Times New Roman" pitchFamily="18" charset="0"/>
              </a:rPr>
              <a:t>RISK</a:t>
            </a:r>
            <a:r>
              <a:rPr lang="en-US" sz="4000" dirty="0">
                <a:solidFill>
                  <a:srgbClr val="FF0000"/>
                </a:solidFill>
                <a:ea typeface="Calibri"/>
                <a:cs typeface="Arial"/>
              </a:rPr>
              <a:t/>
            </a:r>
            <a:br>
              <a:rPr lang="en-US" sz="4000" dirty="0">
                <a:solidFill>
                  <a:srgbClr val="FF0000"/>
                </a:solidFill>
                <a:ea typeface="Calibri"/>
                <a:cs typeface="Arial"/>
              </a:rPr>
            </a:br>
            <a:endParaRPr lang="en-US" dirty="0">
              <a:solidFill>
                <a:srgbClr val="FF0000"/>
              </a:solidFill>
            </a:endParaRPr>
          </a:p>
        </p:txBody>
      </p:sp>
      <p:sp>
        <p:nvSpPr>
          <p:cNvPr id="3" name="Content Placeholder 2"/>
          <p:cNvSpPr>
            <a:spLocks noGrp="1"/>
          </p:cNvSpPr>
          <p:nvPr>
            <p:ph idx="1"/>
          </p:nvPr>
        </p:nvSpPr>
        <p:spPr>
          <a:xfrm>
            <a:off x="304800" y="1295400"/>
            <a:ext cx="8534400" cy="5029200"/>
          </a:xfrm>
        </p:spPr>
        <p:txBody>
          <a:bodyPr>
            <a:normAutofit/>
          </a:bodyPr>
          <a:lstStyle/>
          <a:p>
            <a:pPr marL="0" marR="0" indent="0" algn="just" rtl="1">
              <a:lnSpc>
                <a:spcPct val="115000"/>
              </a:lnSpc>
              <a:spcBef>
                <a:spcPts val="0"/>
              </a:spcBef>
              <a:spcAft>
                <a:spcPts val="1000"/>
              </a:spcAft>
              <a:buNone/>
            </a:pPr>
            <a:endParaRPr lang="en-US" sz="2000" dirty="0">
              <a:latin typeface="Calibri"/>
              <a:ea typeface="Calibri"/>
              <a:cs typeface="Arial"/>
            </a:endParaRPr>
          </a:p>
          <a:p>
            <a:pPr marL="0" marR="0" indent="0" algn="just" rtl="1">
              <a:lnSpc>
                <a:spcPct val="115000"/>
              </a:lnSpc>
              <a:spcBef>
                <a:spcPts val="0"/>
              </a:spcBef>
              <a:spcAft>
                <a:spcPts val="1000"/>
              </a:spcAft>
              <a:buNone/>
            </a:pPr>
            <a:r>
              <a:rPr lang="ar-SA" sz="2800" dirty="0">
                <a:latin typeface="Calibri"/>
                <a:ea typeface="Calibri"/>
                <a:cs typeface="Arial"/>
              </a:rPr>
              <a:t>يعني الخطر في التدقيق ان على المدقق قبول مستوى ما من عدم التأكد عند تنفيذ التدقيق .حيث يعلم المدقق ,مثلا , ان هناك عدم تأكد بخصوص : </a:t>
            </a:r>
            <a:endParaRPr lang="en-US" sz="2000" dirty="0">
              <a:latin typeface="Calibri"/>
              <a:ea typeface="Calibri"/>
              <a:cs typeface="Arial"/>
            </a:endParaRPr>
          </a:p>
          <a:p>
            <a:pPr marL="0" marR="0" algn="just" rtl="1">
              <a:lnSpc>
                <a:spcPct val="115000"/>
              </a:lnSpc>
              <a:spcBef>
                <a:spcPts val="0"/>
              </a:spcBef>
              <a:spcAft>
                <a:spcPts val="1000"/>
              </a:spcAft>
            </a:pPr>
            <a:r>
              <a:rPr lang="ar-SA" sz="2800" dirty="0">
                <a:latin typeface="Calibri"/>
                <a:ea typeface="Calibri"/>
                <a:cs typeface="Arial"/>
              </a:rPr>
              <a:t>- صلاحية الادلة </a:t>
            </a:r>
            <a:r>
              <a:rPr lang="ar-IQ" sz="2800" dirty="0" smtClean="0">
                <a:latin typeface="Calibri"/>
                <a:ea typeface="Calibri"/>
                <a:cs typeface="Arial"/>
              </a:rPr>
              <a:t>.</a:t>
            </a:r>
            <a:endParaRPr lang="en-US" sz="2000" dirty="0">
              <a:latin typeface="Calibri"/>
              <a:ea typeface="Calibri"/>
              <a:cs typeface="Arial"/>
            </a:endParaRPr>
          </a:p>
          <a:p>
            <a:pPr marL="0" marR="0" algn="just" rtl="1">
              <a:lnSpc>
                <a:spcPct val="115000"/>
              </a:lnSpc>
              <a:spcBef>
                <a:spcPts val="0"/>
              </a:spcBef>
              <a:spcAft>
                <a:spcPts val="1000"/>
              </a:spcAft>
            </a:pPr>
            <a:r>
              <a:rPr lang="ar-SA" sz="2800" dirty="0">
                <a:latin typeface="Calibri"/>
                <a:ea typeface="Calibri"/>
                <a:cs typeface="Arial"/>
              </a:rPr>
              <a:t>- فعالية الرقابة الداخلية لدى الزبون </a:t>
            </a:r>
            <a:r>
              <a:rPr lang="ar-IQ" sz="2800" dirty="0" smtClean="0">
                <a:latin typeface="Calibri"/>
                <a:ea typeface="Calibri"/>
                <a:cs typeface="Arial"/>
              </a:rPr>
              <a:t>.</a:t>
            </a:r>
            <a:endParaRPr lang="en-US" sz="2000" dirty="0">
              <a:latin typeface="Calibri"/>
              <a:ea typeface="Calibri"/>
              <a:cs typeface="Arial"/>
            </a:endParaRPr>
          </a:p>
          <a:p>
            <a:pPr marL="0" marR="0" algn="just" rtl="1">
              <a:lnSpc>
                <a:spcPct val="115000"/>
              </a:lnSpc>
              <a:spcBef>
                <a:spcPts val="0"/>
              </a:spcBef>
              <a:spcAft>
                <a:spcPts val="1000"/>
              </a:spcAft>
            </a:pPr>
            <a:r>
              <a:rPr lang="ar-SA" sz="2800" dirty="0">
                <a:latin typeface="Calibri"/>
                <a:ea typeface="Calibri"/>
                <a:cs typeface="Arial"/>
              </a:rPr>
              <a:t>- القوائم المالية التي تم تدقيقها تتسم </a:t>
            </a:r>
            <a:r>
              <a:rPr lang="ar-SA" sz="2800" dirty="0" smtClean="0">
                <a:latin typeface="Calibri"/>
                <a:ea typeface="Calibri"/>
                <a:cs typeface="Arial"/>
              </a:rPr>
              <a:t>بالعدالة</a:t>
            </a:r>
            <a:r>
              <a:rPr lang="ar-IQ" sz="2800" dirty="0" smtClean="0">
                <a:latin typeface="Calibri"/>
                <a:ea typeface="Calibri"/>
                <a:cs typeface="Arial"/>
              </a:rPr>
              <a:t>.</a:t>
            </a:r>
            <a:r>
              <a:rPr lang="ar-SA" sz="2800" dirty="0" smtClean="0">
                <a:latin typeface="Calibri"/>
                <a:ea typeface="Calibri"/>
                <a:cs typeface="Arial"/>
              </a:rPr>
              <a:t> </a:t>
            </a:r>
            <a:endParaRPr lang="en-US" sz="2000" dirty="0">
              <a:latin typeface="Calibri"/>
              <a:ea typeface="Calibri"/>
              <a:cs typeface="Arial"/>
            </a:endParaRPr>
          </a:p>
          <a:p>
            <a:pPr marL="0" indent="0" algn="just" rtl="1">
              <a:buNone/>
            </a:pPr>
            <a:r>
              <a:rPr lang="ar-SA" sz="2800" dirty="0">
                <a:latin typeface="Calibri"/>
                <a:ea typeface="Calibri"/>
                <a:cs typeface="Arial"/>
              </a:rPr>
              <a:t>و يعلم المدقق الجيد ان الخطر موجود و ان عليه ان يتعامل معه على نحو ملائم . ويصعب قياس معظم الاخطار التي يواجهها المدققون و يتطلب ذلك توافر فكر جيد للإستجابة لها على نحو ملائم .</a:t>
            </a:r>
            <a:endParaRPr lang="en-US" dirty="0"/>
          </a:p>
        </p:txBody>
      </p:sp>
    </p:spTree>
    <p:extLst>
      <p:ext uri="{BB962C8B-B14F-4D97-AF65-F5344CB8AC3E}">
        <p14:creationId xmlns:p14="http://schemas.microsoft.com/office/powerpoint/2010/main" val="4291800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3600" b="1" dirty="0">
                <a:solidFill>
                  <a:schemeClr val="tx1"/>
                </a:solidFill>
                <a:ea typeface="Calibri"/>
                <a:cs typeface="Arial"/>
              </a:rPr>
              <a:t>خطر الاكتشاف المخطط </a:t>
            </a:r>
            <a:r>
              <a:rPr lang="en-US" sz="3600" dirty="0">
                <a:ea typeface="Calibri"/>
                <a:cs typeface="Arial"/>
              </a:rPr>
              <a:t/>
            </a:r>
            <a:br>
              <a:rPr lang="en-US" sz="3600" dirty="0">
                <a:ea typeface="Calibri"/>
                <a:cs typeface="Arial"/>
              </a:rPr>
            </a:br>
            <a:endParaRPr lang="en-US" sz="3600" dirty="0"/>
          </a:p>
        </p:txBody>
      </p:sp>
      <p:sp>
        <p:nvSpPr>
          <p:cNvPr id="3" name="Content Placeholder 2"/>
          <p:cNvSpPr>
            <a:spLocks noGrp="1"/>
          </p:cNvSpPr>
          <p:nvPr>
            <p:ph idx="1"/>
          </p:nvPr>
        </p:nvSpPr>
        <p:spPr/>
        <p:txBody>
          <a:bodyPr>
            <a:normAutofit fontScale="92500" lnSpcReduction="10000"/>
          </a:bodyPr>
          <a:lstStyle/>
          <a:p>
            <a:pPr marL="0" marR="0" indent="0" algn="just" rtl="1">
              <a:lnSpc>
                <a:spcPct val="115000"/>
              </a:lnSpc>
              <a:spcBef>
                <a:spcPts val="0"/>
              </a:spcBef>
              <a:spcAft>
                <a:spcPts val="1000"/>
              </a:spcAft>
              <a:buNone/>
            </a:pPr>
            <a:r>
              <a:rPr lang="ar-IQ" sz="2800" dirty="0" smtClean="0">
                <a:latin typeface="Calibri"/>
                <a:ea typeface="Calibri"/>
                <a:cs typeface="Arial"/>
              </a:rPr>
              <a:t>ي</a:t>
            </a:r>
            <a:r>
              <a:rPr lang="ar-SA" sz="2800" dirty="0" smtClean="0">
                <a:latin typeface="Calibri"/>
                <a:ea typeface="Calibri"/>
                <a:cs typeface="Arial"/>
              </a:rPr>
              <a:t>مثل </a:t>
            </a:r>
            <a:r>
              <a:rPr lang="ar-SA" sz="2800" dirty="0">
                <a:latin typeface="Calibri"/>
                <a:ea typeface="Calibri"/>
                <a:cs typeface="Arial"/>
              </a:rPr>
              <a:t>خطر الاكتشاف المخطط مقياسا لفشل المدقق الذي يستخدم ادلة تدقيق في مجموعة فرعية من الحسابات في اكتشاف تحريفات موجودة فعلا و تزيد قيمتها عن القيمة المقبولة و يوجد امران يتعلقان بخطر الاكتشاف المخطط بشكل رئيسي :</a:t>
            </a:r>
            <a:endParaRPr lang="en-US" sz="2000" dirty="0">
              <a:latin typeface="Calibri"/>
              <a:ea typeface="Calibri"/>
              <a:cs typeface="Arial"/>
            </a:endParaRPr>
          </a:p>
          <a:p>
            <a:pPr marL="0" marR="0" indent="0" algn="just" rtl="1">
              <a:lnSpc>
                <a:spcPct val="115000"/>
              </a:lnSpc>
              <a:spcBef>
                <a:spcPts val="0"/>
              </a:spcBef>
              <a:spcAft>
                <a:spcPts val="1000"/>
              </a:spcAft>
              <a:buNone/>
            </a:pPr>
            <a:r>
              <a:rPr lang="ar-SA" sz="2800" dirty="0" smtClean="0">
                <a:latin typeface="Calibri"/>
                <a:ea typeface="Calibri"/>
                <a:cs typeface="Arial"/>
              </a:rPr>
              <a:t>اولا </a:t>
            </a:r>
            <a:r>
              <a:rPr lang="ar-SA" sz="2800" dirty="0">
                <a:latin typeface="Calibri"/>
                <a:ea typeface="Calibri"/>
                <a:cs typeface="Arial"/>
              </a:rPr>
              <a:t>– تتوقف قيمة هذا الخطر على العوامل الثلاث الاخرى في النموذج و يمكن تغيير خطر الاكتشاف المخطط فقط في حالة قيام المدقق بتغيير قيمة احد العوامل الثلاثة  الاخرى </a:t>
            </a:r>
            <a:endParaRPr lang="en-US" sz="2000" dirty="0">
              <a:latin typeface="Calibri"/>
              <a:ea typeface="Calibri"/>
              <a:cs typeface="Arial"/>
            </a:endParaRPr>
          </a:p>
          <a:p>
            <a:pPr marL="0" indent="0" algn="just" rtl="1">
              <a:buNone/>
            </a:pPr>
            <a:r>
              <a:rPr lang="ar-SA" sz="2800" dirty="0">
                <a:latin typeface="Calibri"/>
                <a:ea typeface="Calibri"/>
                <a:cs typeface="Arial"/>
              </a:rPr>
              <a:t>ثانيا – يحدد هذا الخطر حجم الادلة الاساسية التي يخطط المدقق لجمعها حيث يتناسب حجم هذه الادلة عكسيا مع حجم خطر الاكتشاف المخطط فإذا تم تخفيض خطر الاكتشاف المخطط يجب على المدقق ان يجمع قدرا اكبر من الادلة لتحقيق مستوى الخطر المخطط .</a:t>
            </a:r>
            <a:endParaRPr lang="en-US" dirty="0"/>
          </a:p>
        </p:txBody>
      </p:sp>
    </p:spTree>
    <p:extLst>
      <p:ext uri="{BB962C8B-B14F-4D97-AF65-F5344CB8AC3E}">
        <p14:creationId xmlns:p14="http://schemas.microsoft.com/office/powerpoint/2010/main" val="4132156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3600" b="1" dirty="0">
                <a:ea typeface="Calibri"/>
                <a:cs typeface="Arial"/>
              </a:rPr>
              <a:t>الخطر الطبيعي </a:t>
            </a:r>
            <a:r>
              <a:rPr lang="en-US" sz="3600" dirty="0">
                <a:ea typeface="Calibri"/>
                <a:cs typeface="Arial"/>
              </a:rPr>
              <a:t/>
            </a:r>
            <a:br>
              <a:rPr lang="en-US" sz="3600" dirty="0">
                <a:ea typeface="Calibri"/>
                <a:cs typeface="Arial"/>
              </a:rPr>
            </a:br>
            <a:endParaRPr lang="en-US" sz="3600" dirty="0"/>
          </a:p>
        </p:txBody>
      </p:sp>
      <p:sp>
        <p:nvSpPr>
          <p:cNvPr id="3" name="Content Placeholder 2"/>
          <p:cNvSpPr>
            <a:spLocks noGrp="1"/>
          </p:cNvSpPr>
          <p:nvPr>
            <p:ph idx="1"/>
          </p:nvPr>
        </p:nvSpPr>
        <p:spPr/>
        <p:txBody>
          <a:bodyPr/>
          <a:lstStyle/>
          <a:p>
            <a:pPr marL="0" indent="0" algn="just" rtl="1">
              <a:buNone/>
            </a:pPr>
            <a:r>
              <a:rPr lang="ar-SA" sz="2800" dirty="0" smtClean="0">
                <a:latin typeface="Calibri"/>
                <a:ea typeface="Calibri"/>
                <a:cs typeface="Arial"/>
              </a:rPr>
              <a:t>يعد </a:t>
            </a:r>
            <a:r>
              <a:rPr lang="ar-SA" sz="2800" dirty="0">
                <a:latin typeface="Calibri"/>
                <a:ea typeface="Calibri"/>
                <a:cs typeface="Arial"/>
              </a:rPr>
              <a:t>الخطر الطبيعي مقياسا لتقدير المدقق لإحتمال وجود تحريف جوهري في ضوء الاهمية النسبية في مجموعة فرعية للحسابات قبل ان يتم اخذ فعالية الرقابة الداخلية في الاعتبار و يتمثل الخطر الطبيعي في قابلية القوائم المالية للتحريف الجوهري بإفتراض عدم وجود رقابة داخلية فإذا استنتج المدقق ان هناك احتمالا لحدوث تحريفات مع تجاهل الرقابة الداخلية ستوصل المدقق الى رأي مؤداه ان الخطر الطبيعي سيكون كبيرا و يتم في نموذج خطر التدقيق و يسمى خطر </a:t>
            </a:r>
            <a:r>
              <a:rPr lang="ar-SA" sz="2800" dirty="0" smtClean="0">
                <a:latin typeface="Calibri"/>
                <a:ea typeface="Calibri"/>
                <a:cs typeface="Arial"/>
              </a:rPr>
              <a:t>الرقابة. </a:t>
            </a:r>
            <a:endParaRPr lang="en-US" dirty="0"/>
          </a:p>
        </p:txBody>
      </p:sp>
    </p:spTree>
    <p:extLst>
      <p:ext uri="{BB962C8B-B14F-4D97-AF65-F5344CB8AC3E}">
        <p14:creationId xmlns:p14="http://schemas.microsoft.com/office/powerpoint/2010/main" val="1015638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3600" b="1" dirty="0">
                <a:solidFill>
                  <a:schemeClr val="tx1"/>
                </a:solidFill>
                <a:ea typeface="Calibri"/>
                <a:cs typeface="Arial"/>
              </a:rPr>
              <a:t>خطر الرقابة</a:t>
            </a:r>
            <a:r>
              <a:rPr lang="en-US" sz="3600" dirty="0">
                <a:solidFill>
                  <a:schemeClr val="tx1"/>
                </a:solidFill>
                <a:ea typeface="Calibri"/>
                <a:cs typeface="Arial"/>
              </a:rPr>
              <a:t/>
            </a:r>
            <a:br>
              <a:rPr lang="en-US" sz="3600" dirty="0">
                <a:solidFill>
                  <a:schemeClr val="tx1"/>
                </a:solidFill>
                <a:ea typeface="Calibri"/>
                <a:cs typeface="Arial"/>
              </a:rPr>
            </a:br>
            <a:endParaRPr lang="en-US" sz="3600" dirty="0">
              <a:solidFill>
                <a:schemeClr val="tx1"/>
              </a:solidFill>
            </a:endParaRPr>
          </a:p>
        </p:txBody>
      </p:sp>
      <p:sp>
        <p:nvSpPr>
          <p:cNvPr id="3" name="Content Placeholder 2"/>
          <p:cNvSpPr>
            <a:spLocks noGrp="1"/>
          </p:cNvSpPr>
          <p:nvPr>
            <p:ph idx="1"/>
          </p:nvPr>
        </p:nvSpPr>
        <p:spPr/>
        <p:txBody>
          <a:bodyPr>
            <a:normAutofit/>
          </a:bodyPr>
          <a:lstStyle/>
          <a:p>
            <a:pPr marL="0" marR="0" indent="0" algn="r" rtl="1">
              <a:lnSpc>
                <a:spcPct val="115000"/>
              </a:lnSpc>
              <a:spcBef>
                <a:spcPts val="0"/>
              </a:spcBef>
              <a:spcAft>
                <a:spcPts val="1000"/>
              </a:spcAft>
              <a:buNone/>
            </a:pPr>
            <a:r>
              <a:rPr lang="ar-SA" sz="2800" dirty="0" smtClean="0">
                <a:latin typeface="Calibri"/>
                <a:ea typeface="Calibri"/>
                <a:cs typeface="Arial"/>
              </a:rPr>
              <a:t>يمثل </a:t>
            </a:r>
            <a:r>
              <a:rPr lang="ar-SA" sz="2800" dirty="0">
                <a:latin typeface="Calibri"/>
                <a:ea typeface="Calibri"/>
                <a:cs typeface="Arial"/>
              </a:rPr>
              <a:t>خطر الرقابة مقياسا لتقدير المدقق بإحتمال حدوث تحريفات تزيد عن القيمة المحتملة في مجموعة فرعية من الحسابات لن يتم منعه او اكتشافه بواسطة الرقابة الداخلية لدى الزبون و ينظر الى خطر الرقابة على انه :</a:t>
            </a:r>
            <a:endParaRPr lang="en-US" sz="2000" dirty="0">
              <a:latin typeface="Calibri"/>
              <a:ea typeface="Calibri"/>
              <a:cs typeface="Arial"/>
            </a:endParaRPr>
          </a:p>
          <a:p>
            <a:pPr marL="0" marR="0" indent="0" algn="just" rtl="1">
              <a:lnSpc>
                <a:spcPct val="115000"/>
              </a:lnSpc>
              <a:spcBef>
                <a:spcPts val="0"/>
              </a:spcBef>
              <a:spcAft>
                <a:spcPts val="1000"/>
              </a:spcAft>
              <a:buNone/>
            </a:pPr>
            <a:r>
              <a:rPr lang="ar-IQ" sz="2800" dirty="0">
                <a:latin typeface="Calibri"/>
                <a:ea typeface="Calibri"/>
                <a:cs typeface="Arial"/>
              </a:rPr>
              <a:t>1</a:t>
            </a:r>
            <a:r>
              <a:rPr lang="ar-SA" sz="2800" dirty="0" smtClean="0">
                <a:latin typeface="Calibri"/>
                <a:ea typeface="Calibri"/>
                <a:cs typeface="Arial"/>
              </a:rPr>
              <a:t>- </a:t>
            </a:r>
            <a:r>
              <a:rPr lang="ar-SA" sz="2800" dirty="0">
                <a:latin typeface="Calibri"/>
                <a:ea typeface="Calibri"/>
                <a:cs typeface="Arial"/>
              </a:rPr>
              <a:t>تقدير ماإذا كانت الرقابة الداخلية لدى الزبون فعالة في منع او كشف التحريفات .</a:t>
            </a:r>
            <a:endParaRPr lang="en-US" sz="2000" dirty="0">
              <a:latin typeface="Calibri"/>
              <a:ea typeface="Calibri"/>
              <a:cs typeface="Arial"/>
            </a:endParaRPr>
          </a:p>
          <a:p>
            <a:pPr marL="0" marR="0" indent="0" algn="r" rtl="1">
              <a:lnSpc>
                <a:spcPct val="115000"/>
              </a:lnSpc>
              <a:spcBef>
                <a:spcPts val="0"/>
              </a:spcBef>
              <a:spcAft>
                <a:spcPts val="1000"/>
              </a:spcAft>
              <a:buNone/>
            </a:pPr>
            <a:r>
              <a:rPr lang="ar-IQ" sz="2800" dirty="0">
                <a:latin typeface="Calibri"/>
                <a:ea typeface="Calibri"/>
                <a:cs typeface="Arial"/>
              </a:rPr>
              <a:t>2</a:t>
            </a:r>
            <a:r>
              <a:rPr lang="ar-SA" sz="2800" dirty="0" smtClean="0">
                <a:latin typeface="Calibri"/>
                <a:ea typeface="Calibri"/>
                <a:cs typeface="Arial"/>
              </a:rPr>
              <a:t>- </a:t>
            </a:r>
            <a:r>
              <a:rPr lang="ar-SA" sz="2800" dirty="0">
                <a:latin typeface="Calibri"/>
                <a:ea typeface="Calibri"/>
                <a:cs typeface="Arial"/>
              </a:rPr>
              <a:t>رغبة المدقق في ان يكون هذا التقدير اقل من الحد الاقصى 100% كجزء من خطة المدقق .</a:t>
            </a:r>
            <a:endParaRPr lang="en-US" sz="2000" dirty="0">
              <a:latin typeface="Calibri"/>
              <a:ea typeface="Calibri"/>
              <a:cs typeface="Arial"/>
            </a:endParaRPr>
          </a:p>
          <a:p>
            <a:pPr algn="r" rtl="1"/>
            <a:endParaRPr lang="en-US" dirty="0"/>
          </a:p>
        </p:txBody>
      </p:sp>
    </p:spTree>
    <p:extLst>
      <p:ext uri="{BB962C8B-B14F-4D97-AF65-F5344CB8AC3E}">
        <p14:creationId xmlns:p14="http://schemas.microsoft.com/office/powerpoint/2010/main" val="2465887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3600" b="1" dirty="0">
                <a:solidFill>
                  <a:schemeClr val="tx1"/>
                </a:solidFill>
                <a:ea typeface="Calibri"/>
                <a:cs typeface="Arial"/>
              </a:rPr>
              <a:t>خطر التدقيق </a:t>
            </a:r>
            <a:r>
              <a:rPr lang="ar-IQ" sz="3600" b="1" dirty="0">
                <a:solidFill>
                  <a:schemeClr val="tx1"/>
                </a:solidFill>
                <a:ea typeface="Calibri"/>
                <a:cs typeface="Arial"/>
              </a:rPr>
              <a:t>ا</a:t>
            </a:r>
            <a:r>
              <a:rPr lang="ar-SA" sz="3600" b="1" dirty="0">
                <a:solidFill>
                  <a:schemeClr val="tx1"/>
                </a:solidFill>
                <a:ea typeface="Calibri"/>
                <a:cs typeface="Arial"/>
              </a:rPr>
              <a:t>لمقبول </a:t>
            </a:r>
            <a:r>
              <a:rPr lang="en-US" sz="3600" dirty="0">
                <a:solidFill>
                  <a:schemeClr val="tx1"/>
                </a:solidFill>
                <a:ea typeface="Calibri"/>
                <a:cs typeface="Arial"/>
              </a:rPr>
              <a:t/>
            </a:r>
            <a:br>
              <a:rPr lang="en-US" sz="3600" dirty="0">
                <a:solidFill>
                  <a:schemeClr val="tx1"/>
                </a:solidFill>
                <a:ea typeface="Calibri"/>
                <a:cs typeface="Arial"/>
              </a:rPr>
            </a:br>
            <a:endParaRPr lang="en-US" sz="3600" dirty="0">
              <a:solidFill>
                <a:schemeClr val="tx1"/>
              </a:solidFill>
            </a:endParaRPr>
          </a:p>
        </p:txBody>
      </p:sp>
      <p:sp>
        <p:nvSpPr>
          <p:cNvPr id="3" name="Content Placeholder 2"/>
          <p:cNvSpPr>
            <a:spLocks noGrp="1"/>
          </p:cNvSpPr>
          <p:nvPr>
            <p:ph idx="1"/>
          </p:nvPr>
        </p:nvSpPr>
        <p:spPr/>
        <p:txBody>
          <a:bodyPr>
            <a:normAutofit/>
          </a:bodyPr>
          <a:lstStyle/>
          <a:p>
            <a:pPr marL="0" indent="0" algn="just" rtl="1">
              <a:buNone/>
            </a:pPr>
            <a:r>
              <a:rPr lang="ar-SA" sz="2800" dirty="0" smtClean="0">
                <a:latin typeface="Calibri"/>
                <a:ea typeface="Calibri"/>
                <a:cs typeface="Arial"/>
              </a:rPr>
              <a:t>يعد </a:t>
            </a:r>
            <a:r>
              <a:rPr lang="ar-SA" sz="2800" dirty="0">
                <a:latin typeface="Calibri"/>
                <a:ea typeface="Calibri"/>
                <a:cs typeface="Arial"/>
              </a:rPr>
              <a:t>خطر التدقيق الذي يمكن قبوله مقياسا لمدى رغبة المدقق في قبول وجود تحريف جوهري في ضوء الاهمية النسبية بالقوائم المالية بعد انتهاء التدقيق و اصدار تقرير نظيف و عندما يقرر الدقق مستوى منخفض من خطر التدقيق الذي يمكن قبوله يعني ذلك ان المدقق يرغب في ان يكون متاكدا بشكل اكبر من عدم وجود تحريف جوهري في القوائم المالية حيث ان تحديد الخطر بصفر يعني وجود تأكد كامل أما تحديد الخطر بنسبة 100% يعني عدم التأكد غير الكامل و لايعد التأكد الكامل (تحديد الخطر بصفر ) عن دقة القوائم المالية امرا عمليا من الوجهة الاقتصادية .</a:t>
            </a:r>
            <a:endParaRPr lang="en-US" dirty="0"/>
          </a:p>
        </p:txBody>
      </p:sp>
    </p:spTree>
    <p:extLst>
      <p:ext uri="{BB962C8B-B14F-4D97-AF65-F5344CB8AC3E}">
        <p14:creationId xmlns:p14="http://schemas.microsoft.com/office/powerpoint/2010/main" val="3836729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3600" b="1" dirty="0">
                <a:solidFill>
                  <a:schemeClr val="tx1"/>
                </a:solidFill>
                <a:ea typeface="Calibri"/>
                <a:cs typeface="Arial"/>
              </a:rPr>
              <a:t>تغيير خطر التدقيق الممكن قبوله وفقا لخطر الاعمال </a:t>
            </a:r>
            <a:r>
              <a:rPr lang="en-US" sz="3600" dirty="0">
                <a:solidFill>
                  <a:schemeClr val="tx1"/>
                </a:solidFill>
                <a:ea typeface="Calibri"/>
                <a:cs typeface="Arial"/>
              </a:rPr>
              <a:t/>
            </a:r>
            <a:br>
              <a:rPr lang="en-US" sz="3600" dirty="0">
                <a:solidFill>
                  <a:schemeClr val="tx1"/>
                </a:solidFill>
                <a:ea typeface="Calibri"/>
                <a:cs typeface="Arial"/>
              </a:rPr>
            </a:br>
            <a:endParaRPr lang="en-US" sz="3600" dirty="0">
              <a:solidFill>
                <a:schemeClr val="tx1"/>
              </a:solidFill>
            </a:endParaRPr>
          </a:p>
        </p:txBody>
      </p:sp>
      <p:sp>
        <p:nvSpPr>
          <p:cNvPr id="3" name="Content Placeholder 2"/>
          <p:cNvSpPr>
            <a:spLocks noGrp="1"/>
          </p:cNvSpPr>
          <p:nvPr>
            <p:ph idx="1"/>
          </p:nvPr>
        </p:nvSpPr>
        <p:spPr/>
        <p:txBody>
          <a:bodyPr>
            <a:normAutofit fontScale="92500"/>
          </a:bodyPr>
          <a:lstStyle/>
          <a:p>
            <a:pPr marL="0" marR="0" indent="0" algn="just" rtl="1">
              <a:lnSpc>
                <a:spcPct val="115000"/>
              </a:lnSpc>
              <a:spcBef>
                <a:spcPts val="0"/>
              </a:spcBef>
              <a:spcAft>
                <a:spcPts val="1000"/>
              </a:spcAft>
              <a:buNone/>
            </a:pPr>
            <a:r>
              <a:rPr lang="ar-SA" sz="2800" dirty="0" smtClean="0">
                <a:latin typeface="Calibri"/>
                <a:ea typeface="Calibri"/>
                <a:cs typeface="Arial"/>
              </a:rPr>
              <a:t>يتمثل </a:t>
            </a:r>
            <a:r>
              <a:rPr lang="ar-SA" sz="2800" dirty="0">
                <a:latin typeface="Calibri"/>
                <a:ea typeface="Calibri"/>
                <a:cs typeface="Arial"/>
              </a:rPr>
              <a:t>خطر الاعمال في خطر تعرض المدقق او منشأة التدقيق لضرر نتيجة التعامل مع الزبون حتى مع إصدار تقرير التدقيق صحيح و على سبيل المثال اذا تم اعلان افلاس الزبون بعد انتهاء التدقيق يوجد احتمال كبير بتعرض منشأة المحاسبة للتقاضي حتى اذا كانت عملية التدقيق تم أدائها بمستوى كبير من </a:t>
            </a:r>
            <a:r>
              <a:rPr lang="ar-SA" sz="2800" dirty="0" smtClean="0">
                <a:latin typeface="Calibri"/>
                <a:ea typeface="Calibri"/>
                <a:cs typeface="Arial"/>
              </a:rPr>
              <a:t>الجودة</a:t>
            </a:r>
            <a:endParaRPr lang="ar-IQ" sz="2800" dirty="0" smtClean="0">
              <a:latin typeface="Calibri"/>
              <a:ea typeface="Calibri"/>
              <a:cs typeface="Arial"/>
            </a:endParaRPr>
          </a:p>
          <a:p>
            <a:pPr marL="0" lvl="0" algn="r" rtl="1">
              <a:lnSpc>
                <a:spcPct val="115000"/>
              </a:lnSpc>
              <a:spcBef>
                <a:spcPts val="0"/>
              </a:spcBef>
              <a:spcAft>
                <a:spcPts val="1000"/>
              </a:spcAft>
              <a:buClr>
                <a:srgbClr val="F0A22E"/>
              </a:buClr>
            </a:pPr>
            <a:r>
              <a:rPr lang="ar-SA" sz="2800" b="1" dirty="0">
                <a:solidFill>
                  <a:srgbClr val="4E3B30"/>
                </a:solidFill>
                <a:latin typeface="Calibri"/>
                <a:ea typeface="Calibri"/>
                <a:cs typeface="Arial"/>
              </a:rPr>
              <a:t>العوامل التي تؤثر على خطر الاعمال  :</a:t>
            </a:r>
            <a:endParaRPr lang="en-US" sz="2000" dirty="0">
              <a:solidFill>
                <a:srgbClr val="4E3B30"/>
              </a:solidFill>
              <a:latin typeface="Calibri"/>
              <a:ea typeface="Calibri"/>
              <a:cs typeface="Arial"/>
            </a:endParaRPr>
          </a:p>
          <a:p>
            <a:pPr marL="0" lvl="0" algn="r" rtl="1">
              <a:lnSpc>
                <a:spcPct val="115000"/>
              </a:lnSpc>
              <a:spcBef>
                <a:spcPts val="0"/>
              </a:spcBef>
              <a:spcAft>
                <a:spcPts val="1000"/>
              </a:spcAft>
              <a:buClr>
                <a:srgbClr val="F0A22E"/>
              </a:buClr>
            </a:pPr>
            <a:r>
              <a:rPr lang="ar-SA" sz="2800" dirty="0">
                <a:solidFill>
                  <a:srgbClr val="4E3B30"/>
                </a:solidFill>
                <a:latin typeface="Calibri"/>
                <a:ea typeface="Calibri"/>
                <a:cs typeface="Arial"/>
              </a:rPr>
              <a:t>1 – درجة اعتماد المستخدمين الخارجيين على القوائم المالية .</a:t>
            </a:r>
            <a:endParaRPr lang="en-US" sz="2000" dirty="0">
              <a:solidFill>
                <a:srgbClr val="4E3B30"/>
              </a:solidFill>
              <a:latin typeface="Calibri"/>
              <a:ea typeface="Calibri"/>
              <a:cs typeface="Arial"/>
            </a:endParaRPr>
          </a:p>
          <a:p>
            <a:pPr marL="0" lvl="0" algn="r" rtl="1">
              <a:lnSpc>
                <a:spcPct val="115000"/>
              </a:lnSpc>
              <a:spcBef>
                <a:spcPts val="0"/>
              </a:spcBef>
              <a:spcAft>
                <a:spcPts val="1000"/>
              </a:spcAft>
              <a:buClr>
                <a:srgbClr val="F0A22E"/>
              </a:buClr>
            </a:pPr>
            <a:r>
              <a:rPr lang="ar-SA" sz="2800" dirty="0">
                <a:solidFill>
                  <a:srgbClr val="4E3B30"/>
                </a:solidFill>
                <a:latin typeface="Calibri"/>
                <a:ea typeface="Calibri"/>
                <a:cs typeface="Arial"/>
              </a:rPr>
              <a:t>2- احتمال وجود صعوبات مالية لدى الزبون بعد اصدار تقرير التدقيق .</a:t>
            </a:r>
            <a:endParaRPr lang="en-US" sz="2000" dirty="0">
              <a:solidFill>
                <a:srgbClr val="4E3B30"/>
              </a:solidFill>
              <a:latin typeface="Calibri"/>
              <a:ea typeface="Calibri"/>
              <a:cs typeface="Arial"/>
            </a:endParaRPr>
          </a:p>
          <a:p>
            <a:pPr marL="0" lvl="0" algn="r" rtl="1">
              <a:lnSpc>
                <a:spcPct val="115000"/>
              </a:lnSpc>
              <a:spcBef>
                <a:spcPts val="0"/>
              </a:spcBef>
              <a:spcAft>
                <a:spcPts val="1000"/>
              </a:spcAft>
              <a:buClr>
                <a:srgbClr val="F0A22E"/>
              </a:buClr>
            </a:pPr>
            <a:r>
              <a:rPr lang="ar-SA" sz="2800" dirty="0">
                <a:solidFill>
                  <a:srgbClr val="4E3B30"/>
                </a:solidFill>
                <a:latin typeface="Calibri"/>
                <a:ea typeface="Calibri"/>
                <a:cs typeface="Arial"/>
              </a:rPr>
              <a:t>3- أمانة ( استقامة ) الادارة .</a:t>
            </a:r>
            <a:endParaRPr lang="en-US" sz="2000" dirty="0">
              <a:solidFill>
                <a:srgbClr val="4E3B30"/>
              </a:solidFill>
              <a:latin typeface="Calibri"/>
              <a:ea typeface="Calibri"/>
              <a:cs typeface="Arial"/>
            </a:endParaRPr>
          </a:p>
          <a:p>
            <a:pPr marL="0" marR="0" indent="0" algn="just" rtl="1">
              <a:lnSpc>
                <a:spcPct val="115000"/>
              </a:lnSpc>
              <a:spcBef>
                <a:spcPts val="0"/>
              </a:spcBef>
              <a:spcAft>
                <a:spcPts val="1000"/>
              </a:spcAft>
              <a:buNone/>
            </a:pPr>
            <a:endParaRPr lang="en-US" sz="2000" dirty="0" smtClean="0">
              <a:latin typeface="Calibri"/>
              <a:ea typeface="Calibri"/>
              <a:cs typeface="Arial"/>
            </a:endParaRPr>
          </a:p>
          <a:p>
            <a:pPr algn="just" rtl="1"/>
            <a:endParaRPr lang="en-US" dirty="0"/>
          </a:p>
        </p:txBody>
      </p:sp>
    </p:spTree>
    <p:extLst>
      <p:ext uri="{BB962C8B-B14F-4D97-AF65-F5344CB8AC3E}">
        <p14:creationId xmlns:p14="http://schemas.microsoft.com/office/powerpoint/2010/main" val="9110365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rtl="1"/>
            <a:r>
              <a:rPr lang="ar-SA" sz="3600" dirty="0">
                <a:solidFill>
                  <a:schemeClr val="tx1"/>
                </a:solidFill>
                <a:ea typeface="Calibri"/>
                <a:cs typeface="Arial"/>
              </a:rPr>
              <a:t> </a:t>
            </a:r>
            <a:r>
              <a:rPr lang="ar-SA" sz="6000" b="1" dirty="0">
                <a:solidFill>
                  <a:schemeClr val="tx1"/>
                </a:solidFill>
                <a:latin typeface="Times New Roman" pitchFamily="18" charset="0"/>
                <a:ea typeface="Calibri"/>
                <a:cs typeface="Times New Roman" pitchFamily="18" charset="0"/>
              </a:rPr>
              <a:t>علاقة الأهمية النسبية بأدلة الإثبات</a:t>
            </a:r>
            <a:r>
              <a:rPr lang="en-US" sz="6000" dirty="0">
                <a:solidFill>
                  <a:schemeClr val="tx1"/>
                </a:solidFill>
                <a:latin typeface="Times New Roman" pitchFamily="18" charset="0"/>
                <a:ea typeface="Calibri"/>
                <a:cs typeface="Times New Roman" pitchFamily="18" charset="0"/>
              </a:rPr>
              <a:t/>
            </a:r>
            <a:br>
              <a:rPr lang="en-US" sz="6000" dirty="0">
                <a:solidFill>
                  <a:schemeClr val="tx1"/>
                </a:solidFill>
                <a:latin typeface="Times New Roman" pitchFamily="18" charset="0"/>
                <a:ea typeface="Calibri"/>
                <a:cs typeface="Times New Roman" pitchFamily="18" charset="0"/>
              </a:rPr>
            </a:br>
            <a:endParaRPr lang="en-US" sz="60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marR="0" indent="0" algn="just" rtl="1">
              <a:lnSpc>
                <a:spcPct val="115000"/>
              </a:lnSpc>
              <a:spcBef>
                <a:spcPts val="0"/>
              </a:spcBef>
              <a:spcAft>
                <a:spcPts val="1000"/>
              </a:spcAft>
              <a:buNone/>
            </a:pPr>
            <a:r>
              <a:rPr lang="ar-SA" sz="2800" dirty="0">
                <a:latin typeface="Calibri"/>
                <a:ea typeface="Calibri"/>
                <a:cs typeface="Arial"/>
              </a:rPr>
              <a:t> </a:t>
            </a:r>
            <a:r>
              <a:rPr lang="ar-SA" sz="2800" dirty="0" smtClean="0">
                <a:latin typeface="Calibri"/>
                <a:ea typeface="Calibri"/>
                <a:cs typeface="Arial"/>
              </a:rPr>
              <a:t>إن </a:t>
            </a:r>
            <a:r>
              <a:rPr lang="ar-SA" sz="2800" dirty="0">
                <a:latin typeface="Calibri"/>
                <a:ea typeface="Calibri"/>
                <a:cs typeface="Arial"/>
              </a:rPr>
              <a:t>عملية جمع الأدلة والقرائن بشكل موضوعي يمثل جوهر عملية التـدقيق فقد عرف التدقيق من قبل جمعية المحاسبين القانونيين الأمريكيـة بأنـه: (عمليـة منظمة ومنهجية لجمع وتقييم الأدلة والقرائن بشكل موضوعي يتعلق بنتائج الأنشطة الاقتصادية. ..الخ</a:t>
            </a:r>
            <a:r>
              <a:rPr lang="ar-SA" sz="2800" dirty="0" smtClean="0">
                <a:latin typeface="Calibri"/>
                <a:ea typeface="Calibri"/>
                <a:cs typeface="Arial"/>
              </a:rPr>
              <a:t>)</a:t>
            </a:r>
            <a:r>
              <a:rPr lang="ar-IQ" sz="2800" dirty="0" smtClean="0">
                <a:latin typeface="Calibri"/>
                <a:ea typeface="Calibri"/>
                <a:cs typeface="Arial"/>
              </a:rPr>
              <a:t> </a:t>
            </a:r>
            <a:r>
              <a:rPr lang="ar-SA" sz="2800" dirty="0" smtClean="0">
                <a:latin typeface="Calibri"/>
                <a:ea typeface="Calibri"/>
                <a:cs typeface="Arial"/>
              </a:rPr>
              <a:t>كما </a:t>
            </a:r>
            <a:r>
              <a:rPr lang="ar-SA" sz="2800" dirty="0">
                <a:latin typeface="Calibri"/>
                <a:ea typeface="Calibri"/>
                <a:cs typeface="Arial"/>
              </a:rPr>
              <a:t>أكدت لجنة قواعد التدقيق الدولية على ضرورة حصول المدقق على قدر كافٍ من الأدلة والقرائن التي تجعله يستطيع أن يتوصل إلى نتائج معقولة يستند عليها فـي رأيـه بعدالـة القـوائم والحـسابات ومصداقيتها</a:t>
            </a:r>
            <a:r>
              <a:rPr lang="en-US" sz="2800" dirty="0">
                <a:latin typeface="Calibri"/>
                <a:ea typeface="Calibri"/>
                <a:cs typeface="Arial"/>
              </a:rPr>
              <a:t>. </a:t>
            </a:r>
            <a:endParaRPr lang="en-US" dirty="0"/>
          </a:p>
        </p:txBody>
      </p:sp>
    </p:spTree>
    <p:extLst>
      <p:ext uri="{BB962C8B-B14F-4D97-AF65-F5344CB8AC3E}">
        <p14:creationId xmlns:p14="http://schemas.microsoft.com/office/powerpoint/2010/main" val="1818872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ar-SA" sz="5400" b="1" dirty="0">
                <a:latin typeface="Times New Roman" pitchFamily="18" charset="0"/>
                <a:ea typeface="Calibri"/>
                <a:cs typeface="Times New Roman" pitchFamily="18" charset="0"/>
              </a:rPr>
              <a:t>مجالات استخدام الأهمية النسبية</a:t>
            </a:r>
            <a:endParaRPr lang="en-US" sz="54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62500" lnSpcReduction="20000"/>
          </a:bodyPr>
          <a:lstStyle/>
          <a:p>
            <a:pPr marL="0" marR="0" indent="0" algn="r" rtl="1">
              <a:lnSpc>
                <a:spcPct val="115000"/>
              </a:lnSpc>
              <a:spcBef>
                <a:spcPts val="0"/>
              </a:spcBef>
              <a:spcAft>
                <a:spcPts val="1000"/>
              </a:spcAft>
              <a:buNone/>
            </a:pPr>
            <a:r>
              <a:rPr lang="ar-SA" dirty="0" smtClean="0">
                <a:latin typeface="Calibri"/>
                <a:ea typeface="Calibri"/>
                <a:cs typeface="Arial"/>
              </a:rPr>
              <a:t> مجال</a:t>
            </a:r>
            <a:r>
              <a:rPr lang="ar-IQ" dirty="0" smtClean="0">
                <a:latin typeface="Calibri"/>
                <a:ea typeface="Calibri"/>
                <a:cs typeface="Arial"/>
              </a:rPr>
              <a:t>ات استخدام </a:t>
            </a:r>
            <a:r>
              <a:rPr lang="ar-SA" dirty="0" smtClean="0">
                <a:latin typeface="Calibri"/>
                <a:ea typeface="Calibri"/>
                <a:cs typeface="Arial"/>
              </a:rPr>
              <a:t>الأهمية </a:t>
            </a:r>
            <a:r>
              <a:rPr lang="ar-SA" dirty="0">
                <a:latin typeface="Calibri"/>
                <a:ea typeface="Calibri"/>
                <a:cs typeface="Arial"/>
              </a:rPr>
              <a:t>النسبية </a:t>
            </a:r>
            <a:endParaRPr lang="en-US" sz="2400" dirty="0">
              <a:latin typeface="Calibri"/>
              <a:ea typeface="Calibri"/>
              <a:cs typeface="Arial"/>
            </a:endParaRPr>
          </a:p>
          <a:p>
            <a:pPr marL="0" marR="0" indent="0" algn="just" rtl="1">
              <a:lnSpc>
                <a:spcPct val="115000"/>
              </a:lnSpc>
              <a:spcBef>
                <a:spcPts val="0"/>
              </a:spcBef>
              <a:spcAft>
                <a:spcPts val="1000"/>
              </a:spcAft>
              <a:buNone/>
            </a:pPr>
            <a:r>
              <a:rPr lang="ar-IQ" dirty="0" smtClean="0">
                <a:latin typeface="Calibri"/>
                <a:ea typeface="Calibri"/>
                <a:cs typeface="Arial"/>
              </a:rPr>
              <a:t>1. ت</a:t>
            </a:r>
            <a:r>
              <a:rPr lang="ar-SA" dirty="0" smtClean="0">
                <a:latin typeface="Calibri"/>
                <a:ea typeface="Calibri"/>
                <a:cs typeface="Arial"/>
              </a:rPr>
              <a:t>قييم </a:t>
            </a:r>
            <a:r>
              <a:rPr lang="ar-SA" dirty="0">
                <a:latin typeface="Calibri"/>
                <a:ea typeface="Calibri"/>
                <a:cs typeface="Arial"/>
              </a:rPr>
              <a:t>مدى عرض القوائم والتقارير المالية وتبويبها تمثل التقارير والقوائم المالية الخطوة الأخيرة من خطوات العمل المحاسـبي، وعليه فهي مخرجات النظام المحاسبي ومدخلات عملية التدقيق ومن المؤكد أن كل خطوة من القياس والتوصيل المحاسبي بل معظمها على الأقـل تتـضمن تطبيقـاً للأهمية النسبية بصيغة ما، على أية حال يمكن القول بأنه يجب أن لا تؤخذ طبيعة عدم الدقة في الحسابات كذريعة لتشبيه الدقة الكتابية أو عمل النظام المحاسـبي أو إعداد القوائم والتقارير المالية</a:t>
            </a:r>
            <a:endParaRPr lang="ar-IQ" dirty="0">
              <a:latin typeface="Calibri"/>
              <a:ea typeface="Calibri"/>
              <a:cs typeface="Arial"/>
            </a:endParaRPr>
          </a:p>
          <a:p>
            <a:pPr marL="0" marR="0" indent="0" algn="just" rtl="1">
              <a:lnSpc>
                <a:spcPct val="115000"/>
              </a:lnSpc>
              <a:spcBef>
                <a:spcPts val="0"/>
              </a:spcBef>
              <a:spcAft>
                <a:spcPts val="1000"/>
              </a:spcAft>
              <a:buNone/>
            </a:pPr>
            <a:r>
              <a:rPr lang="ar-IQ" dirty="0" smtClean="0">
                <a:latin typeface="Calibri"/>
                <a:ea typeface="Calibri"/>
                <a:cs typeface="Arial"/>
              </a:rPr>
              <a:t>- ت</a:t>
            </a:r>
            <a:r>
              <a:rPr lang="ar-SA" dirty="0" smtClean="0">
                <a:latin typeface="Calibri"/>
                <a:ea typeface="Calibri"/>
                <a:cs typeface="Arial"/>
              </a:rPr>
              <a:t>وفير </a:t>
            </a:r>
            <a:r>
              <a:rPr lang="ar-SA" dirty="0">
                <a:latin typeface="Calibri"/>
                <a:ea typeface="Calibri"/>
                <a:cs typeface="Arial"/>
              </a:rPr>
              <a:t>الوضوح الكافي لصالح الطوائف المستخدمة</a:t>
            </a:r>
            <a:r>
              <a:rPr lang="en-US" dirty="0">
                <a:latin typeface="Calibri"/>
                <a:ea typeface="Calibri"/>
                <a:cs typeface="Arial"/>
              </a:rPr>
              <a:t>.</a:t>
            </a:r>
            <a:endParaRPr lang="en-US" sz="2400" dirty="0">
              <a:latin typeface="Calibri"/>
              <a:ea typeface="Calibri"/>
              <a:cs typeface="Arial"/>
            </a:endParaRPr>
          </a:p>
          <a:p>
            <a:pPr marR="0" algn="just" rtl="1">
              <a:lnSpc>
                <a:spcPct val="115000"/>
              </a:lnSpc>
              <a:spcBef>
                <a:spcPts val="0"/>
              </a:spcBef>
              <a:spcAft>
                <a:spcPts val="1000"/>
              </a:spcAft>
              <a:buFontTx/>
              <a:buChar char="-"/>
            </a:pPr>
            <a:r>
              <a:rPr lang="ar-SA" dirty="0" smtClean="0">
                <a:latin typeface="Calibri"/>
                <a:ea typeface="Calibri"/>
                <a:cs typeface="Arial"/>
              </a:rPr>
              <a:t>تخفيض </a:t>
            </a:r>
            <a:r>
              <a:rPr lang="ar-SA" dirty="0">
                <a:latin typeface="Calibri"/>
                <a:ea typeface="Calibri"/>
                <a:cs typeface="Arial"/>
              </a:rPr>
              <a:t>تكلفة هذه التقارير أو القوائم وإعدادها ونـشرها لـصالح المنـشأة المصدرة لها، ومن ثم يجب أن تؤخذ بنظر الاعتبار من قبل المراقبين عنـد قيامهم </a:t>
            </a:r>
            <a:r>
              <a:rPr lang="ar-SA" dirty="0" smtClean="0">
                <a:latin typeface="Calibri"/>
                <a:ea typeface="Calibri"/>
                <a:cs typeface="Arial"/>
              </a:rPr>
              <a:t>بـ</a:t>
            </a:r>
            <a:endParaRPr lang="ar-IQ" sz="2400" dirty="0" smtClean="0">
              <a:latin typeface="Calibri"/>
              <a:ea typeface="Calibri"/>
              <a:cs typeface="Arial"/>
            </a:endParaRPr>
          </a:p>
          <a:p>
            <a:pPr marR="0" algn="just" rtl="1">
              <a:lnSpc>
                <a:spcPct val="115000"/>
              </a:lnSpc>
              <a:spcBef>
                <a:spcPts val="0"/>
              </a:spcBef>
              <a:spcAft>
                <a:spcPts val="1000"/>
              </a:spcAft>
              <a:buFontTx/>
              <a:buChar char="-"/>
            </a:pPr>
            <a:r>
              <a:rPr lang="ar-IQ" sz="2400" dirty="0">
                <a:latin typeface="Calibri"/>
                <a:ea typeface="Calibri"/>
                <a:cs typeface="Arial"/>
              </a:rPr>
              <a:t> </a:t>
            </a:r>
            <a:r>
              <a:rPr lang="en-US" dirty="0" smtClean="0">
                <a:latin typeface="Calibri"/>
                <a:ea typeface="Calibri"/>
                <a:cs typeface="Arial"/>
              </a:rPr>
              <a:t>- </a:t>
            </a:r>
            <a:r>
              <a:rPr lang="ar-IQ" dirty="0" smtClean="0">
                <a:latin typeface="Calibri"/>
                <a:ea typeface="Calibri"/>
                <a:cs typeface="Arial"/>
              </a:rPr>
              <a:t> </a:t>
            </a:r>
            <a:r>
              <a:rPr lang="ar-SA" dirty="0" smtClean="0">
                <a:latin typeface="Calibri"/>
                <a:ea typeface="Calibri"/>
                <a:cs typeface="Arial"/>
              </a:rPr>
              <a:t>تحديد </a:t>
            </a:r>
            <a:r>
              <a:rPr lang="ar-SA" dirty="0">
                <a:latin typeface="Calibri"/>
                <a:ea typeface="Calibri"/>
                <a:cs typeface="Arial"/>
              </a:rPr>
              <a:t>مدى ملاءمة عرض البيانات المالية والإيضاحات حولها</a:t>
            </a:r>
            <a:endParaRPr lang="en-US" sz="2400" dirty="0">
              <a:latin typeface="Calibri"/>
              <a:ea typeface="Calibri"/>
              <a:cs typeface="Arial"/>
            </a:endParaRPr>
          </a:p>
          <a:p>
            <a:pPr marL="0" marR="0" indent="0" algn="just" rtl="1">
              <a:lnSpc>
                <a:spcPct val="115000"/>
              </a:lnSpc>
              <a:spcBef>
                <a:spcPts val="0"/>
              </a:spcBef>
              <a:spcAft>
                <a:spcPts val="1000"/>
              </a:spcAft>
              <a:buNone/>
            </a:pPr>
            <a:r>
              <a:rPr lang="ar-IQ">
                <a:latin typeface="Calibri"/>
                <a:ea typeface="Calibri"/>
                <a:cs typeface="Arial"/>
              </a:rPr>
              <a:t> </a:t>
            </a:r>
            <a:r>
              <a:rPr lang="ar-IQ" smtClean="0">
                <a:latin typeface="Calibri"/>
                <a:ea typeface="Calibri"/>
                <a:cs typeface="Arial"/>
              </a:rPr>
              <a:t>     - </a:t>
            </a:r>
            <a:r>
              <a:rPr lang="en-US" smtClean="0">
                <a:latin typeface="Calibri"/>
                <a:ea typeface="Calibri"/>
                <a:cs typeface="Arial"/>
              </a:rPr>
              <a:t> </a:t>
            </a:r>
            <a:r>
              <a:rPr lang="ar-SA" dirty="0">
                <a:latin typeface="Calibri"/>
                <a:ea typeface="Calibri"/>
                <a:cs typeface="Arial"/>
              </a:rPr>
              <a:t>تقدير الدرجة المتوقعة للاعتماد على الرقابة الداخلية</a:t>
            </a:r>
            <a:endParaRPr lang="en-US" dirty="0"/>
          </a:p>
        </p:txBody>
      </p:sp>
    </p:spTree>
    <p:extLst>
      <p:ext uri="{BB962C8B-B14F-4D97-AF65-F5344CB8AC3E}">
        <p14:creationId xmlns:p14="http://schemas.microsoft.com/office/powerpoint/2010/main" val="337131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382000" cy="6019800"/>
          </a:xfrm>
        </p:spPr>
        <p:txBody>
          <a:bodyPr>
            <a:normAutofit lnSpcReduction="10000"/>
          </a:bodyPr>
          <a:lstStyle/>
          <a:p>
            <a:pPr marL="0" marR="0" indent="0" algn="r" rtl="1">
              <a:lnSpc>
                <a:spcPct val="115000"/>
              </a:lnSpc>
              <a:spcBef>
                <a:spcPts val="0"/>
              </a:spcBef>
              <a:spcAft>
                <a:spcPts val="1000"/>
              </a:spcAft>
              <a:buNone/>
            </a:pPr>
            <a:r>
              <a:rPr lang="ar-IQ" sz="5400" b="1" dirty="0" smtClean="0">
                <a:latin typeface="Calibri"/>
                <a:ea typeface="Calibri"/>
                <a:cs typeface="Arial"/>
              </a:rPr>
              <a:t>م</a:t>
            </a:r>
            <a:r>
              <a:rPr lang="ar-SA" sz="5400" b="1" dirty="0" smtClean="0">
                <a:latin typeface="Calibri"/>
                <a:ea typeface="Calibri"/>
                <a:cs typeface="Arial"/>
              </a:rPr>
              <a:t>قدمة  </a:t>
            </a:r>
            <a:endParaRPr lang="en-US" sz="5400" dirty="0">
              <a:latin typeface="Calibri"/>
              <a:ea typeface="Calibri"/>
              <a:cs typeface="Arial"/>
            </a:endParaRPr>
          </a:p>
          <a:p>
            <a:pPr marL="0" indent="0" algn="just" rtl="1">
              <a:buNone/>
            </a:pPr>
            <a:r>
              <a:rPr lang="ar-SA" sz="2800" dirty="0">
                <a:latin typeface="Calibri"/>
                <a:ea typeface="Calibri"/>
                <a:cs typeface="Arial"/>
              </a:rPr>
              <a:t>تعد الأھمیة النسبیة من المبادئ المحاسبیة والرقابیة المھمة التي تتطلب من المحاسبین والمدققین الاعتماد علیھا خصوصاً عند إصدارھم حكم بشأن موضوع ما أو توضیح بیان معین أو تحدید معلومة أو بخصوص حدث مالي معین في القوائم المالیة في كل مرحلة من مراحل عملھم </a:t>
            </a:r>
            <a:r>
              <a:rPr lang="ar-SA" sz="2800" dirty="0" smtClean="0">
                <a:latin typeface="Calibri"/>
                <a:ea typeface="Calibri"/>
                <a:cs typeface="Arial"/>
              </a:rPr>
              <a:t>المھني</a:t>
            </a:r>
            <a:r>
              <a:rPr lang="ar-IQ" sz="2800" dirty="0" smtClean="0">
                <a:latin typeface="Calibri"/>
                <a:ea typeface="Calibri"/>
                <a:cs typeface="Arial"/>
              </a:rPr>
              <a:t>.</a:t>
            </a:r>
            <a:r>
              <a:rPr lang="ar-SA" sz="2800" dirty="0" smtClean="0">
                <a:latin typeface="Calibri"/>
                <a:ea typeface="Calibri"/>
                <a:cs typeface="Arial"/>
              </a:rPr>
              <a:t> </a:t>
            </a:r>
            <a:r>
              <a:rPr lang="ar-SA" sz="2800" dirty="0">
                <a:latin typeface="Calibri"/>
                <a:ea typeface="Calibri"/>
                <a:cs typeface="Arial"/>
              </a:rPr>
              <a:t>وتزداد الحاجة إلى ھذا المبدأ خصوصاً عند الانتباه إلى موضوع معین أو تحدید بند معین أو عنصر معین یتعلق بالقوائم المالیة التي تزداد فیھا نسبة المخاطرة</a:t>
            </a:r>
            <a:r>
              <a:rPr lang="en-US" sz="2800" dirty="0">
                <a:latin typeface="Calibri"/>
                <a:ea typeface="Calibri"/>
                <a:cs typeface="Arial"/>
              </a:rPr>
              <a:t>. </a:t>
            </a:r>
            <a:r>
              <a:rPr lang="ar-SA" sz="2800" dirty="0">
                <a:latin typeface="Calibri"/>
                <a:ea typeface="Calibri"/>
                <a:cs typeface="Arial"/>
              </a:rPr>
              <a:t>وتتجلى عملیة تطبیق </a:t>
            </a:r>
            <a:r>
              <a:rPr lang="ar-SA" sz="2800" dirty="0" smtClean="0">
                <a:latin typeface="Calibri"/>
                <a:ea typeface="Calibri"/>
                <a:cs typeface="Arial"/>
              </a:rPr>
              <a:t>ھذا </a:t>
            </a:r>
            <a:r>
              <a:rPr lang="ar-SA" sz="2800" dirty="0">
                <a:latin typeface="Calibri"/>
                <a:ea typeface="Calibri"/>
                <a:cs typeface="Arial"/>
              </a:rPr>
              <a:t>المبدأ في العمل التدقیقي عند زیادة الخبرة العملیة في مجال التدقیق أو عند ازدیاد المعرفة المحاسبیة خصوصاً مسألة التعرف على </a:t>
            </a:r>
            <a:r>
              <a:rPr lang="ar-SA" sz="2800" dirty="0" smtClean="0">
                <a:latin typeface="Calibri"/>
                <a:ea typeface="Calibri"/>
                <a:cs typeface="Arial"/>
              </a:rPr>
              <a:t>أھم </a:t>
            </a:r>
            <a:r>
              <a:rPr lang="ar-SA" sz="2800" dirty="0">
                <a:latin typeface="Calibri"/>
                <a:ea typeface="Calibri"/>
                <a:cs typeface="Arial"/>
              </a:rPr>
              <a:t>المعاییر المحاسبیة والرقابیة، والواقع یشیر إلى زیادة مسؤولیات المدقق في الوقت الحاضر، فھو یحتاج إلى الأھمیة النسبیة عند تخطیط البرنامج التدقیقي وتنفیذه أو عند إعداده لتقریر التدقیق.</a:t>
            </a:r>
            <a:endParaRPr lang="en-US" dirty="0"/>
          </a:p>
        </p:txBody>
      </p:sp>
    </p:spTree>
    <p:extLst>
      <p:ext uri="{BB962C8B-B14F-4D97-AF65-F5344CB8AC3E}">
        <p14:creationId xmlns:p14="http://schemas.microsoft.com/office/powerpoint/2010/main" val="24309848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00200"/>
            <a:ext cx="8458200" cy="4724400"/>
          </a:xfrm>
        </p:spPr>
        <p:txBody>
          <a:bodyPr>
            <a:normAutofit/>
          </a:bodyPr>
          <a:lstStyle/>
          <a:p>
            <a:pPr marL="0" marR="0" indent="0" algn="r" rtl="1">
              <a:lnSpc>
                <a:spcPct val="115000"/>
              </a:lnSpc>
              <a:spcBef>
                <a:spcPts val="0"/>
              </a:spcBef>
              <a:spcAft>
                <a:spcPts val="1000"/>
              </a:spcAft>
              <a:buNone/>
            </a:pPr>
            <a:endParaRPr lang="en-US" sz="2000" dirty="0">
              <a:latin typeface="Calibri"/>
              <a:ea typeface="Calibri"/>
              <a:cs typeface="Arial"/>
            </a:endParaRPr>
          </a:p>
          <a:p>
            <a:pPr algn="r" rtl="1"/>
            <a:endParaRPr lang="en-US" dirty="0"/>
          </a:p>
        </p:txBody>
      </p:sp>
    </p:spTree>
    <p:extLst>
      <p:ext uri="{BB962C8B-B14F-4D97-AF65-F5344CB8AC3E}">
        <p14:creationId xmlns:p14="http://schemas.microsoft.com/office/powerpoint/2010/main" val="4037130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943600"/>
          </a:xfrm>
        </p:spPr>
        <p:txBody>
          <a:bodyPr>
            <a:normAutofit fontScale="92500" lnSpcReduction="20000"/>
          </a:bodyPr>
          <a:lstStyle/>
          <a:p>
            <a:pPr marL="0" marR="0" indent="0" algn="just" rtl="1">
              <a:lnSpc>
                <a:spcPct val="115000"/>
              </a:lnSpc>
              <a:spcBef>
                <a:spcPts val="0"/>
              </a:spcBef>
              <a:spcAft>
                <a:spcPts val="1000"/>
              </a:spcAft>
              <a:buNone/>
            </a:pPr>
            <a:r>
              <a:rPr lang="ar-SA" sz="5800" b="1" dirty="0">
                <a:latin typeface="Times New Roman" pitchFamily="18" charset="0"/>
                <a:ea typeface="Calibri"/>
                <a:cs typeface="Times New Roman" pitchFamily="18" charset="0"/>
              </a:rPr>
              <a:t>الاهمية النسبية</a:t>
            </a:r>
            <a:r>
              <a:rPr lang="ar-SA" sz="5800" dirty="0">
                <a:latin typeface="Times New Roman" pitchFamily="18" charset="0"/>
                <a:ea typeface="Calibri"/>
                <a:cs typeface="Times New Roman" pitchFamily="18" charset="0"/>
              </a:rPr>
              <a:t> </a:t>
            </a:r>
            <a:endParaRPr lang="en-US" sz="5800" dirty="0">
              <a:latin typeface="Times New Roman" pitchFamily="18" charset="0"/>
              <a:ea typeface="Calibri"/>
              <a:cs typeface="Times New Roman" pitchFamily="18" charset="0"/>
            </a:endParaRPr>
          </a:p>
          <a:p>
            <a:pPr marL="0" marR="0" indent="0" algn="just" rtl="1">
              <a:lnSpc>
                <a:spcPct val="115000"/>
              </a:lnSpc>
              <a:spcBef>
                <a:spcPts val="0"/>
              </a:spcBef>
              <a:spcAft>
                <a:spcPts val="1000"/>
              </a:spcAft>
              <a:buNone/>
            </a:pPr>
            <a:r>
              <a:rPr lang="ar-IQ" sz="2800" dirty="0">
                <a:latin typeface="Calibri"/>
                <a:ea typeface="Calibri"/>
                <a:cs typeface="Arial"/>
              </a:rPr>
              <a:t>ل</a:t>
            </a:r>
            <a:r>
              <a:rPr lang="ar-SA" sz="2800" dirty="0" smtClean="0">
                <a:latin typeface="Calibri"/>
                <a:ea typeface="Calibri"/>
                <a:cs typeface="Arial"/>
              </a:rPr>
              <a:t>ابد </a:t>
            </a:r>
            <a:r>
              <a:rPr lang="ar-SA" sz="2800" dirty="0">
                <a:latin typeface="Calibri"/>
                <a:ea typeface="Calibri"/>
                <a:cs typeface="Arial"/>
              </a:rPr>
              <a:t>من استخدام الأهمية النسبية في التدقيق على ضوء قواعد التدقيق الدولية، لأن ذلك يؤدي إلى رفع كفاءة العمل المهني، فضلاً عن رفع مـستوى كفـاءة وفاعلية مهنة تدقيق الحسابات، مع مساهمته في تقليل مخاطر التدق</a:t>
            </a:r>
            <a:r>
              <a:rPr lang="ar-IQ" sz="2800" dirty="0">
                <a:latin typeface="Calibri"/>
                <a:ea typeface="Calibri"/>
                <a:cs typeface="Arial"/>
              </a:rPr>
              <a:t>يق ا</a:t>
            </a:r>
            <a:r>
              <a:rPr lang="ar-SA" sz="2800" dirty="0">
                <a:latin typeface="Calibri"/>
                <a:ea typeface="Calibri"/>
                <a:cs typeface="Arial"/>
              </a:rPr>
              <a:t>ما مسألة بيان دور الأهمية النسبية في رفع كفاءة عمل المدققين في ضوء قواعد التدقيق </a:t>
            </a:r>
            <a:r>
              <a:rPr lang="ar-SA" sz="2800" dirty="0" smtClean="0">
                <a:latin typeface="Calibri"/>
                <a:ea typeface="Calibri"/>
                <a:cs typeface="Arial"/>
              </a:rPr>
              <a:t>الدولية:</a:t>
            </a:r>
            <a:endParaRPr lang="ar-IQ" sz="2800" dirty="0" smtClean="0">
              <a:latin typeface="Calibri"/>
              <a:ea typeface="Calibri"/>
              <a:cs typeface="Arial"/>
            </a:endParaRPr>
          </a:p>
          <a:p>
            <a:pPr marL="0" marR="0" indent="0" algn="just" rtl="1">
              <a:lnSpc>
                <a:spcPct val="115000"/>
              </a:lnSpc>
              <a:spcBef>
                <a:spcPts val="0"/>
              </a:spcBef>
              <a:spcAft>
                <a:spcPts val="1000"/>
              </a:spcAft>
              <a:buNone/>
            </a:pPr>
            <a:r>
              <a:rPr lang="ar-IQ" sz="2800" dirty="0">
                <a:latin typeface="Calibri"/>
                <a:ea typeface="Calibri"/>
                <a:cs typeface="Arial"/>
              </a:rPr>
              <a:t>1</a:t>
            </a:r>
            <a:r>
              <a:rPr lang="en-US" sz="2800" dirty="0" smtClean="0">
                <a:latin typeface="Calibri"/>
                <a:ea typeface="Calibri"/>
                <a:cs typeface="Arial"/>
              </a:rPr>
              <a:t>.</a:t>
            </a:r>
            <a:r>
              <a:rPr lang="ar-SA" sz="2800" dirty="0">
                <a:latin typeface="Calibri"/>
                <a:ea typeface="Calibri"/>
                <a:cs typeface="Arial"/>
              </a:rPr>
              <a:t>لا بد من استخدام الأهمية النسبية من قبل المدققين من أجل رفع كفاءة عملهم</a:t>
            </a:r>
            <a:r>
              <a:rPr lang="en-US" sz="2800" dirty="0">
                <a:latin typeface="Calibri"/>
                <a:ea typeface="Calibri"/>
                <a:cs typeface="Arial"/>
              </a:rPr>
              <a:t>. </a:t>
            </a:r>
            <a:endParaRPr lang="ar-IQ" sz="2800" dirty="0" smtClean="0">
              <a:latin typeface="Calibri"/>
              <a:ea typeface="Calibri"/>
              <a:cs typeface="Arial"/>
            </a:endParaRPr>
          </a:p>
          <a:p>
            <a:pPr marL="0" marR="0" indent="0" algn="just" rtl="1">
              <a:lnSpc>
                <a:spcPct val="115000"/>
              </a:lnSpc>
              <a:spcBef>
                <a:spcPts val="0"/>
              </a:spcBef>
              <a:spcAft>
                <a:spcPts val="1000"/>
              </a:spcAft>
              <a:buNone/>
            </a:pPr>
            <a:r>
              <a:rPr lang="ar-SA" sz="2800" dirty="0" smtClean="0">
                <a:latin typeface="Calibri"/>
                <a:ea typeface="Calibri"/>
                <a:cs typeface="Arial"/>
              </a:rPr>
              <a:t>٢</a:t>
            </a:r>
            <a:r>
              <a:rPr lang="en-US" sz="2800" dirty="0" smtClean="0">
                <a:latin typeface="Calibri"/>
                <a:ea typeface="Calibri"/>
                <a:cs typeface="Arial"/>
              </a:rPr>
              <a:t> </a:t>
            </a:r>
            <a:r>
              <a:rPr lang="en-US" sz="2800" dirty="0">
                <a:latin typeface="Calibri"/>
                <a:ea typeface="Calibri"/>
                <a:cs typeface="Arial"/>
              </a:rPr>
              <a:t>.</a:t>
            </a:r>
            <a:r>
              <a:rPr lang="ar-SA" sz="2800" dirty="0">
                <a:latin typeface="Calibri"/>
                <a:ea typeface="Calibri"/>
                <a:cs typeface="Arial"/>
              </a:rPr>
              <a:t>إن مسألة استخدام الأهمية النسبية في كل مراحل عمل المدقق وفقـاً لقواعـد التدقيق </a:t>
            </a:r>
            <a:r>
              <a:rPr lang="ar-SA" sz="2800" dirty="0" smtClean="0">
                <a:latin typeface="Calibri"/>
                <a:ea typeface="Calibri"/>
                <a:cs typeface="Arial"/>
              </a:rPr>
              <a:t>الدولية</a:t>
            </a:r>
            <a:r>
              <a:rPr lang="ar-IQ" sz="2800" dirty="0" smtClean="0">
                <a:latin typeface="Calibri"/>
                <a:ea typeface="Calibri"/>
                <a:cs typeface="Arial"/>
              </a:rPr>
              <a:t>،</a:t>
            </a:r>
            <a:r>
              <a:rPr lang="ar-SA" sz="2800" dirty="0" smtClean="0">
                <a:latin typeface="Calibri"/>
                <a:ea typeface="Calibri"/>
                <a:cs typeface="Arial"/>
              </a:rPr>
              <a:t> </a:t>
            </a:r>
            <a:r>
              <a:rPr lang="ar-SA" sz="2800" dirty="0">
                <a:latin typeface="Calibri"/>
                <a:ea typeface="Calibri"/>
                <a:cs typeface="Arial"/>
              </a:rPr>
              <a:t>أمر من شأنه أن يرفع مستوى مهنة تدقيق الحسابات</a:t>
            </a:r>
            <a:r>
              <a:rPr lang="en-US" sz="2800" dirty="0">
                <a:latin typeface="Calibri"/>
                <a:ea typeface="Calibri"/>
                <a:cs typeface="Arial"/>
              </a:rPr>
              <a:t>. </a:t>
            </a:r>
            <a:r>
              <a:rPr lang="ar-IQ" sz="2800" dirty="0" smtClean="0">
                <a:latin typeface="Calibri"/>
                <a:ea typeface="Calibri"/>
                <a:cs typeface="Arial"/>
              </a:rPr>
              <a:t> </a:t>
            </a:r>
          </a:p>
          <a:p>
            <a:pPr marL="0" marR="0" indent="0" algn="just" rtl="1">
              <a:lnSpc>
                <a:spcPct val="115000"/>
              </a:lnSpc>
              <a:spcBef>
                <a:spcPts val="0"/>
              </a:spcBef>
              <a:spcAft>
                <a:spcPts val="1000"/>
              </a:spcAft>
              <a:buNone/>
            </a:pPr>
            <a:r>
              <a:rPr lang="ar-SA" sz="2800" dirty="0" smtClean="0">
                <a:latin typeface="Calibri"/>
                <a:ea typeface="Calibri"/>
                <a:cs typeface="Arial"/>
              </a:rPr>
              <a:t>٣</a:t>
            </a:r>
            <a:r>
              <a:rPr lang="en-US" sz="2800" dirty="0" smtClean="0">
                <a:latin typeface="Calibri"/>
                <a:ea typeface="Calibri"/>
                <a:cs typeface="Arial"/>
              </a:rPr>
              <a:t> </a:t>
            </a:r>
            <a:r>
              <a:rPr lang="en-US" sz="2800" dirty="0">
                <a:latin typeface="Calibri"/>
                <a:ea typeface="Calibri"/>
                <a:cs typeface="Arial"/>
              </a:rPr>
              <a:t>.</a:t>
            </a:r>
            <a:r>
              <a:rPr lang="ar-SA" sz="2800" dirty="0">
                <a:latin typeface="Calibri"/>
                <a:ea typeface="Calibri"/>
                <a:cs typeface="Arial"/>
              </a:rPr>
              <a:t>لا بد أن تتأثر الأهمية النسبية في مجال التدقيق بعوامل عديدة أهمها طبيعة أدلة الإثبات وأمور أخرى مرتبطة بالقوائم المالية المعروضة</a:t>
            </a:r>
            <a:r>
              <a:rPr lang="en-US" sz="2800" dirty="0">
                <a:latin typeface="Calibri"/>
                <a:ea typeface="Calibri"/>
                <a:cs typeface="Arial"/>
              </a:rPr>
              <a:t>. </a:t>
            </a:r>
            <a:endParaRPr lang="en-US" sz="2000" dirty="0">
              <a:latin typeface="Calibri"/>
              <a:ea typeface="Calibri"/>
              <a:cs typeface="Arial"/>
            </a:endParaRPr>
          </a:p>
          <a:p>
            <a:pPr algn="r" rtl="1"/>
            <a:endParaRPr lang="en-US" dirty="0"/>
          </a:p>
        </p:txBody>
      </p:sp>
    </p:spTree>
    <p:extLst>
      <p:ext uri="{BB962C8B-B14F-4D97-AF65-F5344CB8AC3E}">
        <p14:creationId xmlns:p14="http://schemas.microsoft.com/office/powerpoint/2010/main" val="3495689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normAutofit fontScale="90000"/>
          </a:bodyPr>
          <a:lstStyle/>
          <a:p>
            <a:pPr lvl="0" indent="-274320" algn="r" rtl="1">
              <a:lnSpc>
                <a:spcPct val="115000"/>
              </a:lnSpc>
              <a:spcBef>
                <a:spcPts val="0"/>
              </a:spcBef>
              <a:spcAft>
                <a:spcPts val="1000"/>
              </a:spcAft>
            </a:pPr>
            <a:r>
              <a:rPr lang="en-US" sz="2000" dirty="0">
                <a:solidFill>
                  <a:prstClr val="black"/>
                </a:solidFill>
                <a:ea typeface="Calibri"/>
                <a:cs typeface="Arial"/>
              </a:rPr>
              <a:t/>
            </a:r>
            <a:br>
              <a:rPr lang="en-US" sz="2000" dirty="0">
                <a:solidFill>
                  <a:prstClr val="black"/>
                </a:solidFill>
                <a:ea typeface="Calibri"/>
                <a:cs typeface="Arial"/>
              </a:rPr>
            </a:br>
            <a:r>
              <a:rPr lang="ar-SA" sz="6000" b="1" dirty="0">
                <a:solidFill>
                  <a:prstClr val="black"/>
                </a:solidFill>
                <a:latin typeface="Times New Roman" pitchFamily="18" charset="0"/>
                <a:ea typeface="Calibri"/>
                <a:cs typeface="Times New Roman" pitchFamily="18" charset="0"/>
              </a:rPr>
              <a:t>مفهوم </a:t>
            </a:r>
            <a:r>
              <a:rPr lang="ar-SA" sz="6000" b="1" dirty="0" smtClean="0">
                <a:solidFill>
                  <a:prstClr val="black"/>
                </a:solidFill>
                <a:latin typeface="Times New Roman" pitchFamily="18" charset="0"/>
                <a:ea typeface="Calibri"/>
                <a:cs typeface="Times New Roman" pitchFamily="18" charset="0"/>
              </a:rPr>
              <a:t>الأهمية </a:t>
            </a:r>
            <a:r>
              <a:rPr lang="ar-SA" sz="6000" b="1" dirty="0">
                <a:solidFill>
                  <a:prstClr val="black"/>
                </a:solidFill>
                <a:latin typeface="Times New Roman" pitchFamily="18" charset="0"/>
                <a:ea typeface="Calibri"/>
                <a:cs typeface="Times New Roman" pitchFamily="18" charset="0"/>
              </a:rPr>
              <a:t>النسبية </a:t>
            </a:r>
            <a:r>
              <a:rPr lang="en-US" sz="6000" dirty="0">
                <a:solidFill>
                  <a:prstClr val="black"/>
                </a:solidFill>
                <a:latin typeface="Times New Roman" pitchFamily="18" charset="0"/>
                <a:ea typeface="Calibri"/>
                <a:cs typeface="Times New Roman" pitchFamily="18" charset="0"/>
              </a:rPr>
              <a:t/>
            </a:r>
            <a:br>
              <a:rPr lang="en-US" sz="6000" dirty="0">
                <a:solidFill>
                  <a:prstClr val="black"/>
                </a:solidFill>
                <a:latin typeface="Times New Roman" pitchFamily="18" charset="0"/>
                <a:ea typeface="Calibri"/>
                <a:cs typeface="Times New Roman" pitchFamily="18" charset="0"/>
              </a:rPr>
            </a:br>
            <a:endParaRPr lang="en-US" sz="60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0000" lnSpcReduction="20000"/>
          </a:bodyPr>
          <a:lstStyle/>
          <a:p>
            <a:pPr marL="0" marR="0" indent="0" algn="just" rtl="1">
              <a:lnSpc>
                <a:spcPct val="115000"/>
              </a:lnSpc>
              <a:spcBef>
                <a:spcPts val="0"/>
              </a:spcBef>
              <a:spcAft>
                <a:spcPts val="1000"/>
              </a:spcAft>
              <a:buNone/>
            </a:pPr>
            <a:r>
              <a:rPr lang="ar-SA" sz="3100" dirty="0" smtClean="0">
                <a:latin typeface="Times New Roman" pitchFamily="18" charset="0"/>
                <a:ea typeface="Calibri"/>
                <a:cs typeface="Times New Roman" pitchFamily="18" charset="0"/>
              </a:rPr>
              <a:t>حظي </a:t>
            </a:r>
            <a:r>
              <a:rPr lang="ar-SA" sz="3100" dirty="0">
                <a:latin typeface="Times New Roman" pitchFamily="18" charset="0"/>
                <a:ea typeface="Calibri"/>
                <a:cs typeface="Times New Roman" pitchFamily="18" charset="0"/>
              </a:rPr>
              <a:t>مفهوم الأهمية النسبية باهتمام واسع من قبل المنظمات والهيئات الدولية المهنية للمحاسبين والمدققين لترشيد خطوات أعضائها نحو اتخاذ قراراتهم وتخطيط مهماتهم وتنفيذها، ومن ثم كتابة تقاريرهم ومواجهة مسؤولياتهم القانونية والأدبية</a:t>
            </a:r>
            <a:r>
              <a:rPr lang="en-US" sz="3100" dirty="0">
                <a:latin typeface="Times New Roman" pitchFamily="18" charset="0"/>
                <a:ea typeface="Calibri"/>
                <a:cs typeface="Times New Roman" pitchFamily="18" charset="0"/>
              </a:rPr>
              <a:t>. </a:t>
            </a:r>
            <a:r>
              <a:rPr lang="ar-SA" sz="3100" dirty="0">
                <a:latin typeface="Times New Roman" pitchFamily="18" charset="0"/>
                <a:ea typeface="Calibri"/>
                <a:cs typeface="Times New Roman" pitchFamily="18" charset="0"/>
              </a:rPr>
              <a:t>والمتتبع لأدبيات المحاسبة والتدقيق يلحظ وجود تعاريف عدة لمفهوم الأهمية النسبية، و سنركز على التعاريف في المجـال التـدقيقي </a:t>
            </a:r>
            <a:r>
              <a:rPr lang="ar-SA" sz="3100" dirty="0" smtClean="0">
                <a:latin typeface="Times New Roman" pitchFamily="18" charset="0"/>
                <a:ea typeface="Calibri"/>
                <a:cs typeface="Times New Roman" pitchFamily="18" charset="0"/>
              </a:rPr>
              <a:t>فقط</a:t>
            </a:r>
            <a:r>
              <a:rPr lang="ar-IQ" sz="3100" dirty="0" smtClean="0">
                <a:latin typeface="Times New Roman" pitchFamily="18" charset="0"/>
                <a:ea typeface="Calibri"/>
                <a:cs typeface="Times New Roman" pitchFamily="18" charset="0"/>
              </a:rPr>
              <a:t>. </a:t>
            </a:r>
          </a:p>
          <a:p>
            <a:pPr marL="0" marR="0" indent="0" algn="just" rtl="1">
              <a:lnSpc>
                <a:spcPct val="115000"/>
              </a:lnSpc>
              <a:spcBef>
                <a:spcPts val="0"/>
              </a:spcBef>
              <a:spcAft>
                <a:spcPts val="1000"/>
              </a:spcAft>
              <a:buNone/>
            </a:pPr>
            <a:r>
              <a:rPr lang="ar-SA" sz="3100" dirty="0" smtClean="0">
                <a:latin typeface="Times New Roman" pitchFamily="18" charset="0"/>
                <a:ea typeface="Calibri"/>
                <a:cs typeface="Times New Roman" pitchFamily="18" charset="0"/>
              </a:rPr>
              <a:t>عرف </a:t>
            </a:r>
            <a:r>
              <a:rPr lang="ar-SA" sz="3100" dirty="0">
                <a:latin typeface="Times New Roman" pitchFamily="18" charset="0"/>
                <a:ea typeface="Calibri"/>
                <a:cs typeface="Times New Roman" pitchFamily="18" charset="0"/>
              </a:rPr>
              <a:t>مجلس معايير المحاسبة المالية الاهمية النسبية على النحو </a:t>
            </a:r>
            <a:r>
              <a:rPr lang="ar-SA" sz="3100" dirty="0" smtClean="0">
                <a:latin typeface="Times New Roman" pitchFamily="18" charset="0"/>
                <a:ea typeface="Calibri"/>
                <a:cs typeface="Times New Roman" pitchFamily="18" charset="0"/>
              </a:rPr>
              <a:t>التالي</a:t>
            </a:r>
            <a:r>
              <a:rPr lang="ar-IQ" sz="3100" dirty="0" smtClean="0">
                <a:latin typeface="Times New Roman" pitchFamily="18" charset="0"/>
                <a:ea typeface="Calibri"/>
                <a:cs typeface="Times New Roman" pitchFamily="18" charset="0"/>
              </a:rPr>
              <a:t> </a:t>
            </a:r>
            <a:r>
              <a:rPr lang="ar-SA" sz="3100" dirty="0" smtClean="0">
                <a:latin typeface="Times New Roman" pitchFamily="18" charset="0"/>
                <a:ea typeface="Calibri"/>
                <a:cs typeface="Times New Roman" pitchFamily="18" charset="0"/>
              </a:rPr>
              <a:t>مقدار </a:t>
            </a:r>
            <a:r>
              <a:rPr lang="ar-SA" sz="3100" dirty="0">
                <a:latin typeface="Times New Roman" pitchFamily="18" charset="0"/>
                <a:ea typeface="Calibri"/>
                <a:cs typeface="Times New Roman" pitchFamily="18" charset="0"/>
              </a:rPr>
              <a:t>الإغفال او التحريف في المعلومات المحاسبية في ضوء الظروف المحيطة الذي يمكن ان يؤدي الى تغيير حكم الفرد المناسب الذي يعتمد على هذه المعلومات او التأثير فيه من خلال الإغفال او </a:t>
            </a:r>
            <a:r>
              <a:rPr lang="ar-SA" sz="3100" dirty="0" smtClean="0">
                <a:latin typeface="Times New Roman" pitchFamily="18" charset="0"/>
                <a:ea typeface="Calibri"/>
                <a:cs typeface="Times New Roman" pitchFamily="18" charset="0"/>
              </a:rPr>
              <a:t>التحريف. </a:t>
            </a:r>
            <a:r>
              <a:rPr lang="ar-SA" sz="3100" dirty="0">
                <a:latin typeface="Times New Roman" pitchFamily="18" charset="0"/>
                <a:ea typeface="Calibri"/>
                <a:cs typeface="Times New Roman" pitchFamily="18" charset="0"/>
              </a:rPr>
              <a:t>ويكون المدقق مسؤولا عن تحديد مدى وجود تحريف جوهري في ضوء الاهمية النسبية بالقوائم المالي</a:t>
            </a:r>
            <a:r>
              <a:rPr lang="ar-IQ" sz="3100" dirty="0">
                <a:latin typeface="Times New Roman" pitchFamily="18" charset="0"/>
                <a:ea typeface="Calibri"/>
                <a:cs typeface="Times New Roman" pitchFamily="18" charset="0"/>
              </a:rPr>
              <a:t>ة. </a:t>
            </a:r>
            <a:r>
              <a:rPr lang="ar-SA" sz="3100" dirty="0">
                <a:latin typeface="Times New Roman" pitchFamily="18" charset="0"/>
                <a:ea typeface="Calibri"/>
                <a:cs typeface="Times New Roman" pitchFamily="18" charset="0"/>
              </a:rPr>
              <a:t>كما عرف معهد المحاسبين القانونيين في إنكلترا وويلز ضمن تقريـره حـول تفسير مفهوم الأهمية النسبية للبند أو العنصر بوصفه عنصراً مهماً في حال لـم يتم إظهاره أو حذفه، فمن المحتمل أن يخل بالصورة التي تعطيها الحـسابات أو القوائم محل الاعتبار</a:t>
            </a:r>
            <a:r>
              <a:rPr lang="en-US" dirty="0">
                <a:latin typeface="Calibri"/>
                <a:ea typeface="Calibri"/>
                <a:cs typeface="Arial"/>
              </a:rPr>
              <a:t>. </a:t>
            </a:r>
            <a:endParaRPr lang="en-US" sz="2400" dirty="0">
              <a:latin typeface="Calibri"/>
              <a:ea typeface="Calibri"/>
              <a:cs typeface="Arial"/>
            </a:endParaRPr>
          </a:p>
          <a:p>
            <a:pPr marL="0" indent="0" algn="just" rtl="1">
              <a:buNone/>
            </a:pPr>
            <a:endParaRPr lang="en-US" dirty="0"/>
          </a:p>
        </p:txBody>
      </p:sp>
    </p:spTree>
    <p:extLst>
      <p:ext uri="{BB962C8B-B14F-4D97-AF65-F5344CB8AC3E}">
        <p14:creationId xmlns:p14="http://schemas.microsoft.com/office/powerpoint/2010/main" val="3164820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ar-SA" sz="5400" b="1" dirty="0">
                <a:solidFill>
                  <a:schemeClr val="tx1"/>
                </a:solidFill>
                <a:ea typeface="Calibri"/>
                <a:cs typeface="Arial"/>
              </a:rPr>
              <a:t>ملاحظات في مجال الأهمية </a:t>
            </a:r>
            <a:r>
              <a:rPr lang="ar-SA" sz="5400" b="1" dirty="0" smtClean="0">
                <a:solidFill>
                  <a:schemeClr val="tx1"/>
                </a:solidFill>
                <a:ea typeface="Calibri"/>
                <a:cs typeface="Arial"/>
              </a:rPr>
              <a:t>النسبية</a:t>
            </a:r>
            <a:endParaRPr lang="en-US" sz="5400" b="1" dirty="0">
              <a:solidFill>
                <a:schemeClr val="tx1"/>
              </a:solidFill>
            </a:endParaRPr>
          </a:p>
        </p:txBody>
      </p:sp>
      <p:sp>
        <p:nvSpPr>
          <p:cNvPr id="3" name="Content Placeholder 2"/>
          <p:cNvSpPr>
            <a:spLocks noGrp="1"/>
          </p:cNvSpPr>
          <p:nvPr>
            <p:ph idx="1"/>
          </p:nvPr>
        </p:nvSpPr>
        <p:spPr/>
        <p:txBody>
          <a:bodyPr>
            <a:normAutofit/>
          </a:bodyPr>
          <a:lstStyle/>
          <a:p>
            <a:pPr marL="0" marR="0" indent="0" algn="just" rtl="1">
              <a:lnSpc>
                <a:spcPct val="115000"/>
              </a:lnSpc>
              <a:spcBef>
                <a:spcPts val="0"/>
              </a:spcBef>
              <a:spcAft>
                <a:spcPts val="1000"/>
              </a:spcAft>
              <a:buNone/>
            </a:pPr>
            <a:r>
              <a:rPr lang="ar-IQ" sz="2800" dirty="0" smtClean="0">
                <a:latin typeface="Calibri"/>
                <a:ea typeface="Calibri"/>
                <a:cs typeface="Arial"/>
              </a:rPr>
              <a:t>1. </a:t>
            </a:r>
            <a:r>
              <a:rPr lang="ar-SA" sz="2800" dirty="0" smtClean="0">
                <a:latin typeface="Times New Roman" pitchFamily="18" charset="0"/>
                <a:ea typeface="Calibri"/>
                <a:cs typeface="Times New Roman" pitchFamily="18" charset="0"/>
              </a:rPr>
              <a:t>إن </a:t>
            </a:r>
            <a:r>
              <a:rPr lang="ar-SA" sz="2800" dirty="0">
                <a:latin typeface="Times New Roman" pitchFamily="18" charset="0"/>
                <a:ea typeface="Calibri"/>
                <a:cs typeface="Times New Roman" pitchFamily="18" charset="0"/>
              </a:rPr>
              <a:t>مفهوم الأهمية النسبية يرتبط بحاجات المستفيدين والمستخدمين للقوائم المالية في ترشيد قرراتهم ورسم سياستهم وإصدار </a:t>
            </a:r>
            <a:r>
              <a:rPr lang="ar-SA" sz="2800" dirty="0" smtClean="0">
                <a:latin typeface="Times New Roman" pitchFamily="18" charset="0"/>
                <a:ea typeface="Calibri"/>
                <a:cs typeface="Times New Roman" pitchFamily="18" charset="0"/>
              </a:rPr>
              <a:t>أحكامهم</a:t>
            </a:r>
            <a:r>
              <a:rPr lang="en-US" sz="2800" dirty="0" smtClean="0">
                <a:latin typeface="Times New Roman" pitchFamily="18" charset="0"/>
                <a:ea typeface="Calibri"/>
                <a:cs typeface="Times New Roman" pitchFamily="18" charset="0"/>
              </a:rPr>
              <a:t> </a:t>
            </a:r>
            <a:endParaRPr lang="ar-IQ" sz="2800" dirty="0" smtClean="0">
              <a:latin typeface="Times New Roman" pitchFamily="18" charset="0"/>
              <a:ea typeface="Calibri"/>
              <a:cs typeface="Times New Roman" pitchFamily="18" charset="0"/>
            </a:endParaRPr>
          </a:p>
          <a:p>
            <a:pPr marL="0" marR="0" indent="0" algn="just" rtl="1">
              <a:lnSpc>
                <a:spcPct val="115000"/>
              </a:lnSpc>
              <a:spcBef>
                <a:spcPts val="0"/>
              </a:spcBef>
              <a:spcAft>
                <a:spcPts val="1000"/>
              </a:spcAft>
              <a:buNone/>
            </a:pPr>
            <a:r>
              <a:rPr lang="ar-IQ" sz="2800" dirty="0" smtClean="0">
                <a:latin typeface="Times New Roman" pitchFamily="18" charset="0"/>
                <a:ea typeface="Calibri"/>
                <a:cs typeface="Times New Roman" pitchFamily="18" charset="0"/>
              </a:rPr>
              <a:t>2. </a:t>
            </a:r>
            <a:r>
              <a:rPr lang="ar-SA" sz="2800" dirty="0" smtClean="0">
                <a:latin typeface="Times New Roman" pitchFamily="18" charset="0"/>
                <a:ea typeface="Calibri"/>
                <a:cs typeface="Times New Roman" pitchFamily="18" charset="0"/>
              </a:rPr>
              <a:t>لابد </a:t>
            </a:r>
            <a:r>
              <a:rPr lang="ar-SA" sz="2800" dirty="0">
                <a:latin typeface="Times New Roman" pitchFamily="18" charset="0"/>
                <a:ea typeface="Calibri"/>
                <a:cs typeface="Times New Roman" pitchFamily="18" charset="0"/>
              </a:rPr>
              <a:t>أن ينظر المدقق إلى مفهوم الأهمية النسبية من زاوية أن القوائم والتقارير المالية قد تحتوي أحياناً على أخطاء جوهرية أو مهمة أو جسيمة مما استوجب عليه في تلك الحال تقديرها وتوجيه اهتمامه إليها خصوصا وان الذين أعدوها معرضون للخطأ حتماً</a:t>
            </a:r>
            <a:r>
              <a:rPr lang="en-US" sz="2800" dirty="0">
                <a:latin typeface="Times New Roman" pitchFamily="18" charset="0"/>
                <a:ea typeface="Calibri"/>
                <a:cs typeface="Times New Roman" pitchFamily="18" charset="0"/>
              </a:rPr>
              <a:t>. </a:t>
            </a:r>
          </a:p>
          <a:p>
            <a:pPr marL="0" indent="0" algn="r" rtl="1">
              <a:buNone/>
            </a:pPr>
            <a:r>
              <a:rPr lang="ar-IQ" sz="2800" dirty="0">
                <a:latin typeface="Times New Roman" pitchFamily="18" charset="0"/>
                <a:ea typeface="Calibri"/>
                <a:cs typeface="Times New Roman" pitchFamily="18" charset="0"/>
              </a:rPr>
              <a:t>3</a:t>
            </a:r>
            <a:r>
              <a:rPr lang="en-US" sz="2800" dirty="0" smtClean="0">
                <a:latin typeface="Times New Roman" pitchFamily="18" charset="0"/>
                <a:ea typeface="Calibri"/>
                <a:cs typeface="Times New Roman" pitchFamily="18" charset="0"/>
              </a:rPr>
              <a:t> </a:t>
            </a:r>
            <a:r>
              <a:rPr lang="en-US" sz="2800" dirty="0">
                <a:latin typeface="Times New Roman" pitchFamily="18" charset="0"/>
                <a:ea typeface="Calibri"/>
                <a:cs typeface="Times New Roman" pitchFamily="18" charset="0"/>
              </a:rPr>
              <a:t>.</a:t>
            </a:r>
            <a:r>
              <a:rPr lang="ar-SA" sz="2800" dirty="0">
                <a:latin typeface="Times New Roman" pitchFamily="18" charset="0"/>
                <a:ea typeface="Calibri"/>
                <a:cs typeface="Times New Roman" pitchFamily="18" charset="0"/>
              </a:rPr>
              <a:t>لا بد من أن يتوفر لدى المدقق شك منطقي حول أي دليل ثبوتي أو قرينة ذات أهمية </a:t>
            </a:r>
            <a:r>
              <a:rPr lang="ar-SA" sz="2800" dirty="0" smtClean="0">
                <a:latin typeface="Times New Roman" pitchFamily="18" charset="0"/>
                <a:ea typeface="Calibri"/>
                <a:cs typeface="Times New Roman" pitchFamily="18" charset="0"/>
              </a:rPr>
              <a:t>نسبية</a:t>
            </a:r>
            <a:r>
              <a:rPr lang="ar-IQ" sz="2800" dirty="0">
                <a:latin typeface="Times New Roman" pitchFamily="18" charset="0"/>
                <a:ea typeface="Calibri"/>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157416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ar-SA" sz="5400" dirty="0">
                <a:solidFill>
                  <a:schemeClr val="tx1"/>
                </a:solidFill>
                <a:latin typeface="Times New Roman" pitchFamily="18" charset="0"/>
                <a:ea typeface="Calibri"/>
                <a:cs typeface="Times New Roman" pitchFamily="18" charset="0"/>
              </a:rPr>
              <a:t>قيمة الأهمية النسبية تتأتى من خلال</a:t>
            </a:r>
            <a:endParaRPr lang="en-US" sz="54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marR="0" indent="0" algn="just" rtl="1">
              <a:lnSpc>
                <a:spcPct val="115000"/>
              </a:lnSpc>
              <a:spcBef>
                <a:spcPts val="0"/>
              </a:spcBef>
              <a:spcAft>
                <a:spcPts val="1000"/>
              </a:spcAft>
              <a:buNone/>
            </a:pPr>
            <a:r>
              <a:rPr lang="ar-IQ" sz="2800" dirty="0" smtClean="0">
                <a:latin typeface="Calibri"/>
                <a:ea typeface="Calibri"/>
                <a:cs typeface="Arial"/>
              </a:rPr>
              <a:t>1. </a:t>
            </a:r>
            <a:r>
              <a:rPr lang="ar-SA" sz="2800" dirty="0" smtClean="0">
                <a:latin typeface="Calibri"/>
                <a:ea typeface="Calibri"/>
                <a:cs typeface="Arial"/>
              </a:rPr>
              <a:t>ماتولي </a:t>
            </a:r>
            <a:r>
              <a:rPr lang="ar-SA" sz="2800" dirty="0">
                <a:latin typeface="Calibri"/>
                <a:ea typeface="Calibri"/>
                <a:cs typeface="Arial"/>
              </a:rPr>
              <a:t>إليه هذه الأهمية بالنسبة لجودة المعلومات خصوصاً المعلومات التـي تثير جدلاً في حالة ورودها بالقوائم المالية</a:t>
            </a:r>
            <a:r>
              <a:rPr lang="en-US" sz="2800" dirty="0" smtClean="0">
                <a:latin typeface="Calibri"/>
                <a:ea typeface="Calibri"/>
                <a:cs typeface="Arial"/>
              </a:rPr>
              <a:t>.</a:t>
            </a:r>
            <a:endParaRPr lang="ar-IQ" sz="2800" dirty="0" smtClean="0">
              <a:latin typeface="Calibri"/>
              <a:ea typeface="Calibri"/>
              <a:cs typeface="Arial"/>
            </a:endParaRPr>
          </a:p>
          <a:p>
            <a:pPr marL="0" marR="0" indent="0" algn="just" rtl="1">
              <a:lnSpc>
                <a:spcPct val="115000"/>
              </a:lnSpc>
              <a:spcBef>
                <a:spcPts val="0"/>
              </a:spcBef>
              <a:spcAft>
                <a:spcPts val="1000"/>
              </a:spcAft>
              <a:buNone/>
            </a:pPr>
            <a:r>
              <a:rPr lang="ar-IQ" sz="2800" dirty="0" smtClean="0">
                <a:latin typeface="Calibri"/>
                <a:ea typeface="Calibri"/>
                <a:cs typeface="Arial"/>
              </a:rPr>
              <a:t>2. </a:t>
            </a:r>
            <a:r>
              <a:rPr lang="ar-SA" sz="2800" dirty="0" smtClean="0">
                <a:latin typeface="Calibri"/>
                <a:ea typeface="Calibri"/>
                <a:cs typeface="Arial"/>
              </a:rPr>
              <a:t>تحديد </a:t>
            </a:r>
            <a:r>
              <a:rPr lang="ar-SA" sz="2800" dirty="0">
                <a:latin typeface="Calibri"/>
                <a:ea typeface="Calibri"/>
                <a:cs typeface="Arial"/>
              </a:rPr>
              <a:t>العناصر أو البنود أو الأحداث المالية الهامـة وغيـر الهامـة لتمكـين المحاسب أو المدقق على التركيز أو الانتباه إليها، لكونها تتضمن نـسبة مـن المخاطر</a:t>
            </a:r>
            <a:r>
              <a:rPr lang="en-US" sz="2800" dirty="0">
                <a:latin typeface="Calibri"/>
                <a:ea typeface="Calibri"/>
                <a:cs typeface="Arial"/>
              </a:rPr>
              <a:t>. </a:t>
            </a:r>
            <a:endParaRPr lang="ar-IQ" sz="2800" dirty="0" smtClean="0">
              <a:latin typeface="Calibri"/>
              <a:ea typeface="Calibri"/>
              <a:cs typeface="Arial"/>
            </a:endParaRPr>
          </a:p>
          <a:p>
            <a:pPr marL="0" marR="0" indent="0" algn="just" rtl="1">
              <a:lnSpc>
                <a:spcPct val="115000"/>
              </a:lnSpc>
              <a:spcBef>
                <a:spcPts val="0"/>
              </a:spcBef>
              <a:spcAft>
                <a:spcPts val="1000"/>
              </a:spcAft>
              <a:buNone/>
            </a:pPr>
            <a:r>
              <a:rPr lang="ar-IQ" sz="2800" dirty="0" smtClean="0">
                <a:latin typeface="Calibri"/>
                <a:ea typeface="Calibri"/>
                <a:cs typeface="Arial"/>
              </a:rPr>
              <a:t>3. </a:t>
            </a:r>
            <a:r>
              <a:rPr lang="ar-SA" sz="2800" dirty="0" smtClean="0">
                <a:latin typeface="Calibri"/>
                <a:ea typeface="Calibri"/>
                <a:cs typeface="Arial"/>
              </a:rPr>
              <a:t>رفع </a:t>
            </a:r>
            <a:r>
              <a:rPr lang="ar-SA" sz="2800" dirty="0">
                <a:latin typeface="Calibri"/>
                <a:ea typeface="Calibri"/>
                <a:cs typeface="Arial"/>
              </a:rPr>
              <a:t>مستوى العمل المحاسبي والتدقيقي، ومن ثم النهوض بمـستوى المهنـة وتطويرها</a:t>
            </a:r>
            <a:r>
              <a:rPr lang="en-US" sz="2800" dirty="0">
                <a:latin typeface="Calibri"/>
                <a:ea typeface="Calibri"/>
                <a:cs typeface="Arial"/>
              </a:rPr>
              <a:t>. </a:t>
            </a:r>
            <a:endParaRPr lang="en-US" sz="2000" dirty="0">
              <a:latin typeface="Calibri"/>
              <a:ea typeface="Calibri"/>
              <a:cs typeface="Arial"/>
            </a:endParaRPr>
          </a:p>
          <a:p>
            <a:pPr algn="r" rtl="1"/>
            <a:endParaRPr lang="en-US" dirty="0"/>
          </a:p>
        </p:txBody>
      </p:sp>
    </p:spTree>
    <p:extLst>
      <p:ext uri="{BB962C8B-B14F-4D97-AF65-F5344CB8AC3E}">
        <p14:creationId xmlns:p14="http://schemas.microsoft.com/office/powerpoint/2010/main" val="194817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0" indent="-274320" algn="ctr" rtl="1">
              <a:lnSpc>
                <a:spcPct val="115000"/>
              </a:lnSpc>
              <a:spcBef>
                <a:spcPts val="0"/>
              </a:spcBef>
              <a:spcAft>
                <a:spcPts val="1000"/>
              </a:spcAft>
            </a:pPr>
            <a:r>
              <a:rPr lang="ar-SA" sz="5400" b="1" dirty="0">
                <a:solidFill>
                  <a:prstClr val="black"/>
                </a:solidFill>
                <a:latin typeface="Times New Roman" pitchFamily="18" charset="0"/>
                <a:ea typeface="Calibri"/>
                <a:cs typeface="Times New Roman" pitchFamily="18" charset="0"/>
              </a:rPr>
              <a:t>خطوات تطبيق الاهمية النسبية </a:t>
            </a:r>
            <a:r>
              <a:rPr lang="en-US" sz="5400" dirty="0">
                <a:solidFill>
                  <a:prstClr val="black"/>
                </a:solidFill>
                <a:latin typeface="Times New Roman" pitchFamily="18" charset="0"/>
                <a:ea typeface="Calibri"/>
                <a:cs typeface="Times New Roman" pitchFamily="18" charset="0"/>
              </a:rPr>
              <a:t/>
            </a:r>
            <a:br>
              <a:rPr lang="en-US" sz="5400" dirty="0">
                <a:solidFill>
                  <a:prstClr val="black"/>
                </a:solidFill>
                <a:latin typeface="Times New Roman" pitchFamily="18" charset="0"/>
                <a:ea typeface="Calibri"/>
                <a:cs typeface="Times New Roman" pitchFamily="18" charset="0"/>
              </a:rPr>
            </a:br>
            <a:endParaRPr lang="en-US" sz="54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marR="0" algn="r" rtl="1">
              <a:lnSpc>
                <a:spcPct val="115000"/>
              </a:lnSpc>
              <a:spcBef>
                <a:spcPts val="0"/>
              </a:spcBef>
              <a:spcAft>
                <a:spcPts val="1000"/>
              </a:spcAft>
            </a:pPr>
            <a:r>
              <a:rPr lang="ar-SA" sz="2800" dirty="0" smtClean="0">
                <a:latin typeface="Calibri"/>
                <a:ea typeface="Calibri"/>
                <a:cs typeface="Arial"/>
              </a:rPr>
              <a:t>1- </a:t>
            </a:r>
            <a:r>
              <a:rPr lang="ar-SA" sz="2800" dirty="0">
                <a:latin typeface="Calibri"/>
                <a:ea typeface="Calibri"/>
                <a:cs typeface="Arial"/>
              </a:rPr>
              <a:t>تحديد الحكم الاولي عن الاهمية النسبية </a:t>
            </a:r>
            <a:endParaRPr lang="en-US" sz="2000" dirty="0">
              <a:latin typeface="Calibri"/>
              <a:ea typeface="Calibri"/>
              <a:cs typeface="Arial"/>
            </a:endParaRPr>
          </a:p>
          <a:p>
            <a:pPr marL="0" marR="0" algn="r" rtl="1">
              <a:lnSpc>
                <a:spcPct val="115000"/>
              </a:lnSpc>
              <a:spcBef>
                <a:spcPts val="0"/>
              </a:spcBef>
              <a:spcAft>
                <a:spcPts val="1000"/>
              </a:spcAft>
            </a:pPr>
            <a:r>
              <a:rPr lang="ar-SA" sz="2800" dirty="0">
                <a:latin typeface="Calibri"/>
                <a:ea typeface="Calibri"/>
                <a:cs typeface="Arial"/>
              </a:rPr>
              <a:t>2- تخصيص الحكم الاولي للاهمية النسبية الى مجموعات فرعية </a:t>
            </a:r>
            <a:endParaRPr lang="en-US" sz="2000" dirty="0">
              <a:latin typeface="Calibri"/>
              <a:ea typeface="Calibri"/>
              <a:cs typeface="Arial"/>
            </a:endParaRPr>
          </a:p>
          <a:p>
            <a:pPr marL="0" marR="0" algn="r" rtl="1">
              <a:lnSpc>
                <a:spcPct val="115000"/>
              </a:lnSpc>
              <a:spcBef>
                <a:spcPts val="0"/>
              </a:spcBef>
              <a:spcAft>
                <a:spcPts val="1000"/>
              </a:spcAft>
            </a:pPr>
            <a:r>
              <a:rPr lang="ar-SA" sz="2800" dirty="0">
                <a:latin typeface="Calibri"/>
                <a:ea typeface="Calibri"/>
                <a:cs typeface="Arial"/>
              </a:rPr>
              <a:t>3- تقدير التحريف الاجمالي في كل مجموعة فرعية </a:t>
            </a:r>
            <a:endParaRPr lang="en-US" sz="2000" dirty="0">
              <a:latin typeface="Calibri"/>
              <a:ea typeface="Calibri"/>
              <a:cs typeface="Arial"/>
            </a:endParaRPr>
          </a:p>
          <a:p>
            <a:pPr marL="0" marR="0" algn="r" rtl="1">
              <a:lnSpc>
                <a:spcPct val="115000"/>
              </a:lnSpc>
              <a:spcBef>
                <a:spcPts val="0"/>
              </a:spcBef>
              <a:spcAft>
                <a:spcPts val="1000"/>
              </a:spcAft>
            </a:pPr>
            <a:r>
              <a:rPr lang="ar-SA" sz="2800" dirty="0">
                <a:latin typeface="Calibri"/>
                <a:ea typeface="Calibri"/>
                <a:cs typeface="Arial"/>
              </a:rPr>
              <a:t>4- تقدير الاثر المشترك للتحريف </a:t>
            </a:r>
            <a:endParaRPr lang="en-US" sz="2000" dirty="0">
              <a:latin typeface="Calibri"/>
              <a:ea typeface="Calibri"/>
              <a:cs typeface="Arial"/>
            </a:endParaRPr>
          </a:p>
          <a:p>
            <a:pPr marL="0" marR="0" algn="r" rtl="1">
              <a:lnSpc>
                <a:spcPct val="115000"/>
              </a:lnSpc>
              <a:spcBef>
                <a:spcPts val="0"/>
              </a:spcBef>
              <a:spcAft>
                <a:spcPts val="1000"/>
              </a:spcAft>
            </a:pPr>
            <a:r>
              <a:rPr lang="ar-SA" sz="2800" dirty="0">
                <a:latin typeface="Calibri"/>
                <a:ea typeface="Calibri"/>
                <a:cs typeface="Arial"/>
              </a:rPr>
              <a:t>5- مقارنة الاثر المشترك المقدر مع الحكم الاولي او الحكم المعدل عن الاهمية النسبية</a:t>
            </a:r>
            <a:r>
              <a:rPr lang="ar-SA" sz="2800" b="1" dirty="0">
                <a:latin typeface="Calibri"/>
                <a:ea typeface="Calibri"/>
                <a:cs typeface="Arial"/>
              </a:rPr>
              <a:t>  </a:t>
            </a:r>
            <a:endParaRPr lang="en-US" sz="2000" dirty="0">
              <a:latin typeface="Calibri"/>
              <a:ea typeface="Calibri"/>
              <a:cs typeface="Arial"/>
            </a:endParaRPr>
          </a:p>
          <a:p>
            <a:pPr algn="r" rtl="1"/>
            <a:endParaRPr lang="en-US" dirty="0"/>
          </a:p>
        </p:txBody>
      </p:sp>
    </p:spTree>
    <p:extLst>
      <p:ext uri="{BB962C8B-B14F-4D97-AF65-F5344CB8AC3E}">
        <p14:creationId xmlns:p14="http://schemas.microsoft.com/office/powerpoint/2010/main" val="4121296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ar-SA" sz="3600" b="1" dirty="0">
                <a:solidFill>
                  <a:schemeClr val="tx1"/>
                </a:solidFill>
                <a:ea typeface="Calibri"/>
                <a:cs typeface="Arial"/>
              </a:rPr>
              <a:t>اولا - تحديد الحكم الاولي عن الاهمية النسبية </a:t>
            </a:r>
            <a:endParaRPr lang="en-US" sz="3600" dirty="0">
              <a:solidFill>
                <a:schemeClr val="tx1"/>
              </a:solidFill>
            </a:endParaRPr>
          </a:p>
        </p:txBody>
      </p:sp>
      <p:sp>
        <p:nvSpPr>
          <p:cNvPr id="3" name="Content Placeholder 2"/>
          <p:cNvSpPr>
            <a:spLocks noGrp="1"/>
          </p:cNvSpPr>
          <p:nvPr>
            <p:ph idx="1"/>
          </p:nvPr>
        </p:nvSpPr>
        <p:spPr/>
        <p:txBody>
          <a:bodyPr/>
          <a:lstStyle/>
          <a:p>
            <a:pPr marL="0" indent="0" algn="just" rtl="1">
              <a:buNone/>
            </a:pPr>
            <a:r>
              <a:rPr lang="ar-SA" sz="2800" dirty="0" smtClean="0">
                <a:latin typeface="Calibri"/>
                <a:ea typeface="Calibri"/>
                <a:cs typeface="Arial"/>
              </a:rPr>
              <a:t>يجب </a:t>
            </a:r>
            <a:r>
              <a:rPr lang="ar-SA" sz="2800" dirty="0">
                <a:latin typeface="Calibri"/>
                <a:ea typeface="Calibri"/>
                <a:cs typeface="Arial"/>
              </a:rPr>
              <a:t>ان يقرر المدقق في بدايات عملية التدقيق المقدار الكلي للتحريفات في القوائم المالية التي ستعد جوهرية في ضوء الاهمية النسبية و قد عرفت النشرة 47 من معايير التدقيق هذه القيمة على انها الحكم الاولي عن الاهمية النسبية . ولا حاجة الى ان يتم التعبير عن هذا الحكم في صورة كمية و لكن غالبا ما يتم ذلك و يطلق على هذه القيمة الحكم الاولي عن الاهمية النسبية لانها تعبر عن حكما مهنيا و يمكن ان تتغير هذه القيمة خلال تنفيذ عملية التدقيقاذا تغيرت </a:t>
            </a:r>
            <a:r>
              <a:rPr lang="ar-SA" sz="2800" dirty="0" smtClean="0">
                <a:latin typeface="Calibri"/>
                <a:ea typeface="Calibri"/>
                <a:cs typeface="Arial"/>
              </a:rPr>
              <a:t>الظروف</a:t>
            </a:r>
            <a:r>
              <a:rPr lang="ar-IQ" sz="2800" dirty="0" smtClean="0">
                <a:latin typeface="Calibri"/>
                <a:ea typeface="Calibri"/>
                <a:cs typeface="Arial"/>
              </a:rPr>
              <a:t>.</a:t>
            </a:r>
            <a:r>
              <a:rPr lang="ar-SA" sz="2800" dirty="0" smtClean="0">
                <a:latin typeface="Calibri"/>
                <a:ea typeface="Calibri"/>
                <a:cs typeface="Arial"/>
              </a:rPr>
              <a:t> </a:t>
            </a:r>
            <a:endParaRPr lang="en-US" dirty="0"/>
          </a:p>
        </p:txBody>
      </p:sp>
    </p:spTree>
    <p:extLst>
      <p:ext uri="{BB962C8B-B14F-4D97-AF65-F5344CB8AC3E}">
        <p14:creationId xmlns:p14="http://schemas.microsoft.com/office/powerpoint/2010/main" val="3864664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ar-SA" sz="5400" b="1" dirty="0">
                <a:solidFill>
                  <a:schemeClr val="tx1"/>
                </a:solidFill>
                <a:latin typeface="Times New Roman" pitchFamily="18" charset="0"/>
                <a:ea typeface="Calibri"/>
                <a:cs typeface="Times New Roman" pitchFamily="18" charset="0"/>
              </a:rPr>
              <a:t>العوامل التي تؤثر على الحكم </a:t>
            </a:r>
            <a:r>
              <a:rPr lang="en-US" sz="5400" dirty="0">
                <a:solidFill>
                  <a:schemeClr val="tx1"/>
                </a:solidFill>
                <a:latin typeface="Times New Roman" pitchFamily="18" charset="0"/>
                <a:ea typeface="Calibri"/>
                <a:cs typeface="Times New Roman" pitchFamily="18" charset="0"/>
              </a:rPr>
              <a:t/>
            </a:r>
            <a:br>
              <a:rPr lang="en-US" sz="5400" dirty="0">
                <a:solidFill>
                  <a:schemeClr val="tx1"/>
                </a:solidFill>
                <a:latin typeface="Times New Roman" pitchFamily="18" charset="0"/>
                <a:ea typeface="Calibri"/>
                <a:cs typeface="Times New Roman" pitchFamily="18" charset="0"/>
              </a:rPr>
            </a:br>
            <a:endParaRPr lang="en-US" sz="54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0" marR="0" indent="0" algn="r" rtl="1">
              <a:lnSpc>
                <a:spcPct val="115000"/>
              </a:lnSpc>
              <a:spcBef>
                <a:spcPts val="0"/>
              </a:spcBef>
              <a:spcAft>
                <a:spcPts val="1000"/>
              </a:spcAft>
              <a:buNone/>
            </a:pPr>
            <a:r>
              <a:rPr lang="ar-SA" sz="2800" dirty="0" smtClean="0">
                <a:latin typeface="Calibri"/>
                <a:ea typeface="Calibri"/>
                <a:cs typeface="Arial"/>
              </a:rPr>
              <a:t>توجد </a:t>
            </a:r>
            <a:r>
              <a:rPr lang="ar-SA" sz="2800" dirty="0">
                <a:latin typeface="Calibri"/>
                <a:ea typeface="Calibri"/>
                <a:cs typeface="Arial"/>
              </a:rPr>
              <a:t>العديد من العوامل التي تؤثر في تحديد الحكم الاولي عن الاهمية </a:t>
            </a:r>
            <a:r>
              <a:rPr lang="ar-SA" sz="2800" dirty="0" smtClean="0">
                <a:latin typeface="Calibri"/>
                <a:ea typeface="Calibri"/>
                <a:cs typeface="Arial"/>
              </a:rPr>
              <a:t>النسبية</a:t>
            </a:r>
            <a:r>
              <a:rPr lang="ar-IQ" sz="2800" dirty="0" smtClean="0">
                <a:latin typeface="Calibri"/>
                <a:ea typeface="Calibri"/>
                <a:cs typeface="Arial"/>
              </a:rPr>
              <a:t> </a:t>
            </a:r>
            <a:r>
              <a:rPr lang="ar-SA" sz="2800" dirty="0" smtClean="0">
                <a:latin typeface="Calibri"/>
                <a:ea typeface="Calibri"/>
                <a:cs typeface="Arial"/>
              </a:rPr>
              <a:t>بالقوائم </a:t>
            </a:r>
            <a:r>
              <a:rPr lang="ar-SA" sz="2800" dirty="0">
                <a:latin typeface="Calibri"/>
                <a:ea typeface="Calibri"/>
                <a:cs typeface="Arial"/>
              </a:rPr>
              <a:t>المالية ومنها :</a:t>
            </a:r>
            <a:endParaRPr lang="en-US" sz="2000" dirty="0">
              <a:latin typeface="Calibri"/>
              <a:ea typeface="Calibri"/>
              <a:cs typeface="Arial"/>
            </a:endParaRPr>
          </a:p>
          <a:p>
            <a:pPr marL="0" marR="0" algn="r" rtl="1">
              <a:lnSpc>
                <a:spcPct val="115000"/>
              </a:lnSpc>
              <a:spcBef>
                <a:spcPts val="0"/>
              </a:spcBef>
              <a:spcAft>
                <a:spcPts val="1000"/>
              </a:spcAft>
            </a:pPr>
            <a:r>
              <a:rPr lang="ar-SA" sz="2800" dirty="0">
                <a:latin typeface="Calibri"/>
                <a:ea typeface="Calibri"/>
                <a:cs typeface="Arial"/>
              </a:rPr>
              <a:t>1- الاهمية النسبية مفهوم نسبي و ليست مفهوما مطلقا</a:t>
            </a:r>
            <a:r>
              <a:rPr lang="ar-SA" sz="2800" b="1" dirty="0">
                <a:latin typeface="Calibri"/>
                <a:ea typeface="Calibri"/>
                <a:cs typeface="Arial"/>
              </a:rPr>
              <a:t> .</a:t>
            </a:r>
            <a:endParaRPr lang="en-US" sz="2000" dirty="0">
              <a:latin typeface="Calibri"/>
              <a:ea typeface="Calibri"/>
              <a:cs typeface="Arial"/>
            </a:endParaRPr>
          </a:p>
          <a:p>
            <a:pPr marL="0" marR="0" algn="r" rtl="1">
              <a:lnSpc>
                <a:spcPct val="115000"/>
              </a:lnSpc>
              <a:spcBef>
                <a:spcPts val="0"/>
              </a:spcBef>
              <a:spcAft>
                <a:spcPts val="1000"/>
              </a:spcAft>
            </a:pPr>
            <a:r>
              <a:rPr lang="ar-IQ" sz="2800" dirty="0" smtClean="0">
                <a:latin typeface="Calibri"/>
                <a:ea typeface="Calibri"/>
                <a:cs typeface="Arial"/>
              </a:rPr>
              <a:t>2</a:t>
            </a:r>
            <a:r>
              <a:rPr lang="ar-SA" sz="2800" dirty="0" smtClean="0">
                <a:latin typeface="Calibri"/>
                <a:ea typeface="Calibri"/>
                <a:cs typeface="Arial"/>
              </a:rPr>
              <a:t>- </a:t>
            </a:r>
            <a:r>
              <a:rPr lang="ar-SA" sz="2800" dirty="0">
                <a:latin typeface="Calibri"/>
                <a:ea typeface="Calibri"/>
                <a:cs typeface="Arial"/>
              </a:rPr>
              <a:t>يجب توافر اسس لتقييم الاهمية النسبية . </a:t>
            </a:r>
            <a:endParaRPr lang="ar-IQ" sz="2800" dirty="0" smtClean="0">
              <a:latin typeface="Calibri"/>
              <a:ea typeface="Calibri"/>
              <a:cs typeface="Arial"/>
            </a:endParaRPr>
          </a:p>
          <a:p>
            <a:pPr marL="0" marR="0" algn="r" rtl="1">
              <a:lnSpc>
                <a:spcPct val="115000"/>
              </a:lnSpc>
              <a:spcBef>
                <a:spcPts val="0"/>
              </a:spcBef>
              <a:spcAft>
                <a:spcPts val="1000"/>
              </a:spcAft>
            </a:pPr>
            <a:r>
              <a:rPr lang="ar-SA" sz="2800" dirty="0" smtClean="0">
                <a:latin typeface="Calibri"/>
                <a:ea typeface="Calibri"/>
                <a:cs typeface="Arial"/>
              </a:rPr>
              <a:t>3- </a:t>
            </a:r>
            <a:r>
              <a:rPr lang="ar-SA" sz="2800" dirty="0">
                <a:latin typeface="Calibri"/>
                <a:ea typeface="Calibri"/>
                <a:cs typeface="Arial"/>
              </a:rPr>
              <a:t>العوامل النوعية تؤثر ايضا في الأهمية النسبية.</a:t>
            </a:r>
            <a:endParaRPr lang="en-US" sz="2000" dirty="0">
              <a:latin typeface="Calibri"/>
              <a:ea typeface="Calibri"/>
              <a:cs typeface="Arial"/>
            </a:endParaRPr>
          </a:p>
          <a:p>
            <a:pPr algn="r" rtl="1"/>
            <a:endParaRPr lang="en-US" dirty="0"/>
          </a:p>
        </p:txBody>
      </p:sp>
    </p:spTree>
    <p:extLst>
      <p:ext uri="{BB962C8B-B14F-4D97-AF65-F5344CB8AC3E}">
        <p14:creationId xmlns:p14="http://schemas.microsoft.com/office/powerpoint/2010/main" val="128416194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73</TotalTime>
  <Words>1663</Words>
  <Application>Microsoft Office PowerPoint</Application>
  <PresentationFormat>On-screen Show (4:3)</PresentationFormat>
  <Paragraphs>72</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الاهمية النسبية و الخطر د. سهاد صبيح </vt:lpstr>
      <vt:lpstr>PowerPoint Presentation</vt:lpstr>
      <vt:lpstr>PowerPoint Presentation</vt:lpstr>
      <vt:lpstr> مفهوم الأهمية النسبية  </vt:lpstr>
      <vt:lpstr>ملاحظات في مجال الأهمية النسبية</vt:lpstr>
      <vt:lpstr>قيمة الأهمية النسبية تتأتى من خلال</vt:lpstr>
      <vt:lpstr>خطوات تطبيق الاهمية النسبية  </vt:lpstr>
      <vt:lpstr>اولا - تحديد الحكم الاولي عن الاهمية النسبية </vt:lpstr>
      <vt:lpstr>العوامل التي تؤثر على الحكم  </vt:lpstr>
      <vt:lpstr>تخصيص الحكم الاولي عن الاهمية النسبية على مجموعات نوعية (التحريف المقبول و المحتمل ) </vt:lpstr>
      <vt:lpstr>ثالثا – تقدير التحريف و المقارنة  </vt:lpstr>
      <vt:lpstr>الخطر RISK </vt:lpstr>
      <vt:lpstr>خطر الاكتشاف المخطط  </vt:lpstr>
      <vt:lpstr>الخطر الطبيعي  </vt:lpstr>
      <vt:lpstr>خطر الرقابة </vt:lpstr>
      <vt:lpstr>خطر التدقيق المقبول  </vt:lpstr>
      <vt:lpstr>تغيير خطر التدقيق الممكن قبوله وفقا لخطر الاعمال  </vt:lpstr>
      <vt:lpstr> علاقة الأهمية النسبية بأدلة الإثبات </vt:lpstr>
      <vt:lpstr>مجالات استخدام الأهمية النسبية</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الاهمية النسبية و الخطر</dc:title>
  <dc:creator>Bilal</dc:creator>
  <cp:lastModifiedBy>DR.Ahmed Saker</cp:lastModifiedBy>
  <cp:revision>34</cp:revision>
  <dcterms:created xsi:type="dcterms:W3CDTF">2017-04-01T17:22:31Z</dcterms:created>
  <dcterms:modified xsi:type="dcterms:W3CDTF">2019-03-24T18:35:05Z</dcterms:modified>
</cp:coreProperties>
</file>