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257" r:id="rId3"/>
    <p:sldId id="30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93" r:id="rId16"/>
    <p:sldId id="294" r:id="rId17"/>
    <p:sldId id="295" r:id="rId18"/>
    <p:sldId id="296" r:id="rId19"/>
    <p:sldId id="297" r:id="rId20"/>
    <p:sldId id="29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471AA-FE46-4DD7-BFE7-1FE6708DF10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A4B1D-B57D-468B-913A-140198B1A9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0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A4B1D-B57D-468B-913A-140198B1A9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842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FC9100-A525-4D20-9B6B-4F1B747B5C2C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6A51C5-20F5-46DC-B3A8-D3DF91669CE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marL="274320" lvl="0" indent="-274320" algn="ctr" rtl="1">
              <a:spcBef>
                <a:spcPts val="600"/>
              </a:spcBef>
            </a:pPr>
            <a:r>
              <a:rPr lang="ar-SA" sz="2600" dirty="0">
                <a:solidFill>
                  <a:prstClr val="black"/>
                </a:solidFill>
                <a:latin typeface="Gill Sans MT"/>
                <a:ea typeface="+mn-ea"/>
                <a:cs typeface="Arial"/>
              </a:rPr>
              <a:t/>
            </a:r>
            <a:br>
              <a:rPr lang="ar-SA" sz="2600" dirty="0">
                <a:solidFill>
                  <a:prstClr val="black"/>
                </a:solidFill>
                <a:latin typeface="Gill Sans MT"/>
                <a:ea typeface="+mn-ea"/>
                <a:cs typeface="Arial"/>
              </a:rPr>
            </a:br>
            <a:r>
              <a:rPr lang="ar-SA" sz="3200" dirty="0">
                <a:solidFill>
                  <a:prstClr val="black"/>
                </a:solidFill>
                <a:latin typeface="Bookman Old Style"/>
              </a:rPr>
              <a:t>أدلة الإثبات في </a:t>
            </a:r>
            <a:r>
              <a:rPr lang="ar-SA" sz="3200" dirty="0" smtClean="0">
                <a:solidFill>
                  <a:prstClr val="black"/>
                </a:solidFill>
                <a:latin typeface="Bookman Old Style"/>
              </a:rPr>
              <a:t>ال</a:t>
            </a:r>
            <a:r>
              <a:rPr lang="ar-IQ" sz="3200" dirty="0" smtClean="0">
                <a:solidFill>
                  <a:prstClr val="black"/>
                </a:solidFill>
                <a:latin typeface="Bookman Old Style"/>
              </a:rPr>
              <a:t>تدقيق</a:t>
            </a:r>
            <a:r>
              <a:rPr lang="ar-SA" sz="3200" dirty="0" smtClean="0">
                <a:solidFill>
                  <a:prstClr val="black"/>
                </a:solidFill>
                <a:latin typeface="Bookman Old Style"/>
              </a:rPr>
              <a:t> و</a:t>
            </a:r>
            <a:r>
              <a:rPr lang="ar-IQ" sz="3200" dirty="0" smtClean="0">
                <a:solidFill>
                  <a:prstClr val="black"/>
                </a:solidFill>
                <a:latin typeface="Bookman Old Style"/>
              </a:rPr>
              <a:t> </a:t>
            </a:r>
            <a:r>
              <a:rPr lang="ar-SA" sz="3200" dirty="0" smtClean="0">
                <a:solidFill>
                  <a:prstClr val="black"/>
                </a:solidFill>
                <a:latin typeface="Bookman Old Style"/>
              </a:rPr>
              <a:t>وسائل </a:t>
            </a:r>
            <a:r>
              <a:rPr lang="ar-SA" sz="3200" dirty="0">
                <a:solidFill>
                  <a:prstClr val="black"/>
                </a:solidFill>
                <a:latin typeface="Bookman Old Style"/>
              </a:rPr>
              <a:t>الحصول </a:t>
            </a:r>
            <a:r>
              <a:rPr lang="ar-SA" sz="3200" dirty="0" smtClean="0">
                <a:solidFill>
                  <a:prstClr val="black"/>
                </a:solidFill>
                <a:latin typeface="Bookman Old Style"/>
              </a:rPr>
              <a:t>عليها</a:t>
            </a:r>
            <a:r>
              <a:rPr lang="ar-IQ" sz="3200" dirty="0" smtClean="0">
                <a:solidFill>
                  <a:prstClr val="black"/>
                </a:solidFill>
                <a:latin typeface="Bookman Old Style"/>
              </a:rPr>
              <a:t/>
            </a:r>
            <a:br>
              <a:rPr lang="ar-IQ" sz="3200" dirty="0" smtClean="0">
                <a:solidFill>
                  <a:prstClr val="black"/>
                </a:solidFill>
                <a:latin typeface="Bookman Old Style"/>
              </a:rPr>
            </a:br>
            <a:r>
              <a:rPr lang="ar-IQ" sz="3200" dirty="0" smtClean="0">
                <a:solidFill>
                  <a:prstClr val="black"/>
                </a:solidFill>
                <a:latin typeface="Bookman Old Style"/>
              </a:rPr>
              <a:t>د. </a:t>
            </a:r>
            <a:r>
              <a:rPr lang="ar-IQ" sz="3200" smtClean="0">
                <a:solidFill>
                  <a:prstClr val="black"/>
                </a:solidFill>
                <a:latin typeface="Bookman Old Style"/>
              </a:rPr>
              <a:t>سهاد صبيح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5638800" cy="914400"/>
          </a:xfrm>
        </p:spPr>
        <p:txBody>
          <a:bodyPr>
            <a:normAutofit/>
          </a:bodyPr>
          <a:lstStyle/>
          <a:p>
            <a:pPr algn="ctr"/>
            <a:r>
              <a:rPr lang="ar-IQ" sz="5400" dirty="0" smtClean="0"/>
              <a:t>الفصل الرابع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90511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نظام رقابه داخلي سليم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وجود نظام سليم ومحكم للرقابة الداخلية من شأنه تقليل فرص ارتكاب الغش والأخطاء إلى أقل حد ممكن وسرعة اكتشاف حدوثها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وجود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نظام سليم للرقابة الداخلية يعطي نوعاً من التأكيد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للم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بأن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البيانات والمعلومات التي تظهرها الدفاتر سليمة ويمكن الاعتماد عليها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يجب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أن يتأكد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أن نظام الرقابة الداخلية ينفذ فعلاً كما هو مكتوب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106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العمليات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اللاحق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هي العمليات التي تقع بعد تاريخ إعداد القوائم المالية أثناء قيام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بعملية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الفحص وقبل كتابة التقرير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هذه العمليات يجب أن يفحصها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لانها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ضمن مسئولياته ويساهم فحص هذه العمليات في التحقق من بعض العمليات الهامة مثل أرصدة العملاء وأرصدة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أ.القبض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مثال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ذلك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قد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تقوم الإدارة بإجراء عمليات مبيعات كبيرة في نهاية السنة لتقوم بردها في بداية السنه التالية . يطلق على هذه المبيعات مبيعات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وهمية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يتم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التأكد من العمليات الوهمية والغش عن طريق فحص العمليات اللاحقة لإعداد القوائم المالية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54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العمليات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الحساب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ية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أبسط أنواع أدلة الإثبات و اقلها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تكلف</a:t>
            </a:r>
            <a:r>
              <a:rPr lang="ar-IQ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ة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يقوم </a:t>
            </a:r>
            <a:r>
              <a:rPr lang="ar-SA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بها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بنفسه بالتأكد من صحة من بعض العمليات الحسابية مثل الجمع والضرب او اعادة ترحيل بعض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القيود</a:t>
            </a:r>
            <a:r>
              <a:rPr lang="ar-IQ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يهدف </a:t>
            </a:r>
            <a:r>
              <a:rPr lang="ar-SA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هذا الدليل الى اكتشاف الأخطاء </a:t>
            </a:r>
            <a:r>
              <a:rPr lang="ar-SA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المتكافئة</a:t>
            </a:r>
            <a:r>
              <a:rPr lang="ar-IQ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هي </a:t>
            </a:r>
            <a:r>
              <a:rPr lang="ar-SA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الأخطاء المتوازنة التي لا تؤثر على توازن ميزان المراجعة , اي انه خطأ في قيمة المبلغ في الجانبين المدين والدائن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09597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-الارتباط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بين البيانات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هو استخراج العلاقات والمقارنات بين البيانات المختلفة في شكل نسب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مالية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مثال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ذلك،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نسبة مجمل الربح,نسبة صافي الدخل,معدل العائد على الاستثمار,نسبة المخزون إلى إجمالي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الأصول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يطلق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عليه التحليل المالي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169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وسائل الحصول على أدلة الإثبات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تتسم الوسائل التي يستخدمها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في جمع وتقويم أدلة الإثبات بالبساطه , و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الفاعلي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ة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في إظهار نقاط الضعف والأخطاء وعدم الدقة في البيانات محل الفحص إذا طبقت بعناية ومهارة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أهم </a:t>
            </a:r>
            <a:r>
              <a:rPr lang="ar-SA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الوسائل المستخدمة للحصول على أدلة </a:t>
            </a:r>
            <a:r>
              <a:rPr lang="ar-S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الإثبات</a:t>
            </a:r>
            <a:endParaRPr lang="ar-IQ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3657600"/>
            <a:ext cx="7239001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307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وسائل الحصول على أدلة الإثبات –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المراجع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ة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 الانتقادي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تع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ني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الفحص الدقيق أو الدراسة الانتقادية التحليلية و تشمل إجراء المقارنات لأحد الحسابات أو لأحد القيود أو لأحد السجلات لمحاسبية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الأخرى</a:t>
            </a: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الهدف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منها اكتشاف الأمور الغير عادية أو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الشاذة</a:t>
            </a:r>
            <a:endParaRPr lang="ar-IQ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تراكم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رصيد الديون بدون سداد على مدين كان يقوم بالسداد بانتظام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في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هذه الحالة يقوم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بالتحري عن أسباب ذلك فقد يكون ذلك تلاعب في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المقبوضات</a:t>
            </a: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المراجعة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الانتقادية تتضمن توجيه العملية للحسابات المختصة بصورة صحيحة من الناحية المحاسبي, وصحة تطبيق المبادئ المحاسبية المتعارف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عليها</a:t>
            </a: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المراجعة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الانتقادية تتيح إمكانية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المقارنة</a:t>
            </a:r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إمكانية </a:t>
            </a:r>
            <a:r>
              <a:rPr lang="ar-S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استخراج النسب المالية لمقارنتها بنسب </a:t>
            </a:r>
            <a:r>
              <a:rPr lang="ar-SA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أخرى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996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sz="2900" b="1" dirty="0">
                <a:solidFill>
                  <a:srgbClr val="464653"/>
                </a:solidFill>
                <a:latin typeface="Bookman Old Style"/>
              </a:rPr>
              <a:t>وسائل الحصول على أدلة الإثبات – الربط بين المعلومات و المقارنات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يعني إجراء المطابقة بين المعلومات المختلفة والتأكد من تحقيق التوافق والتناسب بين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الحسابات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الربط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بين المعلومات والمقارنات غالباً ما يعتمد على نظرية القيد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المزدوج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مثال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ذلك،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هناك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علاقة بين الزيادة المتوقعة في رقم الديون المشكوك في تحصيلها وبين مخصص الديون المشكوك في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تحصيلها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ارتب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ط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حساب لأحد المصروفات بحساب أحد الأصول فإن التحقق من الأصل لا يكون كاملاً إلا بالمطابقة والربط بين حساب المصروف وحساب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الأصل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ال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توافق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والتناسق بين هذه الحسابات المرتبطة يعتبر بالتأكيد دليل إثبات على أن هذه الحسابات خالية من الأخطاء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923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الاعتبارات العامة التي تؤثر على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أدلة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الإثبات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53400" cy="4441296"/>
          </a:xfrm>
        </p:spPr>
        <p:txBody>
          <a:bodyPr>
            <a:noAutofit/>
          </a:bodyPr>
          <a:lstStyle/>
          <a:p>
            <a:pPr marL="0" lvl="0" indent="0" algn="r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ادلة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المناسبة 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ارتباط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الدليل بهدف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تدقيق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المراد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تحقيقه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مثال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ذلك.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الرد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على مصادقة مرسلة إلى أحد المدينين تبرهن على وجود الدين وصحة الرصيد ولكن لا تبرهن على قابلية الدين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للتحصيل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يجب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يكون حريصاً في استعمال الأدلة حيث ان الدليل يمكن ان يتناسب مع هدف دون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الاخر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بالنسبة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للأصول الثابتة يرغب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في التحقق من البيانات التالية:</a:t>
            </a:r>
          </a:p>
          <a:p>
            <a:pPr marL="1211580" lvl="3" indent="-342900" algn="r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+mj-lt"/>
              <a:buAutoNum type="arabicPeriod"/>
            </a:pP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هذه الأصول موجوده فعلا ( جرد فعلي )</a:t>
            </a:r>
          </a:p>
          <a:p>
            <a:pPr marL="1211580" lvl="3" indent="-342900" algn="r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+mj-lt"/>
              <a:buAutoNum type="arabicPeriod"/>
            </a:pP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الشركة تمتلك هذه الأصول( المستندات)</a:t>
            </a:r>
          </a:p>
          <a:p>
            <a:pPr marL="1211580" lvl="3" indent="-342900" algn="r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+mj-lt"/>
              <a:buAutoNum type="arabicPeriod"/>
            </a:pP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هذه الأصول مقومة في الميزانية بطريقة سليمة طبقاً للأصول المحاسبي المتعارف عليها (المراجعه الانتقاديه)</a:t>
            </a:r>
          </a:p>
          <a:p>
            <a:pPr marL="0" lvl="0" indent="0" algn="r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التوقيت وتكلفة الحصول على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الدليل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جرد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المحاسب للاسهم و قيمتها السوقية في تاريخ اعداد الميزانيه أكثر اقناعا من جردها بعد مضي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شهرين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التكلفه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ليس فقط التكلفة المالية وإنما الجهد المبذول للحصول على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الدليل</a:t>
            </a: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نظام </a:t>
            </a:r>
            <a:r>
              <a:rPr lang="ar-SA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المصادقات على الرغم من قوته في الحجية إلا أنه يتطلب مجهود وتكلفة عالية إذا قارنه بنظام الاستفسارات أو نظام المراجعة الحسابية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509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الاعتبارات العامة التي تؤثر على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أدلة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الإثبات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599" cy="4525963"/>
          </a:xfrm>
        </p:spPr>
        <p:txBody>
          <a:bodyPr>
            <a:normAutofit fontScale="47500" lnSpcReduction="20000"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الصلاحية / مدى الاعتماد على الدليل 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هي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درجة الثقه في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الدليل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أدلة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الإثبات تختلف في مدى قوتها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وحجيتها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خصائص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ارتفاع صلاحية الدليل :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استقلالية المصدر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الية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الرقابه الداخلية للعميل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المعرفه المباشرة 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للمدقق </a:t>
            </a:r>
            <a:endParaRPr lang="ar-SA" sz="3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درجة تأهيل الافراد الذين يقدمون المعلومات 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درجة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الموضوعي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ة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ar-SA" sz="3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0" lvl="3" algn="just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Wingdings"/>
              <a:buChar char="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لذلك يجب على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دائماً أن يختار ااجراء 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ات تدقيق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يحتوي على اثر من خاصية منها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الكفاية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هي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عبارة كمية الادلة و درجة كفايتها 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العوامل المحددة لحجم العينة الملائمة 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تواقعات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عن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التحريفات ( النقدية اثر عرضه للتحريفات )</a:t>
            </a:r>
          </a:p>
          <a:p>
            <a:pPr marL="1097280" lvl="3" algn="just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Wingdings"/>
              <a:buChar char="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كلما كان العنصر معرضاً للاختلاس أو التلاعب احتاج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إلى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تأكيدات إضافية</a:t>
            </a:r>
          </a:p>
          <a:p>
            <a:pPr marL="1097280" lvl="3" algn="just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Wingdings"/>
              <a:buChar char="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قد ينبع الخطر من طبيعة العنصر فالنقدية والمخزون هي من أكثر أنواع العمليات تعرضاً للغش والاختلاس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فعالية نظام الرقابه الداخلي </a:t>
            </a:r>
          </a:p>
          <a:p>
            <a:pPr marL="1097280" lvl="3" algn="just" rtl="1">
              <a:spcBef>
                <a:spcPts val="400"/>
              </a:spcBef>
              <a:buClr>
                <a:srgbClr val="9FB8CD">
                  <a:shade val="75000"/>
                </a:srgbClr>
              </a:buClr>
              <a:buSzPct val="70000"/>
              <a:buFont typeface="Wingdings"/>
              <a:buChar char=""/>
            </a:pP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كلما كان نظام الرقابة الداخلية قوي كلما ضيق 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3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3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من نطاق اختباراته ويالتالي من كمية أدلة الإثبات المطلوبة والعكس صحيح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575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ar-IQ" sz="2900" b="1" dirty="0" smtClean="0">
                <a:solidFill>
                  <a:srgbClr val="464653"/>
                </a:solidFill>
                <a:latin typeface="Bookman Old Style"/>
              </a:rPr>
              <a:t>ا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لمشكلات </a:t>
            </a:r>
            <a:r>
              <a:rPr lang="ar-SA" sz="2900" b="1" dirty="0">
                <a:solidFill>
                  <a:srgbClr val="464653"/>
                </a:solidFill>
                <a:latin typeface="Bookman Old Style"/>
              </a:rPr>
              <a:t>الخاصة التي تؤثر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على</a:t>
            </a:r>
            <a:r>
              <a:rPr lang="ar-IQ" sz="2900" b="1" dirty="0">
                <a:solidFill>
                  <a:srgbClr val="464653"/>
                </a:solidFill>
                <a:latin typeface="Bookman Old Style"/>
              </a:rPr>
              <a:t>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بعض </a:t>
            </a:r>
            <a:r>
              <a:rPr lang="ar-SA" sz="2900" b="1" dirty="0">
                <a:solidFill>
                  <a:srgbClr val="464653"/>
                </a:solidFill>
                <a:latin typeface="Bookman Old Style"/>
              </a:rPr>
              <a:t>أنواع أدلة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الإثبات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371600"/>
            <a:ext cx="8305800" cy="4754563"/>
          </a:xfrm>
        </p:spPr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600" b="1" dirty="0" smtClean="0">
                <a:solidFill>
                  <a:prstClr val="black"/>
                </a:solidFill>
                <a:latin typeface="Gill Sans MT"/>
              </a:rPr>
              <a:t>ا</a:t>
            </a:r>
            <a:r>
              <a:rPr lang="ar-SA" sz="2600" b="1" dirty="0" smtClean="0">
                <a:solidFill>
                  <a:prstClr val="black"/>
                </a:solidFill>
                <a:latin typeface="Gill Sans MT"/>
              </a:rPr>
              <a:t>لوجود الفعلي</a:t>
            </a:r>
            <a:endParaRPr lang="ar-SA" sz="2600" b="1" dirty="0">
              <a:solidFill>
                <a:prstClr val="black"/>
              </a:solidFill>
              <a:latin typeface="Gill Sans MT"/>
            </a:endParaRP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300" dirty="0">
                <a:solidFill>
                  <a:schemeClr val="tx1"/>
                </a:solidFill>
                <a:latin typeface="Gill Sans MT"/>
              </a:rPr>
              <a:t>تحديد ارتباطه بالأصول الملموسة كالنقدية 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300" dirty="0">
                <a:solidFill>
                  <a:schemeClr val="tx1"/>
                </a:solidFill>
                <a:latin typeface="Gill Sans MT"/>
              </a:rPr>
              <a:t>يمكن التحقق من الوجود الفعلي لنقدية الورقية والمعدنية أكثر من التحقق من الوجود الفعلي للشيكات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2000" dirty="0">
                <a:solidFill>
                  <a:schemeClr val="tx1"/>
                </a:solidFill>
                <a:latin typeface="Gill Sans MT"/>
              </a:rPr>
              <a:t>قد تكون الشيكات مزورة أو لم يتم تحصيلها لعدم كفاية الرصيد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2000" dirty="0">
                <a:solidFill>
                  <a:schemeClr val="tx1"/>
                </a:solidFill>
                <a:latin typeface="Gill Sans MT"/>
              </a:rPr>
              <a:t>تم التحقق من هذه الشيكات بوسيلة أخر وهي المصادقات مع البنك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300" dirty="0">
                <a:solidFill>
                  <a:schemeClr val="tx1"/>
                </a:solidFill>
                <a:latin typeface="Gill Sans MT"/>
              </a:rPr>
              <a:t>بعض الأصول التي تتطلب من </a:t>
            </a:r>
            <a:r>
              <a:rPr lang="ar-SA" sz="2300" dirty="0" smtClean="0">
                <a:solidFill>
                  <a:schemeClr val="tx1"/>
                </a:solidFill>
                <a:latin typeface="Gill Sans MT"/>
              </a:rPr>
              <a:t>الم</a:t>
            </a:r>
            <a:r>
              <a:rPr lang="ar-IQ" sz="2300" dirty="0" smtClean="0">
                <a:solidFill>
                  <a:schemeClr val="tx1"/>
                </a:solidFill>
                <a:latin typeface="Gill Sans MT"/>
              </a:rPr>
              <a:t>دقق</a:t>
            </a:r>
            <a:r>
              <a:rPr lang="ar-SA" sz="2300" dirty="0" smtClean="0">
                <a:solidFill>
                  <a:schemeClr val="tx1"/>
                </a:solidFill>
                <a:latin typeface="Gill Sans MT"/>
              </a:rPr>
              <a:t> </a:t>
            </a:r>
            <a:r>
              <a:rPr lang="ar-SA" sz="2300" dirty="0">
                <a:solidFill>
                  <a:schemeClr val="tx1"/>
                </a:solidFill>
                <a:latin typeface="Gill Sans MT"/>
              </a:rPr>
              <a:t>خبرة معينة وتخصص معين مثل المجوهرات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2000" dirty="0">
                <a:solidFill>
                  <a:schemeClr val="tx1"/>
                </a:solidFill>
                <a:latin typeface="Gill Sans MT"/>
              </a:rPr>
              <a:t>في هذه الحالة فإن شهادة خبير مجوهرات متخصص وموثوق به كدليل مستندي بأن هذه المجوهرات حقيقية أكثر حجية من الجرد الفعلي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644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أدلة الإثبات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أدلة الإثبات</a:t>
            </a:r>
            <a:r>
              <a:rPr lang="ar-IQ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ar-S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تمثل ادلة الاثبات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عن المعلومات التي يستخدمها الم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للحكم على مدى صحة البيانات الواردة في القوائم المالية مما  يمكنه من إبداء الرأي المناسب فيها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طبقاً للمعيار الثالث من معايير العمل الميداني يقوم الم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بجمع وتقييم أدلة الإثبات اللازمة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،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وأثناء 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عملية الجمع 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يقوم الم</a:t>
            </a:r>
            <a:r>
              <a:rPr lang="ar-IQ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باستخدام تقديره وحكمه الشخصي المهني في مدى كفاية وحجية الادلة</a:t>
            </a:r>
            <a:endParaRPr lang="ar-IQ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مدى كفاية الدليل ترتبط بكمية الأدلة التي يتم جمعها</a:t>
            </a:r>
            <a:endParaRPr lang="ar-IQ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مدى حجية الدليل تشير إلى مدى الاعتماد على هذا الدليل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القيمة السوقية للاسهم تكون دليل ذو درجة عالية من الاقناع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ردود العاملين على اسئلة الم</a:t>
            </a:r>
            <a:r>
              <a:rPr lang="ar-IQ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دليل ذو درجة اقل من الاقناع</a:t>
            </a:r>
            <a:endParaRPr lang="ar-IQ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يسعى 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لل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تأكد من سلامه و دقة  التأكيدات الواردة في هذه القوائم المالية 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كون ذلك عن طريق جمع الأدلة التي تمكنه من الوصول إلى قناعة عن مدى صحة ودقة هذه التأكيدات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تختلف 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أدلة الإثبات في ال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ن أدلة الإثبات القانونية لأن أدلة الإثبات القانونية تحكمها قواعد صارمة طبقاً للقانون والنظام أما أدلة الإثبات في ال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تعتمد على الحكم المهني في </a:t>
            </a:r>
            <a:r>
              <a:rPr lang="ar-IQ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للمدقق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IQ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IQ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SA" sz="2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282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ar-SA" sz="2900" b="1" dirty="0">
                <a:solidFill>
                  <a:srgbClr val="464653"/>
                </a:solidFill>
                <a:latin typeface="Bookman Old Style"/>
              </a:rPr>
              <a:t>المشكلات الخاصة التي تؤثر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على</a:t>
            </a:r>
            <a:r>
              <a:rPr lang="ar-IQ" sz="2900" b="1" dirty="0">
                <a:solidFill>
                  <a:srgbClr val="464653"/>
                </a:solidFill>
                <a:latin typeface="Bookman Old Style"/>
              </a:rPr>
              <a:t>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بعض </a:t>
            </a:r>
            <a:r>
              <a:rPr lang="ar-SA" sz="2900" b="1" dirty="0">
                <a:solidFill>
                  <a:srgbClr val="464653"/>
                </a:solidFill>
                <a:latin typeface="Bookman Old Style"/>
              </a:rPr>
              <a:t>أنواع أدلة </a:t>
            </a:r>
            <a:r>
              <a:rPr lang="ar-SA" sz="2900" b="1" dirty="0" smtClean="0">
                <a:solidFill>
                  <a:srgbClr val="464653"/>
                </a:solidFill>
                <a:latin typeface="Bookman Old Style"/>
              </a:rPr>
              <a:t>الإثبا</a:t>
            </a:r>
            <a:r>
              <a:rPr lang="ar-IQ" sz="2900" b="1" dirty="0" smtClean="0">
                <a:solidFill>
                  <a:srgbClr val="464653"/>
                </a:solidFill>
                <a:latin typeface="Bookman Old Style"/>
              </a:rPr>
              <a:t>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1447800"/>
            <a:ext cx="7924800" cy="4678363"/>
          </a:xfrm>
        </p:spPr>
        <p:txBody>
          <a:bodyPr/>
          <a:lstStyle/>
          <a:p>
            <a:pPr marL="274320" lvl="0" indent="-274320" algn="r" rtl="1">
              <a:spcBef>
                <a:spcPts val="600"/>
              </a:spcBef>
              <a:buClr>
                <a:srgbClr val="727CA3"/>
              </a:buClr>
              <a:buSzPct val="76000"/>
              <a:buFont typeface="Wingdings 3"/>
              <a:buChar char=""/>
            </a:pPr>
            <a:r>
              <a:rPr lang="ar-SA" sz="2600" b="1" dirty="0">
                <a:solidFill>
                  <a:prstClr val="black"/>
                </a:solidFill>
                <a:latin typeface="Gill Sans MT"/>
              </a:rPr>
              <a:t>المصادقات: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dirty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احتمال ارسالها إلى شخص وهمي متآمر في ارتكاب الغش ويقوم هذا الشخص بالتوقيع على المصادقة بالموافقة وردها إلى مكتب </a:t>
            </a:r>
            <a:r>
              <a:rPr lang="ar-SA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فيحصل </a:t>
            </a:r>
            <a:r>
              <a:rPr lang="ar-SA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على رد يبدو أنه سليم </a:t>
            </a:r>
          </a:p>
          <a:p>
            <a:pPr marL="822960" lvl="2" algn="just" rtl="1">
              <a:spcBef>
                <a:spcPts val="500"/>
              </a:spcBef>
              <a:buClr>
                <a:prstClr val="white">
                  <a:shade val="50000"/>
                </a:prstClr>
              </a:buClr>
              <a:buSzPct val="76000"/>
              <a:buFont typeface="Wingdings 3"/>
              <a:buChar char=""/>
            </a:pPr>
            <a:r>
              <a:rPr lang="ar-S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يجب على 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التحقق والتأكد من عناوين المرسل إليهم والتحري عن أسماء الأشخاص أو المنشآت التي لم يسمع بها 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ar-SA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dirty="0">
                <a:solidFill>
                  <a:srgbClr val="464653"/>
                </a:solidFill>
                <a:latin typeface="Times New Roman" pitchFamily="18" charset="0"/>
                <a:cs typeface="Times New Roman" pitchFamily="18" charset="0"/>
              </a:rPr>
              <a:t>من الممكن أن يقوم العميل أو المورد بعدم الرد نتيجة الإهمال وليس نتيجة صحة الرصيد كما في حالة المصادقات السلبية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83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أدلة الإثبات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763000" cy="5410200"/>
          </a:xfrm>
        </p:spPr>
        <p:txBody>
          <a:bodyPr>
            <a:normAutofit lnSpcReduction="10000"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ويجب ان تتوفر مجموعة من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الشروط في </a:t>
            </a:r>
            <a:r>
              <a:rPr lang="ar-S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أدلة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الإثبات</a:t>
            </a:r>
            <a:endParaRPr lang="ar-IQ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يجب </a:t>
            </a:r>
            <a:r>
              <a:rPr lang="ar-S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يكون الدليل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مقنعاً</a:t>
            </a:r>
            <a:r>
              <a:rPr lang="ar-IQ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بمعنى </a:t>
            </a:r>
            <a:r>
              <a:rPr lang="ar-S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أن يتوافر فيه شرطا الصحة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والملاءمة</a:t>
            </a:r>
            <a:r>
              <a:rPr lang="ar-IQ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الدليل </a:t>
            </a:r>
            <a:r>
              <a:rPr lang="ar-S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المقنع هو الدليل الصحيح والدقيق الذي يحقق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الهدف</a:t>
            </a:r>
            <a:r>
              <a:rPr lang="ar-IQ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الدليل 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مصدر خارجي مستقل عن المشروع يمكن الاعتماد عليه بدرجة أكبر لأغراض ال</a:t>
            </a:r>
            <a:r>
              <a:rPr lang="ar-IQ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من الدليل من مصدر داخل </a:t>
            </a: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المشروع</a:t>
            </a:r>
            <a:r>
              <a:rPr lang="ar-IQ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وجود 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نظام سليم للرقابة </a:t>
            </a: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الداخلية</a:t>
            </a:r>
            <a:r>
              <a:rPr lang="ar-IQ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الأدلة </a:t>
            </a:r>
            <a:r>
              <a:rPr lang="ar-SA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التي تجمع في ظل نظام سليم وقوي وفعال للرقابة الداخلية أقوى في الحجية من الأدلة التي تجمع في ظل نظام رقابة </a:t>
            </a:r>
            <a:r>
              <a:rPr lang="ar-SA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ضعيف</a:t>
            </a:r>
            <a:r>
              <a:rPr lang="ar-IQ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الدليل 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المستمد عن طريق الفحص الفعلي والملاحظة والحساب والمعاينة أكثر إقناعاً وحجية من الدليل الذي يتم الحصول عليه بطرق غير </a:t>
            </a: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مباشرة</a:t>
            </a:r>
            <a:endParaRPr lang="ar-IQ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الدليل 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الذي يحقق أهداف ال</a:t>
            </a:r>
            <a:r>
              <a:rPr lang="ar-IQ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تدقيق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يعتبر أقوى في الحجية</a:t>
            </a:r>
          </a:p>
          <a:p>
            <a:pPr marL="274320" lvl="0" indent="-274320" algn="r" rtl="1">
              <a:spcBef>
                <a:spcPts val="600"/>
              </a:spcBef>
              <a:buClr>
                <a:srgbClr val="727CA3"/>
              </a:buClr>
              <a:buSzPct val="76000"/>
              <a:buFont typeface="Wingdings 3"/>
              <a:buChar char=""/>
            </a:pPr>
            <a:r>
              <a:rPr lang="ar-SA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ملاحظة:</a:t>
            </a:r>
          </a:p>
          <a:p>
            <a:pPr marL="548640" lvl="1" indent="-274320" algn="r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يعتمد جمع وتقويم مدى حجية الدليل أو مدى الاعتماد عليه على حكم الم</a:t>
            </a:r>
            <a:r>
              <a:rPr lang="ar-IQ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المهني وخبرته وتقديره</a:t>
            </a:r>
          </a:p>
          <a:p>
            <a:pPr lvl="0">
              <a:buClr>
                <a:srgbClr val="F0A22E"/>
              </a:buClr>
            </a:pPr>
            <a:endParaRPr lang="en-US" sz="2200" dirty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IQ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SA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IQ" sz="1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lvl="0" indent="-274320" algn="r" rtl="1">
              <a:spcBef>
                <a:spcPts val="600"/>
              </a:spcBef>
              <a:buClr>
                <a:srgbClr val="727CA3"/>
              </a:buClr>
              <a:buSzPct val="76000"/>
              <a:buFont typeface="Wingdings 3"/>
              <a:buChar char=""/>
            </a:pPr>
            <a:endParaRPr lang="ar-SA" sz="2600" dirty="0">
              <a:solidFill>
                <a:prstClr val="black"/>
              </a:solidFill>
              <a:latin typeface="Gill Sans MT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endParaRPr lang="ar-SA" sz="26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648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sz="3200" b="1" dirty="0">
                <a:solidFill>
                  <a:schemeClr val="tx1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chemeClr val="tx1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chemeClr val="tx1"/>
                </a:solidFill>
                <a:latin typeface="Bookman Old Style"/>
              </a:rPr>
              <a:t>تدقيق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الوجود الفعلي.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المستندات المؤيدة للعمليات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الإقرارات التي يحصل عليها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الغير 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الشهادات والبيانات التي يحصل عليها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إدارة المشروع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وجود نظام فعال وسليم للرقابة الداخلية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العمليات التي تقع في تاريخ لاحق لتاريخ إعداد القوائم المالية</a:t>
            </a: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العمليات الحسابية التي يقوم بها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بنفسه</a:t>
            </a:r>
            <a:endParaRPr lang="ar-SA" sz="2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r" rtl="1">
              <a:spcBef>
                <a:spcPts val="600"/>
              </a:spcBef>
              <a:buClr>
                <a:srgbClr val="727CA3"/>
              </a:buClr>
              <a:buSzPct val="76000"/>
              <a:buFont typeface="+mj-lt"/>
              <a:buAutoNum type="arabicPeriod"/>
            </a:pP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الارتباط بين البيانات محل الفحص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57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الوجود الفعلي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r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هو عبارة عن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فحص الم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ومعاينته و جرده للشيء الممثل في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الحسابات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يناسب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الأصول الملموسة مثل النقدية , المخزون, الأصول الثابتة,الاستثمارات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ولا يصلح ال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و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جود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الفعلي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كدليل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اثبات إلا للأصول التي لها كيان مادي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ملموس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أما </a:t>
            </a: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الأصول التي ليس لها كيان مادي ملموس مثل شهرة المحل والمبالغ المستحقة على المدينين ومعظم أنواع الخصوم فإنه لا يمكن تحقيقها وإثبات وجودها بهذه 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الطريقة</a:t>
            </a:r>
            <a:r>
              <a:rPr lang="ar-IQ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و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لا </a:t>
            </a: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يمكن استخدام هذا الدليل لتحقيق عناصر المصروفات 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والإيردات</a:t>
            </a:r>
            <a:r>
              <a:rPr lang="ar-IQ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يعد هذا الدليل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أقوى أنواع أدلة الإثبات اكثرها وثوقا و اعلاها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تكلفه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الهدف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منه التأكد من الوجود المادي الملموس فقط وليس الهدف التأكد من الملكية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01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المستندات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تعد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أكثر أنواع أدلة الإثبات شيوعا و ذات تكلفه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منخفضة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لأنه </a:t>
            </a: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جميع عمليات المنشأة الأصل فيها أنه يتم إثباتها عن طريق مستندات تعكس هذه العمليات فمن الطبيعي أن تكون جميع </a:t>
            </a:r>
            <a:r>
              <a:rPr lang="ar-IQ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لعمليات </a:t>
            </a: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مؤيدة </a:t>
            </a:r>
            <a:r>
              <a:rPr lang="ar-SA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بمستندات</a:t>
            </a:r>
            <a:r>
              <a:rPr lang="ar-IQ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يعتمد الم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دققون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على هذا النوع من الأدلة أكثر من اعتمادهم على أي دليل آخر من أدلة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الإثبات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أمثلة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المستندات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فواتير الشرء,صور فواتير البيع,الإشعارات المدينة والدائنة والعقود وبوالص التأمين ومحاضر استلام وفحص البضاعة الواردة ودفتر محاضر جلسات مجلس الإدارة </a:t>
            </a:r>
            <a:r>
              <a:rPr lang="ar-IQ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تنقسم </a:t>
            </a:r>
            <a:r>
              <a:rPr lang="ar-SA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المستندات من حيث مصدر الحصول عليها إلى قسمين: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مستندات داخلية .</a:t>
            </a:r>
          </a:p>
          <a:p>
            <a:pPr marL="548640" lvl="1" indent="-274320" algn="just" rtl="1">
              <a:spcBef>
                <a:spcPts val="500"/>
              </a:spcBef>
              <a:buClr>
                <a:srgbClr val="9FB8CD"/>
              </a:buClr>
              <a:buSzPct val="76000"/>
              <a:buFont typeface="Wingdings 3"/>
              <a:buChar char=""/>
            </a:pPr>
            <a:r>
              <a:rPr lang="ar-SA" sz="2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مستندات خارجية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34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المستندات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IQ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لمستندات </a:t>
            </a:r>
            <a:r>
              <a:rPr lang="ar-S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الداخلية هي التي يتم إعدادها والحصول عليها من داخل المنشأة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أمثله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صور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فواتير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البيع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،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طلبات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الشراء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السداد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والمصروفات النثرية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محاضر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الفحص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والاستلام.</a:t>
            </a:r>
            <a:endParaRPr lang="ar-IQ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المستندات </a:t>
            </a:r>
            <a:r>
              <a:rPr lang="ar-SA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الخارجية هي التي يتم إعدادها والحصول عليها من خارج </a:t>
            </a:r>
            <a:r>
              <a:rPr lang="ar-SA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المنشأة</a:t>
            </a:r>
            <a:r>
              <a:rPr lang="ar-IQ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من الامثلة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فواتير الشراء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كشف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الحساب الوارد من البنك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ar-IQ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المصادقات </a:t>
            </a:r>
            <a:r>
              <a:rPr lang="ar-S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الواردة من العملاء</a:t>
            </a:r>
            <a:r>
              <a:rPr lang="ar-S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99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-الاقرارات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الإقرارات او المصادقات هي الادلة التي يحصل عليها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شخص خارجي مستقل عن المشروع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تعتبر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أقوى أدلة الإثبات و لكن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مكلف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ة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في نفس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الوقت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الاقرار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الكتابي افضل من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الشفوي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مثال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ذلك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الحصول على مصادقة من أحد المدينين بصحة رصيد حسابه في دفاتر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المنشأة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الهدف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الإقرارات من الغير هو التأكد من صحة العملية أو الرصيد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134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أنواع أدلة الإثبات في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ال</a:t>
            </a:r>
            <a:r>
              <a:rPr lang="ar-IQ" sz="3200" b="1" dirty="0" smtClean="0">
                <a:solidFill>
                  <a:srgbClr val="464653"/>
                </a:solidFill>
                <a:latin typeface="Bookman Old Style"/>
              </a:rPr>
              <a:t>تدقيق </a:t>
            </a:r>
            <a:r>
              <a:rPr lang="ar-SA" sz="3200" b="1" dirty="0" smtClean="0">
                <a:solidFill>
                  <a:srgbClr val="464653"/>
                </a:solidFill>
                <a:latin typeface="Bookman Old Style"/>
              </a:rPr>
              <a:t>-الشهادات </a:t>
            </a:r>
            <a:r>
              <a:rPr lang="ar-SA" sz="3200" b="1" dirty="0">
                <a:solidFill>
                  <a:srgbClr val="464653"/>
                </a:solidFill>
                <a:latin typeface="Bookman Old Style"/>
              </a:rPr>
              <a:t>من الادارة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يقصد بها الخطابات الرسمية المكتوبة التي يحصل عليها 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الم</a:t>
            </a:r>
            <a:r>
              <a:rPr lang="ar-IQ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دقق</a:t>
            </a:r>
            <a:r>
              <a:rPr lang="ar-SA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من إدارة وموظفي المشروع وقد تكون في صورة شفوية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يفضل أن تكون الشهادات مكتوبة وليست شفوية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هذا النوع من الأدلة أقل حجية في الإثبات نظراً لأنه يتم الحصول عليهامن داخل المنشأة</a:t>
            </a:r>
          </a:p>
          <a:p>
            <a:pPr marL="0" lvl="0" indent="0" algn="just" rtl="1">
              <a:spcBef>
                <a:spcPts val="600"/>
              </a:spcBef>
              <a:buClr>
                <a:srgbClr val="727CA3"/>
              </a:buClr>
              <a:buSzPct val="76000"/>
              <a:buNone/>
            </a:pPr>
            <a:r>
              <a:rPr lang="ar-SA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في حالة استخدامها يفضل عدم الاعتماد عليها بمفردها , عليه القيام باختبارات أخرى تدعم هذه الشهادات أو تحقيقها بأدلة أخرى من أدلة الإثبات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4023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207</TotalTime>
  <Words>1788</Words>
  <Application>Microsoft Office PowerPoint</Application>
  <PresentationFormat>On-screen Show (4:3)</PresentationFormat>
  <Paragraphs>111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Trek</vt:lpstr>
      <vt:lpstr> أدلة الإثبات في التدقيق و وسائل الحصول عليها د. سهاد صبيح</vt:lpstr>
      <vt:lpstr>أدلة الإثبات </vt:lpstr>
      <vt:lpstr>أدلة الإثبات </vt:lpstr>
      <vt:lpstr>أنواع أدلة الإثبات في التدقيق </vt:lpstr>
      <vt:lpstr>أنواع أدلة الإثبات في التدقيق - الوجود الفعلي</vt:lpstr>
      <vt:lpstr>أنواع أدلة الإثبات في التدقيق - المستندات</vt:lpstr>
      <vt:lpstr>أنواع أدلة الإثبات في التدقيق - المستندات</vt:lpstr>
      <vt:lpstr>أنواع أدلة الإثبات في التدقيق -الاقرارات </vt:lpstr>
      <vt:lpstr>أنواع أدلة الإثبات في التدقيق -الشهادات من الادارة</vt:lpstr>
      <vt:lpstr>أنواع أدلة الإثبات في التدقيق - نظام رقابه داخلي سليم</vt:lpstr>
      <vt:lpstr>أنواع أدلة الإثبات في التدقيق - العمليات اللاحقة</vt:lpstr>
      <vt:lpstr>أنواع أدلة الإثبات في التدقيق - العمليات الحسابية</vt:lpstr>
      <vt:lpstr>أنواع أدلة الإثبات في التدقيق -الارتباط بين البيانات</vt:lpstr>
      <vt:lpstr>وسائل الحصول على أدلة الإثبات</vt:lpstr>
      <vt:lpstr>وسائل الحصول على أدلة الإثبات – المراجعة الانتقادية</vt:lpstr>
      <vt:lpstr>وسائل الحصول على أدلة الإثبات – الربط بين المعلومات و المقارنات</vt:lpstr>
      <vt:lpstr>الاعتبارات العامة التي تؤثر على أدلة الإثبات</vt:lpstr>
      <vt:lpstr>الاعتبارات العامة التي تؤثر على أدلة الإثبات</vt:lpstr>
      <vt:lpstr>المشكلات الخاصة التي تؤثر على بعض أنواع أدلة الإثبات</vt:lpstr>
      <vt:lpstr>المشكلات الخاصة التي تؤثر على بعض أنواع أدلة الإثبات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أدلة الإثبات في المراجعة ووسائل الحصول عليها</dc:title>
  <dc:creator>Bilal</dc:creator>
  <cp:lastModifiedBy>DR.Ahmed Saker</cp:lastModifiedBy>
  <cp:revision>78</cp:revision>
  <dcterms:created xsi:type="dcterms:W3CDTF">2017-03-16T15:25:30Z</dcterms:created>
  <dcterms:modified xsi:type="dcterms:W3CDTF">2019-03-24T18:26:51Z</dcterms:modified>
</cp:coreProperties>
</file>