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57" r:id="rId3"/>
    <p:sldId id="258" r:id="rId4"/>
    <p:sldId id="259" r:id="rId5"/>
    <p:sldId id="260" r:id="rId6"/>
    <p:sldId id="261" r:id="rId7"/>
    <p:sldId id="262" r:id="rId8"/>
    <p:sldId id="263" r:id="rId9"/>
    <p:sldId id="265" r:id="rId10"/>
    <p:sldId id="266" r:id="rId11"/>
    <p:sldId id="264" r:id="rId12"/>
    <p:sldId id="267" r:id="rId13"/>
    <p:sldId id="268" r:id="rId14"/>
    <p:sldId id="269" r:id="rId15"/>
    <p:sldId id="270" r:id="rId16"/>
    <p:sldId id="272" r:id="rId1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3" d="100"/>
          <a:sy n="83" d="100"/>
        </p:scale>
        <p:origin x="-922"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FFC8EBE-F4F2-4A3D-92D8-2C0AF193E113}" type="datetimeFigureOut">
              <a:rPr lang="ar-IQ" smtClean="0"/>
              <a:t>18/07/1440</a:t>
            </a:fld>
            <a:endParaRPr lang="ar-IQ"/>
          </a:p>
        </p:txBody>
      </p:sp>
      <p:sp>
        <p:nvSpPr>
          <p:cNvPr id="2" name="Footer Placeholder 1"/>
          <p:cNvSpPr>
            <a:spLocks noGrp="1"/>
          </p:cNvSpPr>
          <p:nvPr>
            <p:ph type="ftr" sz="quarter" idx="11"/>
          </p:nvPr>
        </p:nvSpPr>
        <p:spPr/>
        <p:txBody>
          <a:bodyPr/>
          <a:lstStyle/>
          <a:p>
            <a:endParaRPr lang="ar-IQ"/>
          </a:p>
        </p:txBody>
      </p:sp>
      <p:sp>
        <p:nvSpPr>
          <p:cNvPr id="15" name="Slide Number Placeholder 14"/>
          <p:cNvSpPr>
            <a:spLocks noGrp="1"/>
          </p:cNvSpPr>
          <p:nvPr>
            <p:ph type="sldNum" sz="quarter" idx="12"/>
          </p:nvPr>
        </p:nvSpPr>
        <p:spPr>
          <a:xfrm>
            <a:off x="8229600" y="6473952"/>
            <a:ext cx="758952" cy="246888"/>
          </a:xfrm>
        </p:spPr>
        <p:txBody>
          <a:bodyPr/>
          <a:lstStyle/>
          <a:p>
            <a:fld id="{F814E5A9-5629-4A3A-B2A4-95F77FBC4994}"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FFC8EBE-F4F2-4A3D-92D8-2C0AF193E113}" type="datetimeFigureOut">
              <a:rPr lang="ar-IQ" smtClean="0"/>
              <a:t>18/07/1440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814E5A9-5629-4A3A-B2A4-95F77FBC4994}"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FFC8EBE-F4F2-4A3D-92D8-2C0AF193E113}" type="datetimeFigureOut">
              <a:rPr lang="ar-IQ" smtClean="0"/>
              <a:t>18/07/1440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814E5A9-5629-4A3A-B2A4-95F77FBC4994}"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FFC8EBE-F4F2-4A3D-92D8-2C0AF193E113}" type="datetimeFigureOut">
              <a:rPr lang="ar-IQ" smtClean="0"/>
              <a:t>18/07/1440</a:t>
            </a:fld>
            <a:endParaRPr lang="ar-IQ"/>
          </a:p>
        </p:txBody>
      </p:sp>
      <p:sp>
        <p:nvSpPr>
          <p:cNvPr id="19" name="Footer Placeholder 18"/>
          <p:cNvSpPr>
            <a:spLocks noGrp="1"/>
          </p:cNvSpPr>
          <p:nvPr>
            <p:ph type="ftr" sz="quarter" idx="11"/>
          </p:nvPr>
        </p:nvSpPr>
        <p:spPr>
          <a:xfrm>
            <a:off x="3581400" y="76200"/>
            <a:ext cx="2895600" cy="288925"/>
          </a:xfrm>
        </p:spPr>
        <p:txBody>
          <a:bodyPr/>
          <a:lstStyle/>
          <a:p>
            <a:endParaRPr lang="ar-IQ"/>
          </a:p>
        </p:txBody>
      </p:sp>
      <p:sp>
        <p:nvSpPr>
          <p:cNvPr id="16" name="Slide Number Placeholder 15"/>
          <p:cNvSpPr>
            <a:spLocks noGrp="1"/>
          </p:cNvSpPr>
          <p:nvPr>
            <p:ph type="sldNum" sz="quarter" idx="12"/>
          </p:nvPr>
        </p:nvSpPr>
        <p:spPr>
          <a:xfrm>
            <a:off x="8229600" y="6473952"/>
            <a:ext cx="758952" cy="246888"/>
          </a:xfrm>
        </p:spPr>
        <p:txBody>
          <a:bodyPr/>
          <a:lstStyle/>
          <a:p>
            <a:fld id="{F814E5A9-5629-4A3A-B2A4-95F77FBC4994}"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FFC8EBE-F4F2-4A3D-92D8-2C0AF193E113}" type="datetimeFigureOut">
              <a:rPr lang="ar-IQ" smtClean="0"/>
              <a:t>18/07/1440</a:t>
            </a:fld>
            <a:endParaRPr lang="ar-IQ"/>
          </a:p>
        </p:txBody>
      </p:sp>
      <p:sp>
        <p:nvSpPr>
          <p:cNvPr id="11" name="Footer Placeholder 10"/>
          <p:cNvSpPr>
            <a:spLocks noGrp="1"/>
          </p:cNvSpPr>
          <p:nvPr>
            <p:ph type="ftr" sz="quarter" idx="11"/>
          </p:nvPr>
        </p:nvSpPr>
        <p:spPr/>
        <p:txBody>
          <a:bodyPr/>
          <a:lstStyle/>
          <a:p>
            <a:endParaRPr lang="ar-IQ"/>
          </a:p>
        </p:txBody>
      </p:sp>
      <p:sp>
        <p:nvSpPr>
          <p:cNvPr id="16" name="Slide Number Placeholder 15"/>
          <p:cNvSpPr>
            <a:spLocks noGrp="1"/>
          </p:cNvSpPr>
          <p:nvPr>
            <p:ph type="sldNum" sz="quarter" idx="12"/>
          </p:nvPr>
        </p:nvSpPr>
        <p:spPr/>
        <p:txBody>
          <a:bodyPr/>
          <a:lstStyle/>
          <a:p>
            <a:fld id="{F814E5A9-5629-4A3A-B2A4-95F77FBC4994}" type="slidenum">
              <a:rPr lang="ar-IQ" smtClean="0"/>
              <a:t>‹#›</a:t>
            </a:fld>
            <a:endParaRPr lang="ar-IQ"/>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FFC8EBE-F4F2-4A3D-92D8-2C0AF193E113}" type="datetimeFigureOut">
              <a:rPr lang="ar-IQ" smtClean="0"/>
              <a:t>18/07/1440</a:t>
            </a:fld>
            <a:endParaRPr lang="ar-IQ"/>
          </a:p>
        </p:txBody>
      </p:sp>
      <p:sp>
        <p:nvSpPr>
          <p:cNvPr id="10" name="Footer Placeholder 9"/>
          <p:cNvSpPr>
            <a:spLocks noGrp="1"/>
          </p:cNvSpPr>
          <p:nvPr>
            <p:ph type="ftr" sz="quarter" idx="11"/>
          </p:nvPr>
        </p:nvSpPr>
        <p:spPr/>
        <p:txBody>
          <a:bodyPr/>
          <a:lstStyle/>
          <a:p>
            <a:endParaRPr lang="ar-IQ"/>
          </a:p>
        </p:txBody>
      </p:sp>
      <p:sp>
        <p:nvSpPr>
          <p:cNvPr id="31" name="Slide Number Placeholder 30"/>
          <p:cNvSpPr>
            <a:spLocks noGrp="1"/>
          </p:cNvSpPr>
          <p:nvPr>
            <p:ph type="sldNum" sz="quarter" idx="12"/>
          </p:nvPr>
        </p:nvSpPr>
        <p:spPr/>
        <p:txBody>
          <a:bodyPr/>
          <a:lstStyle/>
          <a:p>
            <a:fld id="{F814E5A9-5629-4A3A-B2A4-95F77FBC4994}"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FFC8EBE-F4F2-4A3D-92D8-2C0AF193E113}" type="datetimeFigureOut">
              <a:rPr lang="ar-IQ" smtClean="0"/>
              <a:t>18/07/1440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a:xfrm>
            <a:off x="8229600" y="6477000"/>
            <a:ext cx="762000" cy="246888"/>
          </a:xfrm>
        </p:spPr>
        <p:txBody>
          <a:bodyPr/>
          <a:lstStyle/>
          <a:p>
            <a:fld id="{F814E5A9-5629-4A3A-B2A4-95F77FBC4994}" type="slidenum">
              <a:rPr lang="ar-IQ" smtClean="0"/>
              <a:t>‹#›</a:t>
            </a:fld>
            <a:endParaRPr lang="ar-IQ"/>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FFC8EBE-F4F2-4A3D-92D8-2C0AF193E113}" type="datetimeFigureOut">
              <a:rPr lang="ar-IQ" smtClean="0"/>
              <a:t>18/07/1440</a:t>
            </a:fld>
            <a:endParaRPr lang="ar-IQ"/>
          </a:p>
        </p:txBody>
      </p:sp>
      <p:sp>
        <p:nvSpPr>
          <p:cNvPr id="21" name="Footer Placeholder 20"/>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814E5A9-5629-4A3A-B2A4-95F77FBC4994}"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FFC8EBE-F4F2-4A3D-92D8-2C0AF193E113}" type="datetimeFigureOut">
              <a:rPr lang="ar-IQ" smtClean="0"/>
              <a:t>18/07/1440</a:t>
            </a:fld>
            <a:endParaRPr lang="ar-IQ"/>
          </a:p>
        </p:txBody>
      </p:sp>
      <p:sp>
        <p:nvSpPr>
          <p:cNvPr id="24" name="Footer Placeholder 23"/>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814E5A9-5629-4A3A-B2A4-95F77FBC4994}"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FFC8EBE-F4F2-4A3D-92D8-2C0AF193E113}" type="datetimeFigureOut">
              <a:rPr lang="ar-IQ" smtClean="0"/>
              <a:t>18/07/1440</a:t>
            </a:fld>
            <a:endParaRPr lang="ar-IQ"/>
          </a:p>
        </p:txBody>
      </p:sp>
      <p:sp>
        <p:nvSpPr>
          <p:cNvPr id="29" name="Footer Placeholder 28"/>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814E5A9-5629-4A3A-B2A4-95F77FBC4994}"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FFC8EBE-F4F2-4A3D-92D8-2C0AF193E113}" type="datetimeFigureOut">
              <a:rPr lang="ar-IQ" smtClean="0"/>
              <a:t>18/07/1440</a:t>
            </a:fld>
            <a:endParaRPr lang="ar-IQ"/>
          </a:p>
        </p:txBody>
      </p:sp>
      <p:sp>
        <p:nvSpPr>
          <p:cNvPr id="5" name="Footer Placeholder 4"/>
          <p:cNvSpPr>
            <a:spLocks noGrp="1"/>
          </p:cNvSpPr>
          <p:nvPr>
            <p:ph type="ftr" sz="quarter" idx="11"/>
          </p:nvPr>
        </p:nvSpPr>
        <p:spPr/>
        <p:txBody>
          <a:bodyPr/>
          <a:lstStyle/>
          <a:p>
            <a:endParaRPr lang="ar-IQ"/>
          </a:p>
        </p:txBody>
      </p:sp>
      <p:sp>
        <p:nvSpPr>
          <p:cNvPr id="31" name="Slide Number Placeholder 30"/>
          <p:cNvSpPr>
            <a:spLocks noGrp="1"/>
          </p:cNvSpPr>
          <p:nvPr>
            <p:ph type="sldNum" sz="quarter" idx="12"/>
          </p:nvPr>
        </p:nvSpPr>
        <p:spPr/>
        <p:txBody>
          <a:bodyPr/>
          <a:lstStyle/>
          <a:p>
            <a:fld id="{F814E5A9-5629-4A3A-B2A4-95F77FBC4994}" type="slidenum">
              <a:rPr lang="ar-IQ" smtClean="0"/>
              <a:t>‹#›</a:t>
            </a:fld>
            <a:endParaRPr lang="ar-IQ"/>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FFC8EBE-F4F2-4A3D-92D8-2C0AF193E113}" type="datetimeFigureOut">
              <a:rPr lang="ar-IQ" smtClean="0"/>
              <a:t>18/07/1440</a:t>
            </a:fld>
            <a:endParaRPr lang="ar-IQ"/>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ar-IQ"/>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814E5A9-5629-4A3A-B2A4-95F77FBC4994}" type="slidenum">
              <a:rPr lang="ar-IQ" smtClean="0"/>
              <a:t>‹#›</a:t>
            </a:fld>
            <a:endParaRPr lang="ar-IQ"/>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3568" y="908720"/>
            <a:ext cx="7772400" cy="2016224"/>
          </a:xfrm>
        </p:spPr>
        <p:style>
          <a:lnRef idx="1">
            <a:schemeClr val="accent1"/>
          </a:lnRef>
          <a:fillRef idx="2">
            <a:schemeClr val="accent1"/>
          </a:fillRef>
          <a:effectRef idx="1">
            <a:schemeClr val="accent1"/>
          </a:effectRef>
          <a:fontRef idx="minor">
            <a:schemeClr val="dk1"/>
          </a:fontRef>
        </p:style>
        <p:txBody>
          <a:bodyPr>
            <a:noAutofit/>
          </a:bodyPr>
          <a:lstStyle/>
          <a:p>
            <a:pPr algn="ctr"/>
            <a:r>
              <a:rPr lang="ar-IQ" sz="8000" b="1" dirty="0" smtClean="0">
                <a:solidFill>
                  <a:schemeClr val="tx1"/>
                </a:solidFill>
                <a:latin typeface="Arabic Typesetting" panose="03020402040406030203" pitchFamily="66" charset="-78"/>
                <a:cs typeface="Arabic Typesetting" panose="03020402040406030203" pitchFamily="66" charset="-78"/>
              </a:rPr>
              <a:t>الاخلاقيات </a:t>
            </a:r>
            <a:r>
              <a:rPr lang="ar-IQ" sz="8000" b="1" dirty="0">
                <a:solidFill>
                  <a:schemeClr val="tx1"/>
                </a:solidFill>
                <a:latin typeface="Arabic Typesetting" panose="03020402040406030203" pitchFamily="66" charset="-78"/>
                <a:cs typeface="Arabic Typesetting" panose="03020402040406030203" pitchFamily="66" charset="-78"/>
              </a:rPr>
              <a:t>والآداب </a:t>
            </a:r>
            <a:r>
              <a:rPr lang="ar-IQ" sz="8000" b="1" dirty="0" smtClean="0">
                <a:solidFill>
                  <a:schemeClr val="tx1"/>
                </a:solidFill>
                <a:latin typeface="Arabic Typesetting" panose="03020402040406030203" pitchFamily="66" charset="-78"/>
                <a:cs typeface="Arabic Typesetting" panose="03020402040406030203" pitchFamily="66" charset="-78"/>
              </a:rPr>
              <a:t>المهنية</a:t>
            </a:r>
            <a:br>
              <a:rPr lang="ar-IQ" sz="8000" b="1" dirty="0" smtClean="0">
                <a:solidFill>
                  <a:schemeClr val="tx1"/>
                </a:solidFill>
                <a:latin typeface="Arabic Typesetting" panose="03020402040406030203" pitchFamily="66" charset="-78"/>
                <a:cs typeface="Arabic Typesetting" panose="03020402040406030203" pitchFamily="66" charset="-78"/>
              </a:rPr>
            </a:br>
            <a:r>
              <a:rPr lang="ar-IQ" sz="4400" b="1" dirty="0" smtClean="0">
                <a:solidFill>
                  <a:schemeClr val="tx1"/>
                </a:solidFill>
                <a:latin typeface="Arabic Typesetting" panose="03020402040406030203" pitchFamily="66" charset="-78"/>
                <a:cs typeface="Arabic Typesetting" panose="03020402040406030203" pitchFamily="66" charset="-78"/>
              </a:rPr>
              <a:t>د. سهاد صبيح</a:t>
            </a:r>
            <a:endParaRPr lang="ar-IQ" sz="4400" b="1" dirty="0">
              <a:solidFill>
                <a:schemeClr val="tx1"/>
              </a:solidFill>
              <a:latin typeface="Arabic Typesetting" panose="03020402040406030203" pitchFamily="66" charset="-78"/>
              <a:cs typeface="Arabic Typesetting" panose="03020402040406030203" pitchFamily="66" charset="-78"/>
            </a:endParaRPr>
          </a:p>
        </p:txBody>
      </p:sp>
    </p:spTree>
    <p:extLst>
      <p:ext uri="{BB962C8B-B14F-4D97-AF65-F5344CB8AC3E}">
        <p14:creationId xmlns:p14="http://schemas.microsoft.com/office/powerpoint/2010/main" val="3584001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338328"/>
            <a:ext cx="8229600" cy="1074448"/>
          </a:xfrm>
        </p:spPr>
        <p:txBody>
          <a:bodyPr/>
          <a:lstStyle/>
          <a:p>
            <a:r>
              <a:rPr lang="ar-IQ" dirty="0"/>
              <a:t>تعريف الالتزامات الأخلاقية </a:t>
            </a:r>
          </a:p>
        </p:txBody>
      </p:sp>
      <p:sp>
        <p:nvSpPr>
          <p:cNvPr id="4" name="مستطيل 3"/>
          <p:cNvSpPr/>
          <p:nvPr/>
        </p:nvSpPr>
        <p:spPr>
          <a:xfrm>
            <a:off x="760512" y="1412776"/>
            <a:ext cx="7632848" cy="5100884"/>
          </a:xfrm>
          <a:prstGeom prst="rect">
            <a:avLst/>
          </a:prstGeom>
        </p:spPr>
        <p:txBody>
          <a:bodyPr wrap="square">
            <a:spAutoFit/>
          </a:bodyPr>
          <a:lstStyle/>
          <a:p>
            <a:pPr algn="just">
              <a:lnSpc>
                <a:spcPct val="150000"/>
              </a:lnSpc>
            </a:pPr>
            <a:r>
              <a:rPr lang="ar-IQ" sz="36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هناك ثلاث اراء هي </a:t>
            </a:r>
          </a:p>
          <a:p>
            <a:pPr algn="just">
              <a:lnSpc>
                <a:spcPct val="200000"/>
              </a:lnSpc>
            </a:pPr>
            <a:r>
              <a:rPr lang="ar-SA" sz="2800" b="1" dirty="0" smtClean="0">
                <a:latin typeface="Times New Roman" panose="02020603050405020304" pitchFamily="18" charset="0"/>
                <a:cs typeface="Times New Roman" panose="02020603050405020304" pitchFamily="18" charset="0"/>
              </a:rPr>
              <a:t>الرأي </a:t>
            </a:r>
            <a:r>
              <a:rPr lang="ar-SA" sz="2800" b="1" dirty="0">
                <a:latin typeface="Times New Roman" panose="02020603050405020304" pitchFamily="18" charset="0"/>
                <a:cs typeface="Times New Roman" panose="02020603050405020304" pitchFamily="18" charset="0"/>
              </a:rPr>
              <a:t>الثالث: هي دراسة للمبادئ والقواعد الأخلاقية الخاصة بممارسي مهنة المحاسبة والتدقيق مبتعداً بذلك عن أخلاقيات التطبيقية والتي تعني دراسة للمشكلات الأخلاقية والخيارات والمعايير في وظائف ومهن معينة ومواقف عينة محددة وكيفية تطبيق النظريات والمفاهيم القيمة في سياقات معينة </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04444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lstStyle/>
          <a:p>
            <a:r>
              <a:rPr lang="ar-SA" b="1" dirty="0"/>
              <a:t>أهمية الالتزامات الأخلاقية</a:t>
            </a:r>
            <a:endParaRPr lang="ar-IQ" dirty="0"/>
          </a:p>
        </p:txBody>
      </p:sp>
      <p:sp>
        <p:nvSpPr>
          <p:cNvPr id="4" name="مستطيل 3"/>
          <p:cNvSpPr/>
          <p:nvPr/>
        </p:nvSpPr>
        <p:spPr>
          <a:xfrm>
            <a:off x="683568" y="1772816"/>
            <a:ext cx="8064896" cy="4401205"/>
          </a:xfrm>
          <a:prstGeom prst="rect">
            <a:avLst/>
          </a:prstGeom>
        </p:spPr>
        <p:txBody>
          <a:bodyPr wrap="square">
            <a:spAutoFit/>
          </a:bodyPr>
          <a:lstStyle/>
          <a:p>
            <a:pPr algn="just">
              <a:lnSpc>
                <a:spcPct val="200000"/>
              </a:lnSpc>
            </a:pPr>
            <a:r>
              <a:rPr lang="ar-IQ" sz="2800" b="1" dirty="0" smtClean="0">
                <a:latin typeface="Times New Roman" panose="02020603050405020304" pitchFamily="18" charset="0"/>
                <a:cs typeface="Times New Roman" panose="02020603050405020304" pitchFamily="18" charset="0"/>
              </a:rPr>
              <a:t>صنف البعض الالتزامات الأخلاقية الخاصة بتنفيذ مهنة التدقيق والمتعلقة بممارسي المهنة إلى ثلاث فئات:</a:t>
            </a:r>
          </a:p>
          <a:p>
            <a:pPr algn="just">
              <a:lnSpc>
                <a:spcPct val="200000"/>
              </a:lnSpc>
            </a:pPr>
            <a:r>
              <a:rPr lang="ar-IQ" sz="2800" b="1" dirty="0" smtClean="0">
                <a:latin typeface="Times New Roman" panose="02020603050405020304" pitchFamily="18" charset="0"/>
                <a:cs typeface="Times New Roman" panose="02020603050405020304" pitchFamily="18" charset="0"/>
              </a:rPr>
              <a:t>الالتزام الأول: يتعلق بالتزام المدقق تجاه زبائنه.</a:t>
            </a:r>
          </a:p>
          <a:p>
            <a:pPr algn="just">
              <a:lnSpc>
                <a:spcPct val="200000"/>
              </a:lnSpc>
            </a:pPr>
            <a:r>
              <a:rPr lang="ar-IQ" sz="2800" b="1" dirty="0" smtClean="0">
                <a:latin typeface="Times New Roman" panose="02020603050405020304" pitchFamily="18" charset="0"/>
                <a:cs typeface="Times New Roman" panose="02020603050405020304" pitchFamily="18" charset="0"/>
              </a:rPr>
              <a:t>الالتزام الثاني: يتعلق بالتزام المدقق تجاه زملائه في العمل.</a:t>
            </a:r>
          </a:p>
          <a:p>
            <a:pPr algn="just">
              <a:lnSpc>
                <a:spcPct val="200000"/>
              </a:lnSpc>
            </a:pPr>
            <a:r>
              <a:rPr lang="ar-IQ" sz="2800" b="1" dirty="0" smtClean="0">
                <a:latin typeface="Times New Roman" panose="02020603050405020304" pitchFamily="18" charset="0"/>
                <a:cs typeface="Times New Roman" panose="02020603050405020304" pitchFamily="18" charset="0"/>
              </a:rPr>
              <a:t>الالتزام الثالث: يتعلق بالتزام المدقق تجاه الجمهور.</a:t>
            </a:r>
            <a:endParaRPr lang="ar-IQ"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5826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fontScale="90000"/>
          </a:bodyPr>
          <a:lstStyle/>
          <a:p>
            <a:r>
              <a:rPr lang="ar-SA" b="1" dirty="0"/>
              <a:t>أهمية الالتزامات الأخلاقية في المهنة التدقيق </a:t>
            </a:r>
            <a:endParaRPr lang="ar-IQ" dirty="0"/>
          </a:p>
        </p:txBody>
      </p:sp>
      <p:sp>
        <p:nvSpPr>
          <p:cNvPr id="4" name="مستطيل 3"/>
          <p:cNvSpPr/>
          <p:nvPr/>
        </p:nvSpPr>
        <p:spPr>
          <a:xfrm>
            <a:off x="323528" y="1997839"/>
            <a:ext cx="8208912" cy="4401205"/>
          </a:xfrm>
          <a:prstGeom prst="rect">
            <a:avLst/>
          </a:prstGeom>
        </p:spPr>
        <p:txBody>
          <a:bodyPr wrap="square">
            <a:spAutoFit/>
          </a:bodyPr>
          <a:lstStyle/>
          <a:p>
            <a:pPr algn="just"/>
            <a:r>
              <a:rPr lang="ar-IQ" sz="2800" b="1" dirty="0" smtClean="0">
                <a:latin typeface="Times New Roman" panose="02020603050405020304" pitchFamily="18" charset="0"/>
                <a:cs typeface="Times New Roman" panose="02020603050405020304" pitchFamily="18" charset="0"/>
              </a:rPr>
              <a:t>1- أن العلاقة المميزة لأي مهنة تمكن في قبول مسؤولياتها تجاه أفراد المجتمع.</a:t>
            </a:r>
          </a:p>
          <a:p>
            <a:pPr algn="just"/>
            <a:r>
              <a:rPr lang="ar-IQ" sz="2800" b="1" dirty="0" smtClean="0">
                <a:latin typeface="Times New Roman" panose="02020603050405020304" pitchFamily="18" charset="0"/>
                <a:cs typeface="Times New Roman" panose="02020603050405020304" pitchFamily="18" charset="0"/>
              </a:rPr>
              <a:t>2- مسؤولية المدقق المهني لا تقتصر على تلبية احتياجات الزبون وصاحب العمل ومعاير المحاسبة، وإنما تحددها بصورة كبيرة المصلحة العامة.</a:t>
            </a:r>
          </a:p>
          <a:p>
            <a:pPr algn="just"/>
            <a:r>
              <a:rPr lang="ar-IQ" sz="2800" b="1" dirty="0" smtClean="0">
                <a:latin typeface="Times New Roman" panose="02020603050405020304" pitchFamily="18" charset="0"/>
                <a:cs typeface="Times New Roman" panose="02020603050405020304" pitchFamily="18" charset="0"/>
              </a:rPr>
              <a:t>3- لدى المدققين ودورهم في المجتمع من خلال الاعتماد على نتائجهم وتوصياتهم وآرائهم في العمليات المحاسبية التي تتم في المنشاة والتي لها تأثير على المجتمع.</a:t>
            </a:r>
          </a:p>
          <a:p>
            <a:pPr algn="just"/>
            <a:r>
              <a:rPr lang="ar-IQ" sz="2800" b="1" dirty="0" smtClean="0">
                <a:latin typeface="Times New Roman" panose="02020603050405020304" pitchFamily="18" charset="0"/>
                <a:cs typeface="Times New Roman" panose="02020603050405020304" pitchFamily="18" charset="0"/>
              </a:rPr>
              <a:t>4- أن المدققين يمكن أن يحافظوا على مركزهم الجيد عند استمرارهم في تقديم الخدمات المتميزة للجمهور </a:t>
            </a:r>
            <a:endParaRPr lang="ar-IQ"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7064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fontScale="90000"/>
          </a:bodyPr>
          <a:lstStyle/>
          <a:p>
            <a:r>
              <a:rPr lang="ar-IQ" dirty="0"/>
              <a:t>موقف المنظمات والهيئات الدولية من الالتزامات الأخلاقية </a:t>
            </a:r>
            <a:r>
              <a:rPr lang="ar-IQ" dirty="0" smtClean="0"/>
              <a:t>والسلوكية</a:t>
            </a:r>
            <a:endParaRPr lang="ar-IQ" dirty="0"/>
          </a:p>
        </p:txBody>
      </p:sp>
      <p:sp>
        <p:nvSpPr>
          <p:cNvPr id="4" name="مستطيل 3"/>
          <p:cNvSpPr/>
          <p:nvPr/>
        </p:nvSpPr>
        <p:spPr>
          <a:xfrm>
            <a:off x="467544" y="1859340"/>
            <a:ext cx="8352928" cy="4524315"/>
          </a:xfrm>
          <a:prstGeom prst="rect">
            <a:avLst/>
          </a:prstGeom>
        </p:spPr>
        <p:txBody>
          <a:bodyPr wrap="square">
            <a:spAutoFit/>
          </a:bodyPr>
          <a:lstStyle/>
          <a:p>
            <a:pPr algn="just">
              <a:lnSpc>
                <a:spcPct val="150000"/>
              </a:lnSpc>
            </a:pPr>
            <a:r>
              <a:rPr lang="ar-IQ" sz="2400" b="1" dirty="0" smtClean="0">
                <a:latin typeface="Times New Roman" panose="02020603050405020304" pitchFamily="18" charset="0"/>
                <a:cs typeface="Times New Roman" panose="02020603050405020304" pitchFamily="18" charset="0"/>
              </a:rPr>
              <a:t>أن مهنة التدقيق بحاجة ماسة إلى من يرفع مستواها المهني من خلال كوادرها والممارسين لها، مما يستوجب الالتزام بمبادئ وسلوكيات المهنة وأخلاقياتها وعلى المدقق أن يتحلى بآداب المهنة وسلوكها. وان لم يتحلى بها يعد ناكباً عن السبيل لأنه فرط بآداب وأخلاقيات وسلوكيات مهنته وقد اصدر العديد من المنظمات والهيئات الدولية مبادئ وقواعد ومعايير لآداب وأخلاقيات وسلوكيات المهنة، ويعد المعهد الأمريكي للمحاسبين القانونيين (</a:t>
            </a:r>
            <a:r>
              <a:rPr lang="en-US" sz="2400" b="1" dirty="0" smtClean="0">
                <a:latin typeface="Times New Roman" panose="02020603050405020304" pitchFamily="18" charset="0"/>
                <a:cs typeface="Times New Roman" panose="02020603050405020304" pitchFamily="18" charset="0"/>
              </a:rPr>
              <a:t>AICPA) </a:t>
            </a:r>
            <a:r>
              <a:rPr lang="ar-IQ" sz="2400" b="1" dirty="0" smtClean="0">
                <a:latin typeface="Times New Roman" panose="02020603050405020304" pitchFamily="18" charset="0"/>
                <a:cs typeface="Times New Roman" panose="02020603050405020304" pitchFamily="18" charset="0"/>
              </a:rPr>
              <a:t>هو أول من اصدر دليلاً لآداب وسلوكيات المهنة عام 1971. وخضع الدليل لعديد من تطورات وإعادة الصياغة للأخذ بالمتغيرات المستجدة في بيئة المحاسبة والتدقيق</a:t>
            </a:r>
            <a:endParaRPr lang="ar-IQ"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0454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fontScale="90000"/>
          </a:bodyPr>
          <a:lstStyle/>
          <a:p>
            <a:r>
              <a:rPr lang="ar-IQ" dirty="0"/>
              <a:t>قواعد سلوك وآداب المهنة وعلاقتها بالمعايير المهنية الأخرى</a:t>
            </a:r>
          </a:p>
        </p:txBody>
      </p:sp>
      <p:sp>
        <p:nvSpPr>
          <p:cNvPr id="4" name="مستطيل 3"/>
          <p:cNvSpPr/>
          <p:nvPr/>
        </p:nvSpPr>
        <p:spPr>
          <a:xfrm>
            <a:off x="539552" y="1772816"/>
            <a:ext cx="8424936" cy="4524315"/>
          </a:xfrm>
          <a:prstGeom prst="rect">
            <a:avLst/>
          </a:prstGeom>
        </p:spPr>
        <p:txBody>
          <a:bodyPr wrap="square">
            <a:spAutoFit/>
          </a:bodyPr>
          <a:lstStyle/>
          <a:p>
            <a:pPr algn="just">
              <a:lnSpc>
                <a:spcPct val="200000"/>
              </a:lnSpc>
            </a:pPr>
            <a:r>
              <a:rPr lang="ar-IQ" sz="2400" b="1" dirty="0" smtClean="0">
                <a:latin typeface="Times New Roman" panose="02020603050405020304" pitchFamily="18" charset="0"/>
                <a:cs typeface="Times New Roman" panose="02020603050405020304" pitchFamily="18" charset="0"/>
              </a:rPr>
              <a:t>والعلاقة بين قواعد سلوك وآداب المهنة والمعايير المهنية الأخرى هي علاقة ارتباط وكل منها يكمل الآخر. فالقواعد في كثير من الأحيان تعتبر مكملة ومفسرة لما قد يرد من أحكام عامة في المعايير المهنية. فما قد يرد اجمالا في معايير التدقيق - مثل موضوع الاستقلال - تضع له قواعد سلوك وآداب المهنة أحكاما تفصيلية. كما أن قواعد سلوك وآداب المهنة تتضمن أحكاما تفصيلية لبعض المواضيع التي لا تتطرق اليها المعايير عادة مثل العمولات والاعلان</a:t>
            </a:r>
            <a:endParaRPr lang="ar-IQ"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1449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a:bodyPr>
          <a:lstStyle/>
          <a:p>
            <a:r>
              <a:rPr lang="ar-SA" b="1" dirty="0"/>
              <a:t>المبادئ الأساسية </a:t>
            </a:r>
            <a:r>
              <a:rPr lang="ar-SA" b="1" dirty="0" smtClean="0"/>
              <a:t>للتدقيق الدولية</a:t>
            </a:r>
            <a:endParaRPr lang="ar-IQ" dirty="0"/>
          </a:p>
        </p:txBody>
      </p:sp>
      <p:sp>
        <p:nvSpPr>
          <p:cNvPr id="4" name="مستطيل 3"/>
          <p:cNvSpPr/>
          <p:nvPr/>
        </p:nvSpPr>
        <p:spPr>
          <a:xfrm>
            <a:off x="395536" y="1844824"/>
            <a:ext cx="8424936" cy="4401205"/>
          </a:xfrm>
          <a:prstGeom prst="rect">
            <a:avLst/>
          </a:prstGeom>
        </p:spPr>
        <p:txBody>
          <a:bodyPr wrap="square">
            <a:spAutoFit/>
          </a:bodyPr>
          <a:lstStyle/>
          <a:p>
            <a:pPr algn="just">
              <a:lnSpc>
                <a:spcPct val="200000"/>
              </a:lnSpc>
            </a:pPr>
            <a:r>
              <a:rPr lang="ar-IQ" sz="2800" b="1" dirty="0" smtClean="0">
                <a:latin typeface="Times New Roman" panose="02020603050405020304" pitchFamily="18" charset="0"/>
                <a:cs typeface="Times New Roman" panose="02020603050405020304" pitchFamily="18" charset="0"/>
              </a:rPr>
              <a:t>لقد أصدرت لجنه معايير التدقيق الدولية عديد من المعايير التي تحدد قواعد عمل المدقق في الظروف المختلفة . ومن هذه المعايير المعيار رقم (3) الذى يحدد المبادئ الأساسية التي تحكم الواجبات والمسئوليات المهنية للمدقق عند قيامه بعمليه التدقيق .هذه المبادئ تغطى الموضوعات التالية:-</a:t>
            </a:r>
            <a:endParaRPr lang="ar-IQ"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5923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a:bodyPr>
          <a:lstStyle/>
          <a:p>
            <a:r>
              <a:rPr lang="ar-SA" b="1" dirty="0"/>
              <a:t>المبادئ الأساسية </a:t>
            </a:r>
            <a:r>
              <a:rPr lang="ar-SA" b="1" dirty="0" smtClean="0"/>
              <a:t>للتدقيق الدولية</a:t>
            </a:r>
            <a:endParaRPr lang="ar-IQ" dirty="0"/>
          </a:p>
        </p:txBody>
      </p:sp>
      <p:sp>
        <p:nvSpPr>
          <p:cNvPr id="4" name="مستطيل 3"/>
          <p:cNvSpPr/>
          <p:nvPr/>
        </p:nvSpPr>
        <p:spPr>
          <a:xfrm>
            <a:off x="395536" y="1412776"/>
            <a:ext cx="8424936" cy="5018682"/>
          </a:xfrm>
          <a:prstGeom prst="rect">
            <a:avLst/>
          </a:prstGeom>
        </p:spPr>
        <p:txBody>
          <a:bodyPr wrap="square">
            <a:spAutoFit/>
          </a:bodyPr>
          <a:lstStyle/>
          <a:p>
            <a:pPr marL="1828800" lvl="3" indent="-457200" algn="just">
              <a:lnSpc>
                <a:spcPct val="150000"/>
              </a:lnSpc>
              <a:buFont typeface="+mj-lt"/>
              <a:buAutoNum type="arabicPeriod"/>
            </a:pPr>
            <a:r>
              <a:rPr lang="ar-SA" sz="2400" b="1" dirty="0" smtClean="0"/>
              <a:t>الأمانة</a:t>
            </a:r>
            <a:endParaRPr lang="ar-IQ" sz="2400" b="1" dirty="0" smtClean="0"/>
          </a:p>
          <a:p>
            <a:pPr marL="1828800" lvl="3" indent="-457200" algn="just">
              <a:lnSpc>
                <a:spcPct val="150000"/>
              </a:lnSpc>
              <a:buFont typeface="+mj-lt"/>
              <a:buAutoNum type="arabicPeriod"/>
            </a:pPr>
            <a:r>
              <a:rPr lang="ar-SA" sz="2400" b="1" dirty="0" smtClean="0"/>
              <a:t>الموضوعية </a:t>
            </a:r>
            <a:r>
              <a:rPr lang="ar-SA" sz="2400" b="1" dirty="0"/>
              <a:t>والاستقلال </a:t>
            </a:r>
            <a:endParaRPr lang="en-US" sz="2400" b="1" dirty="0"/>
          </a:p>
          <a:p>
            <a:pPr marL="1828800" lvl="3" indent="-457200" algn="just">
              <a:lnSpc>
                <a:spcPct val="150000"/>
              </a:lnSpc>
              <a:buFont typeface="+mj-lt"/>
              <a:buAutoNum type="arabicPeriod"/>
            </a:pPr>
            <a:r>
              <a:rPr lang="ar-SA" sz="2400" b="1" dirty="0"/>
              <a:t>الحفاظ على سريه المعلومات</a:t>
            </a:r>
            <a:endParaRPr lang="en-US" sz="2400" b="1" dirty="0"/>
          </a:p>
          <a:p>
            <a:pPr marL="1828800" lvl="3" indent="-457200" algn="just">
              <a:lnSpc>
                <a:spcPct val="150000"/>
              </a:lnSpc>
              <a:buFont typeface="+mj-lt"/>
              <a:buAutoNum type="arabicPeriod"/>
            </a:pPr>
            <a:r>
              <a:rPr lang="ar-SA" sz="2400" b="1" dirty="0"/>
              <a:t>المهارة والكفاءة المهنية</a:t>
            </a:r>
            <a:endParaRPr lang="en-US" sz="2400" b="1" dirty="0"/>
          </a:p>
          <a:p>
            <a:pPr marL="1828800" lvl="3" indent="-457200" algn="just">
              <a:lnSpc>
                <a:spcPct val="150000"/>
              </a:lnSpc>
              <a:buFont typeface="+mj-lt"/>
              <a:buAutoNum type="arabicPeriod"/>
            </a:pPr>
            <a:r>
              <a:rPr lang="ar-SA" sz="2400" b="1" dirty="0"/>
              <a:t>السلوك المهني</a:t>
            </a:r>
            <a:endParaRPr lang="en-US" sz="2400" b="1" dirty="0"/>
          </a:p>
          <a:p>
            <a:pPr marL="1828800" lvl="3" indent="-457200" algn="just">
              <a:lnSpc>
                <a:spcPct val="150000"/>
              </a:lnSpc>
              <a:buFont typeface="+mj-lt"/>
              <a:buAutoNum type="arabicPeriod"/>
            </a:pPr>
            <a:r>
              <a:rPr lang="ar-SA" sz="2400" b="1" dirty="0"/>
              <a:t>الأنشطة التي تتعارض مع ممارسه المهنة</a:t>
            </a:r>
            <a:endParaRPr lang="en-US" sz="2400" b="1" dirty="0"/>
          </a:p>
          <a:p>
            <a:pPr marL="1828800" lvl="3" indent="-457200" algn="just">
              <a:lnSpc>
                <a:spcPct val="150000"/>
              </a:lnSpc>
              <a:buFont typeface="+mj-lt"/>
              <a:buAutoNum type="arabicPeriod"/>
            </a:pPr>
            <a:r>
              <a:rPr lang="ar-SA" sz="2400" b="1" dirty="0"/>
              <a:t>الاعلان والدعاية</a:t>
            </a:r>
            <a:endParaRPr lang="en-US" sz="2400" b="1" dirty="0"/>
          </a:p>
          <a:p>
            <a:pPr marL="1828800" lvl="3" indent="-457200" algn="just">
              <a:lnSpc>
                <a:spcPct val="150000"/>
              </a:lnSpc>
              <a:buFont typeface="+mj-lt"/>
              <a:buAutoNum type="arabicPeriod"/>
            </a:pPr>
            <a:r>
              <a:rPr lang="ar-SA" sz="2400" b="1" dirty="0"/>
              <a:t>الاتعاب والعمولات</a:t>
            </a:r>
            <a:endParaRPr lang="en-US" sz="2400" b="1" dirty="0"/>
          </a:p>
          <a:p>
            <a:pPr marL="1828800" lvl="3" indent="-457200" algn="just">
              <a:lnSpc>
                <a:spcPct val="150000"/>
              </a:lnSpc>
              <a:buFont typeface="+mj-lt"/>
              <a:buAutoNum type="arabicPeriod"/>
            </a:pPr>
            <a:r>
              <a:rPr lang="ar-SA" sz="2400" b="1" dirty="0"/>
              <a:t>العلاقة مع </a:t>
            </a:r>
            <a:r>
              <a:rPr lang="ar-SA" sz="2400" b="1" dirty="0" smtClean="0"/>
              <a:t>الزملاء</a:t>
            </a:r>
            <a:endParaRPr lang="en-US" sz="2400" b="1" dirty="0"/>
          </a:p>
        </p:txBody>
      </p:sp>
    </p:spTree>
    <p:extLst>
      <p:ext uri="{BB962C8B-B14F-4D97-AF65-F5344CB8AC3E}">
        <p14:creationId xmlns:p14="http://schemas.microsoft.com/office/powerpoint/2010/main" val="2999159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338328"/>
            <a:ext cx="8229600" cy="1002440"/>
          </a:xfrm>
        </p:spPr>
        <p:txBody>
          <a:bodyPr>
            <a:normAutofit/>
          </a:bodyPr>
          <a:lstStyle/>
          <a:p>
            <a:r>
              <a:rPr lang="ar-IQ" sz="5400" b="1" dirty="0" smtClean="0"/>
              <a:t>المقدمة</a:t>
            </a:r>
            <a:endParaRPr lang="ar-IQ" sz="5400" dirty="0"/>
          </a:p>
        </p:txBody>
      </p:sp>
      <p:sp>
        <p:nvSpPr>
          <p:cNvPr id="4" name="مستطيل 3"/>
          <p:cNvSpPr/>
          <p:nvPr/>
        </p:nvSpPr>
        <p:spPr>
          <a:xfrm>
            <a:off x="323528" y="1700808"/>
            <a:ext cx="8496944" cy="3539430"/>
          </a:xfrm>
          <a:prstGeom prst="rect">
            <a:avLst/>
          </a:prstGeom>
        </p:spPr>
        <p:txBody>
          <a:bodyPr wrap="square">
            <a:spAutoFit/>
          </a:bodyPr>
          <a:lstStyle/>
          <a:p>
            <a:pPr algn="just"/>
            <a:r>
              <a:rPr lang="ar-IQ" sz="2800" b="1" dirty="0" smtClean="0">
                <a:latin typeface="Times New Roman" panose="02020603050405020304" pitchFamily="18" charset="0"/>
                <a:cs typeface="Times New Roman" panose="02020603050405020304" pitchFamily="18" charset="0"/>
              </a:rPr>
              <a:t>تعد الأخلاق المهنية عنصرا مهما للمهن التي تنشد النجاح والاستمرار وخدمة المجتمع، وهذا بالتأكيد ينطبق على مهنة المحاسبة وتدقيق الحسابات، إذ تعد ثقة الجمهور في نوعية الخدمات التي تقدمها مهنة المحاسبة وتدقيق الحسابات عاملا مهما في نجاحها، كما أن ثقة الجمهور بمدقق الحسابات لها أهمية خاصة، إذ إن زعزعة هذه الثقة تجعل رأي مدقق الحسابات حول عدالة القوائم المالية غير مجد وتصبح المسؤولية الموكلة إليه في إبداء الرأي خالية من معناها الحقيقي </a:t>
            </a:r>
          </a:p>
          <a:p>
            <a:pPr algn="just"/>
            <a:endParaRPr lang="ar-IQ" sz="28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8221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457200" y="338328"/>
            <a:ext cx="8229600" cy="1074448"/>
          </a:xfrm>
        </p:spPr>
        <p:txBody>
          <a:bodyPr/>
          <a:lstStyle/>
          <a:p>
            <a:r>
              <a:rPr lang="ar-IQ" b="1" dirty="0"/>
              <a:t>تعريف الاخلاقيات</a:t>
            </a:r>
          </a:p>
        </p:txBody>
      </p:sp>
      <p:sp>
        <p:nvSpPr>
          <p:cNvPr id="4" name="مستطيل 3"/>
          <p:cNvSpPr/>
          <p:nvPr/>
        </p:nvSpPr>
        <p:spPr>
          <a:xfrm>
            <a:off x="323528" y="1859340"/>
            <a:ext cx="8352928" cy="3970318"/>
          </a:xfrm>
          <a:prstGeom prst="rect">
            <a:avLst/>
          </a:prstGeom>
        </p:spPr>
        <p:txBody>
          <a:bodyPr wrap="square">
            <a:spAutoFit/>
          </a:bodyPr>
          <a:lstStyle/>
          <a:p>
            <a:pPr algn="just"/>
            <a:r>
              <a:rPr lang="ar-IQ" sz="2800" b="1" dirty="0" smtClean="0">
                <a:latin typeface="Times New Roman" panose="02020603050405020304" pitchFamily="18" charset="0"/>
                <a:cs typeface="Times New Roman" panose="02020603050405020304" pitchFamily="18" charset="0"/>
              </a:rPr>
              <a:t>كلمة أخلاق مرتبطة بالسلوك الإنساني بصفة عامة، وهي </a:t>
            </a:r>
            <a:r>
              <a:rPr lang="ar-IQ" sz="2800" b="1" dirty="0">
                <a:latin typeface="Times New Roman" panose="02020603050405020304" pitchFamily="18" charset="0"/>
                <a:cs typeface="Times New Roman" panose="02020603050405020304" pitchFamily="18" charset="0"/>
              </a:rPr>
              <a:t>عبارة تحمل في مضمونها عادات وقيم وأفعال معينة ينبغي للإنسان أن يتحلى بها في حياته، كذلك فإن لفظ </a:t>
            </a:r>
            <a:r>
              <a:rPr lang="ar-IQ" sz="2800" b="1" dirty="0" smtClean="0">
                <a:latin typeface="Times New Roman" panose="02020603050405020304" pitchFamily="18" charset="0"/>
                <a:cs typeface="Times New Roman" panose="02020603050405020304" pitchFamily="18" charset="0"/>
              </a:rPr>
              <a:t>(أخلاق) يعتبر </a:t>
            </a:r>
            <a:r>
              <a:rPr lang="ar-IQ" sz="2800" b="1" dirty="0">
                <a:latin typeface="Times New Roman" panose="02020603050405020304" pitchFamily="18" charset="0"/>
                <a:cs typeface="Times New Roman" panose="02020603050405020304" pitchFamily="18" charset="0"/>
              </a:rPr>
              <a:t>جمعا لكلمة خلق التي تعني العادة والتكرار لفعل معين، حيث إن الإنسان الذي يكون على خلق يتصف بسلوك ثابت في حياته اليومية، كذلك كلمة الخلق مأخوذة من الخالقة بمعنى المداومة على الشيء حتى يصبح عادة لمن يزاوله، كما يمكن تعريف الأخلاقيات بأنها ممارسة عملية مستمرة للفضائل والقيم السامية بمقتضى مبادئ ومعايير عقلية عامة، وهذه المبادئ والمعايير لا بد أن تكون ثابتة تحكم أفعال البشر</a:t>
            </a:r>
            <a:r>
              <a:rPr lang="ar-IQ" sz="2800" dirty="0" smtClean="0"/>
              <a:t> </a:t>
            </a:r>
            <a:r>
              <a:rPr lang="ar-IQ" sz="2800" b="1" dirty="0" smtClean="0"/>
              <a:t>بغض النظر عن الزمان والمكان</a:t>
            </a:r>
            <a:endParaRPr lang="ar-IQ" sz="2800" b="1" dirty="0"/>
          </a:p>
        </p:txBody>
      </p:sp>
    </p:spTree>
    <p:extLst>
      <p:ext uri="{BB962C8B-B14F-4D97-AF65-F5344CB8AC3E}">
        <p14:creationId xmlns:p14="http://schemas.microsoft.com/office/powerpoint/2010/main" val="19797383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a:bodyPr>
          <a:lstStyle/>
          <a:p>
            <a:r>
              <a:rPr lang="ar-IQ" dirty="0" smtClean="0"/>
              <a:t>مصادر الاخلاق</a:t>
            </a:r>
            <a:endParaRPr lang="ar-IQ" dirty="0"/>
          </a:p>
        </p:txBody>
      </p:sp>
      <p:sp>
        <p:nvSpPr>
          <p:cNvPr id="4" name="مستطيل 3"/>
          <p:cNvSpPr/>
          <p:nvPr/>
        </p:nvSpPr>
        <p:spPr>
          <a:xfrm>
            <a:off x="1547664" y="1628800"/>
            <a:ext cx="6336704" cy="4401205"/>
          </a:xfrm>
          <a:prstGeom prst="rect">
            <a:avLst/>
          </a:prstGeom>
        </p:spPr>
        <p:txBody>
          <a:bodyPr wrap="square">
            <a:spAutoFit/>
          </a:bodyPr>
          <a:lstStyle/>
          <a:p>
            <a:pPr marL="285750" indent="-285750">
              <a:lnSpc>
                <a:spcPct val="200000"/>
              </a:lnSpc>
              <a:buFontTx/>
              <a:buChar char="-"/>
            </a:pPr>
            <a:r>
              <a:rPr lang="ar-IQ" sz="2800" b="1" dirty="0" smtClean="0">
                <a:latin typeface="Times New Roman" panose="02020603050405020304" pitchFamily="18" charset="0"/>
                <a:cs typeface="Times New Roman" panose="02020603050405020304" pitchFamily="18" charset="0"/>
              </a:rPr>
              <a:t>المصدر الديني</a:t>
            </a:r>
          </a:p>
          <a:p>
            <a:pPr marL="285750" indent="-285750">
              <a:lnSpc>
                <a:spcPct val="200000"/>
              </a:lnSpc>
              <a:buFontTx/>
              <a:buChar char="-"/>
            </a:pPr>
            <a:r>
              <a:rPr lang="ar-SA" sz="2800" b="1" dirty="0">
                <a:latin typeface="Times New Roman" panose="02020603050405020304" pitchFamily="18" charset="0"/>
                <a:cs typeface="Times New Roman" panose="02020603050405020304" pitchFamily="18" charset="0"/>
              </a:rPr>
              <a:t>جماعات </a:t>
            </a:r>
            <a:r>
              <a:rPr lang="ar-SA" sz="2800" b="1" dirty="0" smtClean="0">
                <a:latin typeface="Times New Roman" panose="02020603050405020304" pitchFamily="18" charset="0"/>
                <a:cs typeface="Times New Roman" panose="02020603050405020304" pitchFamily="18" charset="0"/>
              </a:rPr>
              <a:t>العمل</a:t>
            </a:r>
            <a:endParaRPr lang="ar-IQ" sz="2800" b="1" dirty="0" smtClean="0">
              <a:latin typeface="Times New Roman" panose="02020603050405020304" pitchFamily="18" charset="0"/>
              <a:cs typeface="Times New Roman" panose="02020603050405020304" pitchFamily="18" charset="0"/>
            </a:endParaRPr>
          </a:p>
          <a:p>
            <a:pPr marL="285750" indent="-285750">
              <a:lnSpc>
                <a:spcPct val="200000"/>
              </a:lnSpc>
              <a:buFontTx/>
              <a:buChar char="-"/>
            </a:pPr>
            <a:r>
              <a:rPr lang="ar-SA" sz="2800" b="1" dirty="0">
                <a:latin typeface="Times New Roman" panose="02020603050405020304" pitchFamily="18" charset="0"/>
                <a:cs typeface="Times New Roman" panose="02020603050405020304" pitchFamily="18" charset="0"/>
              </a:rPr>
              <a:t>التكوين </a:t>
            </a:r>
            <a:r>
              <a:rPr lang="ar-SA" sz="2800" b="1" dirty="0" smtClean="0">
                <a:latin typeface="Times New Roman" panose="02020603050405020304" pitchFamily="18" charset="0"/>
                <a:cs typeface="Times New Roman" panose="02020603050405020304" pitchFamily="18" charset="0"/>
              </a:rPr>
              <a:t>الاجتماعي</a:t>
            </a:r>
            <a:endParaRPr lang="ar-IQ" sz="2800" b="1" dirty="0" smtClean="0">
              <a:latin typeface="Times New Roman" panose="02020603050405020304" pitchFamily="18" charset="0"/>
              <a:cs typeface="Times New Roman" panose="02020603050405020304" pitchFamily="18" charset="0"/>
            </a:endParaRPr>
          </a:p>
          <a:p>
            <a:pPr marL="285750" indent="-285750">
              <a:lnSpc>
                <a:spcPct val="200000"/>
              </a:lnSpc>
              <a:buFontTx/>
              <a:buChar char="-"/>
            </a:pPr>
            <a:r>
              <a:rPr lang="ar-SA" sz="2800" b="1" dirty="0">
                <a:latin typeface="Times New Roman" panose="02020603050405020304" pitchFamily="18" charset="0"/>
                <a:cs typeface="Times New Roman" panose="02020603050405020304" pitchFamily="18" charset="0"/>
              </a:rPr>
              <a:t>الخبرة </a:t>
            </a:r>
            <a:r>
              <a:rPr lang="ar-SA" sz="2800" b="1" dirty="0" smtClean="0">
                <a:latin typeface="Times New Roman" panose="02020603050405020304" pitchFamily="18" charset="0"/>
                <a:cs typeface="Times New Roman" panose="02020603050405020304" pitchFamily="18" charset="0"/>
              </a:rPr>
              <a:t>المتراكمة</a:t>
            </a:r>
            <a:endParaRPr lang="ar-IQ" sz="2800" b="1" dirty="0" smtClean="0">
              <a:latin typeface="Times New Roman" panose="02020603050405020304" pitchFamily="18" charset="0"/>
              <a:cs typeface="Times New Roman" panose="02020603050405020304" pitchFamily="18" charset="0"/>
            </a:endParaRPr>
          </a:p>
          <a:p>
            <a:pPr marL="285750" indent="-285750">
              <a:lnSpc>
                <a:spcPct val="200000"/>
              </a:lnSpc>
              <a:buFontTx/>
              <a:buChar char="-"/>
            </a:pPr>
            <a:r>
              <a:rPr lang="ar-SA" sz="2800" b="1" dirty="0">
                <a:latin typeface="Times New Roman" panose="02020603050405020304" pitchFamily="18" charset="0"/>
                <a:cs typeface="Times New Roman" panose="02020603050405020304" pitchFamily="18" charset="0"/>
              </a:rPr>
              <a:t>الدستور أو قواعد الأخلاقيات والسلوكيات</a:t>
            </a:r>
            <a:endParaRPr lang="ar-IQ"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76961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normAutofit/>
          </a:bodyPr>
          <a:lstStyle/>
          <a:p>
            <a:r>
              <a:rPr lang="ar-SA" b="1" dirty="0"/>
              <a:t>السلوك الأخلاقي والسلوك </a:t>
            </a:r>
            <a:r>
              <a:rPr lang="ar-SA" b="1" dirty="0" smtClean="0"/>
              <a:t>اللاأخلاقي</a:t>
            </a:r>
            <a:endParaRPr lang="ar-IQ" dirty="0"/>
          </a:p>
        </p:txBody>
      </p:sp>
      <p:sp>
        <p:nvSpPr>
          <p:cNvPr id="4" name="مستطيل 3"/>
          <p:cNvSpPr/>
          <p:nvPr/>
        </p:nvSpPr>
        <p:spPr>
          <a:xfrm>
            <a:off x="683568" y="1484784"/>
            <a:ext cx="7992888" cy="3323987"/>
          </a:xfrm>
          <a:prstGeom prst="rect">
            <a:avLst/>
          </a:prstGeom>
        </p:spPr>
        <p:txBody>
          <a:bodyPr wrap="square">
            <a:spAutoFit/>
          </a:bodyPr>
          <a:lstStyle/>
          <a:p>
            <a:pPr marL="457200" indent="-457200" algn="just">
              <a:lnSpc>
                <a:spcPct val="150000"/>
              </a:lnSpc>
              <a:buFontTx/>
              <a:buChar char="-"/>
            </a:pPr>
            <a:r>
              <a:rPr lang="ar-IQ" sz="2800" b="1" dirty="0" smtClean="0">
                <a:latin typeface="Times New Roman" panose="02020603050405020304" pitchFamily="18" charset="0"/>
                <a:cs typeface="Times New Roman" panose="02020603050405020304" pitchFamily="18" charset="0"/>
              </a:rPr>
              <a:t>السلوك الأخلاقي: هو السلوك الذي يتطابق وينسجم مع المعايير والقواعد الاجتماعية المقبولة بشكل عام.</a:t>
            </a:r>
          </a:p>
          <a:p>
            <a:pPr algn="just">
              <a:lnSpc>
                <a:spcPct val="150000"/>
              </a:lnSpc>
            </a:pPr>
            <a:endParaRPr lang="ar-IQ" sz="2800" b="1" dirty="0" smtClean="0">
              <a:latin typeface="Times New Roman" panose="02020603050405020304" pitchFamily="18" charset="0"/>
              <a:cs typeface="Times New Roman" panose="02020603050405020304" pitchFamily="18" charset="0"/>
            </a:endParaRPr>
          </a:p>
          <a:p>
            <a:pPr algn="just">
              <a:lnSpc>
                <a:spcPct val="150000"/>
              </a:lnSpc>
            </a:pPr>
            <a:r>
              <a:rPr lang="ar-IQ" sz="2800" b="1" dirty="0" smtClean="0">
                <a:latin typeface="Times New Roman" panose="02020603050405020304" pitchFamily="18" charset="0"/>
                <a:cs typeface="Times New Roman" panose="02020603050405020304" pitchFamily="18" charset="0"/>
              </a:rPr>
              <a:t>- السلوك اللاأخلاقي: هو السلوك الذي لا يتطابق مع المعايير الاجتماعية والمرغوبة في المجتمع </a:t>
            </a:r>
            <a:endParaRPr lang="ar-IQ"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3363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a:xfrm>
            <a:off x="611560" y="188640"/>
            <a:ext cx="8229600" cy="1146456"/>
          </a:xfrm>
        </p:spPr>
        <p:txBody>
          <a:bodyPr/>
          <a:lstStyle/>
          <a:p>
            <a:r>
              <a:rPr lang="ar-SA" b="1" dirty="0"/>
              <a:t>خصائص السلوك الأخلاقي </a:t>
            </a:r>
            <a:endParaRPr lang="ar-IQ" dirty="0"/>
          </a:p>
        </p:txBody>
      </p:sp>
      <p:sp>
        <p:nvSpPr>
          <p:cNvPr id="4" name="مستطيل 3"/>
          <p:cNvSpPr/>
          <p:nvPr/>
        </p:nvSpPr>
        <p:spPr>
          <a:xfrm>
            <a:off x="395536" y="1484784"/>
            <a:ext cx="8280920" cy="5262979"/>
          </a:xfrm>
          <a:prstGeom prst="rect">
            <a:avLst/>
          </a:prstGeom>
        </p:spPr>
        <p:txBody>
          <a:bodyPr wrap="square">
            <a:spAutoFit/>
          </a:bodyPr>
          <a:lstStyle/>
          <a:p>
            <a:pPr algn="just">
              <a:lnSpc>
                <a:spcPct val="150000"/>
              </a:lnSpc>
            </a:pPr>
            <a:r>
              <a:rPr lang="ar-IQ" sz="2800" b="1" dirty="0" smtClean="0">
                <a:latin typeface="Times New Roman" panose="02020603050405020304" pitchFamily="18" charset="0"/>
                <a:cs typeface="Times New Roman" panose="02020603050405020304" pitchFamily="18" charset="0"/>
              </a:rPr>
              <a:t>1- انه سلوك هادف: تدل هذه الخاصية بمعنى انه سلوك الأخلاقي يسعى إلى تحقيق غاية معينة أو إشباع حاجة معينة.</a:t>
            </a:r>
          </a:p>
          <a:p>
            <a:pPr algn="just">
              <a:lnSpc>
                <a:spcPct val="150000"/>
              </a:lnSpc>
            </a:pPr>
            <a:r>
              <a:rPr lang="ar-IQ" sz="2800" b="1" dirty="0" smtClean="0">
                <a:latin typeface="Times New Roman" panose="02020603050405020304" pitchFamily="18" charset="0"/>
                <a:cs typeface="Times New Roman" panose="02020603050405020304" pitchFamily="18" charset="0"/>
              </a:rPr>
              <a:t>2- انه سلوك متنوع: تدل هذه الخاصية انه يشير إلى السلوك يظهر في صورة متعددة ومتنوعة حتى يتوافق مع المواقف التي يواجها.</a:t>
            </a:r>
          </a:p>
          <a:p>
            <a:pPr algn="just">
              <a:lnSpc>
                <a:spcPct val="150000"/>
              </a:lnSpc>
            </a:pPr>
            <a:r>
              <a:rPr lang="ar-IQ" sz="2800" b="1" dirty="0" smtClean="0">
                <a:latin typeface="Times New Roman" panose="02020603050405020304" pitchFamily="18" charset="0"/>
                <a:cs typeface="Times New Roman" panose="02020603050405020304" pitchFamily="18" charset="0"/>
              </a:rPr>
              <a:t>3- انه سلوك مسبب: تشير هذه الخاصية أن السلوك لا يظهر من العدم لكن دائماً يكون هناك سبب يؤدي إلى نشأته.</a:t>
            </a:r>
          </a:p>
          <a:p>
            <a:pPr algn="just">
              <a:lnSpc>
                <a:spcPct val="150000"/>
              </a:lnSpc>
            </a:pPr>
            <a:r>
              <a:rPr lang="ar-IQ" sz="2800" b="1" dirty="0" smtClean="0">
                <a:latin typeface="Times New Roman" panose="02020603050405020304" pitchFamily="18" charset="0"/>
                <a:cs typeface="Times New Roman" panose="02020603050405020304" pitchFamily="18" charset="0"/>
              </a:rPr>
              <a:t>4- انه سلوك يفترض به المرونة: بمعنى انه يتعدل طبقاً للظروف والمواقف المختلفة التي تواجه الفرد </a:t>
            </a:r>
            <a:endParaRPr lang="ar-IQ"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07831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lstStyle/>
          <a:p>
            <a:r>
              <a:rPr lang="ar-SA" b="1" dirty="0"/>
              <a:t>الالتزامات الأخلاقية </a:t>
            </a:r>
            <a:endParaRPr lang="ar-IQ" dirty="0"/>
          </a:p>
        </p:txBody>
      </p:sp>
      <p:sp>
        <p:nvSpPr>
          <p:cNvPr id="4" name="مستطيل 3"/>
          <p:cNvSpPr/>
          <p:nvPr/>
        </p:nvSpPr>
        <p:spPr>
          <a:xfrm>
            <a:off x="323528" y="1844824"/>
            <a:ext cx="8496944" cy="3785652"/>
          </a:xfrm>
          <a:prstGeom prst="rect">
            <a:avLst/>
          </a:prstGeom>
        </p:spPr>
        <p:txBody>
          <a:bodyPr wrap="square">
            <a:spAutoFit/>
          </a:bodyPr>
          <a:lstStyle/>
          <a:p>
            <a:pPr algn="just">
              <a:lnSpc>
                <a:spcPct val="200000"/>
              </a:lnSpc>
            </a:pPr>
            <a:r>
              <a:rPr lang="ar-IQ" sz="2400" b="1" dirty="0" smtClean="0">
                <a:latin typeface="Times New Roman" panose="02020603050405020304" pitchFamily="18" charset="0"/>
                <a:cs typeface="Times New Roman" panose="02020603050405020304" pitchFamily="18" charset="0"/>
              </a:rPr>
              <a:t>جميع المهن كالطب والهندسة والمحاماة والمحاسبة لابد أن يكون لها دليل لآداب المهنة وسلوكها والذي يتوجب على أعضائها الالتزام به حرصا على كرامة المهنة وثقة الجمهور بها وفي مهنه المحاسبة والتدقيق أهم ما تصبو إليه الجهات المهنية العالمية ولأهمية الدور الذي تقوم به مهنة المحاسبة والتدقيق وخطورته فان سلوك المحاسب والمدقق وأخلاقياتهما يعدان حجر الأساس في نجاح المهنة</a:t>
            </a:r>
            <a:endParaRPr lang="ar-IQ"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71062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lstStyle/>
          <a:p>
            <a:r>
              <a:rPr lang="ar-IQ" dirty="0"/>
              <a:t>تعريف الالتزامات الأخلاقية </a:t>
            </a:r>
          </a:p>
        </p:txBody>
      </p:sp>
      <p:sp>
        <p:nvSpPr>
          <p:cNvPr id="4" name="مستطيل 3"/>
          <p:cNvSpPr/>
          <p:nvPr/>
        </p:nvSpPr>
        <p:spPr>
          <a:xfrm>
            <a:off x="760512" y="1412776"/>
            <a:ext cx="7632848" cy="4647426"/>
          </a:xfrm>
          <a:prstGeom prst="rect">
            <a:avLst/>
          </a:prstGeom>
        </p:spPr>
        <p:txBody>
          <a:bodyPr wrap="square">
            <a:spAutoFit/>
          </a:bodyPr>
          <a:lstStyle/>
          <a:p>
            <a:pPr algn="just">
              <a:lnSpc>
                <a:spcPct val="200000"/>
              </a:lnSpc>
            </a:pPr>
            <a:r>
              <a:rPr lang="ar-IQ" sz="36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هناك ثلاث اراء هي </a:t>
            </a:r>
          </a:p>
          <a:p>
            <a:pPr algn="just">
              <a:lnSpc>
                <a:spcPct val="200000"/>
              </a:lnSpc>
            </a:pPr>
            <a:r>
              <a:rPr lang="ar-IQ" sz="2800" b="1" dirty="0" smtClean="0">
                <a:latin typeface="Times New Roman" panose="02020603050405020304" pitchFamily="18" charset="0"/>
                <a:cs typeface="Times New Roman" panose="02020603050405020304" pitchFamily="18" charset="0"/>
              </a:rPr>
              <a:t>الرأي الأول: هناك من يطلق على مصطلح الالتزامات الأخلاقية قواعد السلوك المهني حيث تعرف بأنها عبارة عن مبادئ ومثل عامة للسلوك المثالي يشجع على مستوى عالٍ من الأداء من خلال تأكيدها على النشاط الايجابي </a:t>
            </a:r>
            <a:endParaRPr lang="ar-IQ"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94734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2"/>
          <p:cNvSpPr>
            <a:spLocks noGrp="1"/>
          </p:cNvSpPr>
          <p:nvPr>
            <p:ph type="title"/>
          </p:nvPr>
        </p:nvSpPr>
        <p:spPr/>
        <p:txBody>
          <a:bodyPr/>
          <a:lstStyle/>
          <a:p>
            <a:r>
              <a:rPr lang="ar-IQ" dirty="0"/>
              <a:t>تعريف الالتزامات الأخلاقية </a:t>
            </a:r>
          </a:p>
        </p:txBody>
      </p:sp>
      <p:sp>
        <p:nvSpPr>
          <p:cNvPr id="4" name="مستطيل 3"/>
          <p:cNvSpPr/>
          <p:nvPr/>
        </p:nvSpPr>
        <p:spPr>
          <a:xfrm>
            <a:off x="760512" y="1412776"/>
            <a:ext cx="7632848" cy="4647426"/>
          </a:xfrm>
          <a:prstGeom prst="rect">
            <a:avLst/>
          </a:prstGeom>
        </p:spPr>
        <p:txBody>
          <a:bodyPr wrap="square">
            <a:spAutoFit/>
          </a:bodyPr>
          <a:lstStyle/>
          <a:p>
            <a:pPr algn="just">
              <a:lnSpc>
                <a:spcPct val="200000"/>
              </a:lnSpc>
            </a:pPr>
            <a:r>
              <a:rPr lang="ar-IQ" sz="3600" b="1" dirty="0" smtClean="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هناك ثلاث اراء هي </a:t>
            </a:r>
          </a:p>
          <a:p>
            <a:pPr algn="just">
              <a:lnSpc>
                <a:spcPct val="200000"/>
              </a:lnSpc>
            </a:pPr>
            <a:r>
              <a:rPr lang="ar-SA" sz="2800" b="1" dirty="0">
                <a:latin typeface="Times New Roman" panose="02020603050405020304" pitchFamily="18" charset="0"/>
                <a:cs typeface="Times New Roman" panose="02020603050405020304" pitchFamily="18" charset="0"/>
              </a:rPr>
              <a:t>الرأي الثاني: هي مجموعة من القواعد والأصول المتعارف عليها عند أصحاب المهنة التي تستلزم من المحاسب والمدقق سلوكاً معيناً يقوم على الالتزام وذلك للمحافظة على المهنة وشرفها لأن الإخلال بها خروج عنها وعن شرفها </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514680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46</TotalTime>
  <Words>913</Words>
  <Application>Microsoft Office PowerPoint</Application>
  <PresentationFormat>On-screen Show (4:3)</PresentationFormat>
  <Paragraphs>57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Trek</vt:lpstr>
      <vt:lpstr>الاخلاقيات والآداب المهنية د. سهاد صبيح</vt:lpstr>
      <vt:lpstr>المقدمة</vt:lpstr>
      <vt:lpstr>تعريف الاخلاقيات</vt:lpstr>
      <vt:lpstr>مصادر الاخلاق</vt:lpstr>
      <vt:lpstr>السلوك الأخلاقي والسلوك اللاأخلاقي</vt:lpstr>
      <vt:lpstr>خصائص السلوك الأخلاقي </vt:lpstr>
      <vt:lpstr>الالتزامات الأخلاقية </vt:lpstr>
      <vt:lpstr>تعريف الالتزامات الأخلاقية </vt:lpstr>
      <vt:lpstr>تعريف الالتزامات الأخلاقية </vt:lpstr>
      <vt:lpstr>تعريف الالتزامات الأخلاقية </vt:lpstr>
      <vt:lpstr>أهمية الالتزامات الأخلاقية</vt:lpstr>
      <vt:lpstr>أهمية الالتزامات الأخلاقية في المهنة التدقيق </vt:lpstr>
      <vt:lpstr>موقف المنظمات والهيئات الدولية من الالتزامات الأخلاقية والسلوكية</vt:lpstr>
      <vt:lpstr>قواعد سلوك وآداب المهنة وعلاقتها بالمعايير المهنية الأخرى</vt:lpstr>
      <vt:lpstr>المبادئ الأساسية للتدقيق الدولية</vt:lpstr>
      <vt:lpstr>المبادئ الأساسية للتدقيق الدولية</vt:lpstr>
    </vt:vector>
  </TitlesOfParts>
  <Company>فراس الصعيو</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الاخلاقيات والآداب المهنية</dc:title>
  <dc:creator>shshsh</dc:creator>
  <cp:lastModifiedBy>DR.Ahmed Saker</cp:lastModifiedBy>
  <cp:revision>13</cp:revision>
  <dcterms:created xsi:type="dcterms:W3CDTF">2017-02-25T21:09:13Z</dcterms:created>
  <dcterms:modified xsi:type="dcterms:W3CDTF">2019-03-24T18:34:20Z</dcterms:modified>
</cp:coreProperties>
</file>