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8" r:id="rId4"/>
    <p:sldId id="259" r:id="rId5"/>
    <p:sldId id="279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2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2C3402-AF49-4BCC-A7A6-27A47A745095}" type="doc">
      <dgm:prSet loTypeId="urn:microsoft.com/office/officeart/2005/8/layout/funnel1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65A7A27-7F14-47E3-B7BB-9BA7F8F4F1E6}">
      <dgm:prSet phldrT="[Text]" custT="1"/>
      <dgm:spPr/>
      <dgm:t>
        <a:bodyPr/>
        <a:lstStyle/>
        <a:p>
          <a:r>
            <a:rPr lang="ar-SA" sz="2800" b="1" dirty="0" smtClean="0">
              <a:solidFill>
                <a:schemeClr val="tx1"/>
              </a:solidFill>
              <a:cs typeface="Simplified Arabic" pitchFamily="2" charset="-78"/>
            </a:rPr>
            <a:t>الرقابة المحاسب</a:t>
          </a:r>
          <a:r>
            <a:rPr lang="ar-IQ" sz="2800" b="1" dirty="0" smtClean="0">
              <a:solidFill>
                <a:schemeClr val="tx1"/>
              </a:solidFill>
              <a:cs typeface="Simplified Arabic" pitchFamily="2" charset="-78"/>
            </a:rPr>
            <a:t>ية</a:t>
          </a:r>
          <a:endParaRPr lang="en-US" sz="2800" b="1" dirty="0">
            <a:solidFill>
              <a:schemeClr val="tx1"/>
            </a:solidFill>
            <a:cs typeface="Simplified Arabic" pitchFamily="2" charset="-78"/>
          </a:endParaRPr>
        </a:p>
      </dgm:t>
    </dgm:pt>
    <dgm:pt modelId="{D0CDFD86-0643-45FE-87BC-9D13E8FFFC26}" type="parTrans" cxnId="{5FCFDF86-12FF-441E-8BAC-2A28BACA4EF5}">
      <dgm:prSet/>
      <dgm:spPr/>
      <dgm:t>
        <a:bodyPr/>
        <a:lstStyle/>
        <a:p>
          <a:endParaRPr lang="en-US"/>
        </a:p>
      </dgm:t>
    </dgm:pt>
    <dgm:pt modelId="{CDBA323F-820B-4729-B5A8-9E2C6787CDB8}" type="sibTrans" cxnId="{5FCFDF86-12FF-441E-8BAC-2A28BACA4EF5}">
      <dgm:prSet/>
      <dgm:spPr/>
      <dgm:t>
        <a:bodyPr/>
        <a:lstStyle/>
        <a:p>
          <a:endParaRPr lang="en-US"/>
        </a:p>
      </dgm:t>
    </dgm:pt>
    <dgm:pt modelId="{E439864B-9880-4F4A-B4B2-4F0B0A5DF735}">
      <dgm:prSet phldrT="[Text]"/>
      <dgm:spPr/>
      <dgm:t>
        <a:bodyPr/>
        <a:lstStyle/>
        <a:p>
          <a:r>
            <a:rPr lang="ar-SA" b="1" dirty="0" smtClean="0">
              <a:solidFill>
                <a:schemeClr val="tx1"/>
              </a:solidFill>
              <a:cs typeface="Simplified Arabic" pitchFamily="2" charset="-78"/>
            </a:rPr>
            <a:t>الرقابة الإدارية</a:t>
          </a:r>
          <a:endParaRPr lang="en-US" b="1" dirty="0">
            <a:solidFill>
              <a:schemeClr val="tx1"/>
            </a:solidFill>
            <a:cs typeface="Simplified Arabic" pitchFamily="2" charset="-78"/>
          </a:endParaRPr>
        </a:p>
      </dgm:t>
    </dgm:pt>
    <dgm:pt modelId="{14FB44D5-73FE-46E1-BED6-6B643C7C6E94}" type="parTrans" cxnId="{91941752-0BF8-4006-AD47-3C25CA58A0FA}">
      <dgm:prSet/>
      <dgm:spPr/>
      <dgm:t>
        <a:bodyPr/>
        <a:lstStyle/>
        <a:p>
          <a:endParaRPr lang="en-US"/>
        </a:p>
      </dgm:t>
    </dgm:pt>
    <dgm:pt modelId="{7DEBFBD5-6267-42D7-B3F1-A93E55E4B2A8}" type="sibTrans" cxnId="{91941752-0BF8-4006-AD47-3C25CA58A0FA}">
      <dgm:prSet/>
      <dgm:spPr/>
      <dgm:t>
        <a:bodyPr/>
        <a:lstStyle/>
        <a:p>
          <a:endParaRPr lang="en-US"/>
        </a:p>
      </dgm:t>
    </dgm:pt>
    <dgm:pt modelId="{05482C0A-3D82-405C-AE20-0851C6144684}">
      <dgm:prSet phldrT="[Text]" custT="1"/>
      <dgm:spPr/>
      <dgm:t>
        <a:bodyPr/>
        <a:lstStyle/>
        <a:p>
          <a:r>
            <a:rPr lang="ar-SA" sz="3200" b="1" dirty="0" smtClean="0">
              <a:solidFill>
                <a:schemeClr val="tx1"/>
              </a:solidFill>
              <a:cs typeface="Simplified Arabic" pitchFamily="2" charset="-78"/>
            </a:rPr>
            <a:t>الضبط الداخلي </a:t>
          </a:r>
          <a:endParaRPr lang="en-US" sz="3200" b="1" dirty="0">
            <a:solidFill>
              <a:schemeClr val="tx1"/>
            </a:solidFill>
            <a:cs typeface="Simplified Arabic" pitchFamily="2" charset="-78"/>
          </a:endParaRPr>
        </a:p>
      </dgm:t>
    </dgm:pt>
    <dgm:pt modelId="{C92F2BE1-395C-4419-8AB2-DA2E40A63274}" type="parTrans" cxnId="{00282700-C06B-4F83-B40A-693B2ADD95ED}">
      <dgm:prSet/>
      <dgm:spPr/>
      <dgm:t>
        <a:bodyPr/>
        <a:lstStyle/>
        <a:p>
          <a:endParaRPr lang="en-US"/>
        </a:p>
      </dgm:t>
    </dgm:pt>
    <dgm:pt modelId="{5B3E85F0-0C73-481C-A878-8E3FD4C741B9}" type="sibTrans" cxnId="{00282700-C06B-4F83-B40A-693B2ADD95ED}">
      <dgm:prSet/>
      <dgm:spPr/>
      <dgm:t>
        <a:bodyPr/>
        <a:lstStyle/>
        <a:p>
          <a:endParaRPr lang="en-US"/>
        </a:p>
      </dgm:t>
    </dgm:pt>
    <dgm:pt modelId="{A5F81088-8B5A-4AAF-8173-D65C8B72AC05}">
      <dgm:prSet phldrT="[Text]"/>
      <dgm:spPr/>
      <dgm:t>
        <a:bodyPr/>
        <a:lstStyle/>
        <a:p>
          <a:r>
            <a:rPr lang="ar-SA" b="1" dirty="0" smtClean="0">
              <a:cs typeface="Simplified Arabic" pitchFamily="2" charset="-78"/>
            </a:rPr>
            <a:t>الرقابة الداخلية </a:t>
          </a:r>
          <a:endParaRPr lang="en-US" b="1" dirty="0">
            <a:cs typeface="Simplified Arabic" pitchFamily="2" charset="-78"/>
          </a:endParaRPr>
        </a:p>
      </dgm:t>
    </dgm:pt>
    <dgm:pt modelId="{9AACAA84-AA5B-45E1-8BEE-A77FF6776ED4}" type="parTrans" cxnId="{21B665D9-D577-4076-B38C-AF08189E9B14}">
      <dgm:prSet/>
      <dgm:spPr/>
      <dgm:t>
        <a:bodyPr/>
        <a:lstStyle/>
        <a:p>
          <a:endParaRPr lang="en-US"/>
        </a:p>
      </dgm:t>
    </dgm:pt>
    <dgm:pt modelId="{A73DE92C-D0E7-4F23-8A57-81F98442B550}" type="sibTrans" cxnId="{21B665D9-D577-4076-B38C-AF08189E9B14}">
      <dgm:prSet/>
      <dgm:spPr/>
      <dgm:t>
        <a:bodyPr/>
        <a:lstStyle/>
        <a:p>
          <a:endParaRPr lang="en-US"/>
        </a:p>
      </dgm:t>
    </dgm:pt>
    <dgm:pt modelId="{9A6343BD-92FA-4036-A5B9-221A82464A3A}" type="pres">
      <dgm:prSet presAssocID="{CA2C3402-AF49-4BCC-A7A6-27A47A745095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4462CA-2781-4B5A-A3F5-583B68BDEF40}" type="pres">
      <dgm:prSet presAssocID="{CA2C3402-AF49-4BCC-A7A6-27A47A745095}" presName="ellipse" presStyleLbl="trBgShp" presStyleIdx="0" presStyleCnt="1" custLinFactNeighborY="-10702"/>
      <dgm:spPr/>
      <dgm:t>
        <a:bodyPr/>
        <a:lstStyle/>
        <a:p>
          <a:endParaRPr lang="en-US"/>
        </a:p>
      </dgm:t>
    </dgm:pt>
    <dgm:pt modelId="{242DFC96-F013-4050-85C9-BACC1BD7810A}" type="pres">
      <dgm:prSet presAssocID="{CA2C3402-AF49-4BCC-A7A6-27A47A745095}" presName="arrow1" presStyleLbl="fgShp" presStyleIdx="0" presStyleCnt="1" custLinFactNeighborX="2603" custLinFactNeighborY="33725"/>
      <dgm:spPr/>
      <dgm:t>
        <a:bodyPr/>
        <a:lstStyle/>
        <a:p>
          <a:endParaRPr lang="en-US"/>
        </a:p>
      </dgm:t>
    </dgm:pt>
    <dgm:pt modelId="{B65E2C30-7B78-46AC-8D64-682D81B380D8}" type="pres">
      <dgm:prSet presAssocID="{CA2C3402-AF49-4BCC-A7A6-27A47A745095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D7B386-6C0C-43FB-ACC8-77CFC618352D}" type="pres">
      <dgm:prSet presAssocID="{E439864B-9880-4F4A-B4B2-4F0B0A5DF735}" presName="item1" presStyleLbl="node1" presStyleIdx="0" presStyleCnt="3" custScaleX="133790" custScaleY="131782" custLinFactNeighborX="-18549" custLinFactNeighborY="-492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CF4CB1-DD74-4F54-9B5A-67BE5C1B4D60}" type="pres">
      <dgm:prSet presAssocID="{05482C0A-3D82-405C-AE20-0851C6144684}" presName="item2" presStyleLbl="node1" presStyleIdx="1" presStyleCnt="3" custScaleX="162482" custScaleY="114308" custLinFactNeighborX="-10426" custLinFactNeighborY="-663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00A204-4031-4181-A5FD-C6C465C510ED}" type="pres">
      <dgm:prSet presAssocID="{A5F81088-8B5A-4AAF-8173-D65C8B72AC05}" presName="item3" presStyleLbl="node1" presStyleIdx="2" presStyleCnt="3" custScaleX="152556" custScaleY="115875" custLinFactNeighborX="37945" custLinFactNeighborY="-357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F1A5FB-8C09-4959-AFDE-AD0E294B5111}" type="pres">
      <dgm:prSet presAssocID="{CA2C3402-AF49-4BCC-A7A6-27A47A745095}" presName="funnel" presStyleLbl="trAlignAcc1" presStyleIdx="0" presStyleCnt="1" custScaleX="112720" custScaleY="125220" custLinFactNeighborX="110" custLinFactNeighborY="-5749"/>
      <dgm:spPr/>
      <dgm:t>
        <a:bodyPr/>
        <a:lstStyle/>
        <a:p>
          <a:endParaRPr lang="en-US"/>
        </a:p>
      </dgm:t>
    </dgm:pt>
  </dgm:ptLst>
  <dgm:cxnLst>
    <dgm:cxn modelId="{BCF0E9C0-FB7F-44ED-AA0B-5EB13D18EE13}" type="presOf" srcId="{A65A7A27-7F14-47E3-B7BB-9BA7F8F4F1E6}" destId="{0400A204-4031-4181-A5FD-C6C465C510ED}" srcOrd="0" destOrd="0" presId="urn:microsoft.com/office/officeart/2005/8/layout/funnel1"/>
    <dgm:cxn modelId="{5FCFDF86-12FF-441E-8BAC-2A28BACA4EF5}" srcId="{CA2C3402-AF49-4BCC-A7A6-27A47A745095}" destId="{A65A7A27-7F14-47E3-B7BB-9BA7F8F4F1E6}" srcOrd="0" destOrd="0" parTransId="{D0CDFD86-0643-45FE-87BC-9D13E8FFFC26}" sibTransId="{CDBA323F-820B-4729-B5A8-9E2C6787CDB8}"/>
    <dgm:cxn modelId="{7B95BEC3-2A3A-44F5-990F-EBA588EE2843}" type="presOf" srcId="{CA2C3402-AF49-4BCC-A7A6-27A47A745095}" destId="{9A6343BD-92FA-4036-A5B9-221A82464A3A}" srcOrd="0" destOrd="0" presId="urn:microsoft.com/office/officeart/2005/8/layout/funnel1"/>
    <dgm:cxn modelId="{D7FEA52B-A7BC-4F51-8425-B1587CE36D69}" type="presOf" srcId="{A5F81088-8B5A-4AAF-8173-D65C8B72AC05}" destId="{B65E2C30-7B78-46AC-8D64-682D81B380D8}" srcOrd="0" destOrd="0" presId="urn:microsoft.com/office/officeart/2005/8/layout/funnel1"/>
    <dgm:cxn modelId="{91941752-0BF8-4006-AD47-3C25CA58A0FA}" srcId="{CA2C3402-AF49-4BCC-A7A6-27A47A745095}" destId="{E439864B-9880-4F4A-B4B2-4F0B0A5DF735}" srcOrd="1" destOrd="0" parTransId="{14FB44D5-73FE-46E1-BED6-6B643C7C6E94}" sibTransId="{7DEBFBD5-6267-42D7-B3F1-A93E55E4B2A8}"/>
    <dgm:cxn modelId="{E34EF48F-5A53-4551-BDB1-B83CAA8A80B4}" type="presOf" srcId="{05482C0A-3D82-405C-AE20-0851C6144684}" destId="{9ED7B386-6C0C-43FB-ACC8-77CFC618352D}" srcOrd="0" destOrd="0" presId="urn:microsoft.com/office/officeart/2005/8/layout/funnel1"/>
    <dgm:cxn modelId="{B58ADAF5-18A1-4123-AC18-ABECF7564412}" type="presOf" srcId="{E439864B-9880-4F4A-B4B2-4F0B0A5DF735}" destId="{E4CF4CB1-DD74-4F54-9B5A-67BE5C1B4D60}" srcOrd="0" destOrd="0" presId="urn:microsoft.com/office/officeart/2005/8/layout/funnel1"/>
    <dgm:cxn modelId="{21B665D9-D577-4076-B38C-AF08189E9B14}" srcId="{CA2C3402-AF49-4BCC-A7A6-27A47A745095}" destId="{A5F81088-8B5A-4AAF-8173-D65C8B72AC05}" srcOrd="3" destOrd="0" parTransId="{9AACAA84-AA5B-45E1-8BEE-A77FF6776ED4}" sibTransId="{A73DE92C-D0E7-4F23-8A57-81F98442B550}"/>
    <dgm:cxn modelId="{00282700-C06B-4F83-B40A-693B2ADD95ED}" srcId="{CA2C3402-AF49-4BCC-A7A6-27A47A745095}" destId="{05482C0A-3D82-405C-AE20-0851C6144684}" srcOrd="2" destOrd="0" parTransId="{C92F2BE1-395C-4419-8AB2-DA2E40A63274}" sibTransId="{5B3E85F0-0C73-481C-A878-8E3FD4C741B9}"/>
    <dgm:cxn modelId="{8655E778-C99A-4589-AEE8-F8BACF6A7866}" type="presParOf" srcId="{9A6343BD-92FA-4036-A5B9-221A82464A3A}" destId="{644462CA-2781-4B5A-A3F5-583B68BDEF40}" srcOrd="0" destOrd="0" presId="urn:microsoft.com/office/officeart/2005/8/layout/funnel1"/>
    <dgm:cxn modelId="{642690B1-ECEA-4FE5-BD76-972A5B5FE63E}" type="presParOf" srcId="{9A6343BD-92FA-4036-A5B9-221A82464A3A}" destId="{242DFC96-F013-4050-85C9-BACC1BD7810A}" srcOrd="1" destOrd="0" presId="urn:microsoft.com/office/officeart/2005/8/layout/funnel1"/>
    <dgm:cxn modelId="{B978D163-95E9-46E2-8590-1A0A8D73D4FA}" type="presParOf" srcId="{9A6343BD-92FA-4036-A5B9-221A82464A3A}" destId="{B65E2C30-7B78-46AC-8D64-682D81B380D8}" srcOrd="2" destOrd="0" presId="urn:microsoft.com/office/officeart/2005/8/layout/funnel1"/>
    <dgm:cxn modelId="{B9CED8A6-0F35-4EA0-A5FE-060ABD6AA41D}" type="presParOf" srcId="{9A6343BD-92FA-4036-A5B9-221A82464A3A}" destId="{9ED7B386-6C0C-43FB-ACC8-77CFC618352D}" srcOrd="3" destOrd="0" presId="urn:microsoft.com/office/officeart/2005/8/layout/funnel1"/>
    <dgm:cxn modelId="{1A4A8048-ECAB-47EE-9BFC-BAAE66335B67}" type="presParOf" srcId="{9A6343BD-92FA-4036-A5B9-221A82464A3A}" destId="{E4CF4CB1-DD74-4F54-9B5A-67BE5C1B4D60}" srcOrd="4" destOrd="0" presId="urn:microsoft.com/office/officeart/2005/8/layout/funnel1"/>
    <dgm:cxn modelId="{070BA9AE-8B20-4AE9-A3B2-C271E5220F87}" type="presParOf" srcId="{9A6343BD-92FA-4036-A5B9-221A82464A3A}" destId="{0400A204-4031-4181-A5FD-C6C465C510ED}" srcOrd="5" destOrd="0" presId="urn:microsoft.com/office/officeart/2005/8/layout/funnel1"/>
    <dgm:cxn modelId="{C172FC4F-2D3E-4CBA-822E-B7FD3FA2D7F9}" type="presParOf" srcId="{9A6343BD-92FA-4036-A5B9-221A82464A3A}" destId="{EEF1A5FB-8C09-4959-AFDE-AD0E294B511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52AB3E-8EF8-4FF0-AF0F-49AD6259C9A4}" type="doc">
      <dgm:prSet loTypeId="urn:microsoft.com/office/officeart/2005/8/layout/arrow2" loCatId="process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6FCCF51-7057-403E-AB61-2FF67819DDE3}">
      <dgm:prSet/>
      <dgm:spPr/>
      <dgm:t>
        <a:bodyPr/>
        <a:lstStyle/>
        <a:p>
          <a:pPr rtl="1"/>
          <a:r>
            <a:rPr lang="ar-SA" b="1" dirty="0" smtClean="0">
              <a:cs typeface="Simplified Arabic" pitchFamily="2" charset="-78"/>
            </a:rPr>
            <a:t>البيئة الرقابية</a:t>
          </a:r>
          <a:endParaRPr lang="ar-SA" b="1" dirty="0">
            <a:cs typeface="Simplified Arabic" pitchFamily="2" charset="-78"/>
          </a:endParaRPr>
        </a:p>
      </dgm:t>
    </dgm:pt>
    <dgm:pt modelId="{3869B206-9A34-42EB-B994-7E8700D634E0}" type="parTrans" cxnId="{A12EEBCF-F78D-472A-BDA3-28C8A1E42089}">
      <dgm:prSet/>
      <dgm:spPr/>
      <dgm:t>
        <a:bodyPr/>
        <a:lstStyle/>
        <a:p>
          <a:endParaRPr lang="en-US"/>
        </a:p>
      </dgm:t>
    </dgm:pt>
    <dgm:pt modelId="{5F7ECEE6-5AA8-4121-AF55-166357A0FBF2}" type="sibTrans" cxnId="{A12EEBCF-F78D-472A-BDA3-28C8A1E42089}">
      <dgm:prSet/>
      <dgm:spPr/>
      <dgm:t>
        <a:bodyPr/>
        <a:lstStyle/>
        <a:p>
          <a:endParaRPr lang="en-US"/>
        </a:p>
      </dgm:t>
    </dgm:pt>
    <dgm:pt modelId="{161ABCC5-EACA-493C-A08A-3CC007E15982}">
      <dgm:prSet/>
      <dgm:spPr/>
      <dgm:t>
        <a:bodyPr/>
        <a:lstStyle/>
        <a:p>
          <a:r>
            <a:rPr lang="ar-SA" b="1" dirty="0" smtClean="0">
              <a:cs typeface="Simplified Arabic" pitchFamily="2" charset="-78"/>
            </a:rPr>
            <a:t>النظام المحاسبي</a:t>
          </a:r>
          <a:endParaRPr lang="en-US" b="1" dirty="0">
            <a:cs typeface="Simplified Arabic" pitchFamily="2" charset="-78"/>
          </a:endParaRPr>
        </a:p>
      </dgm:t>
    </dgm:pt>
    <dgm:pt modelId="{18A289EE-906A-4E14-99E8-665E89AD523B}" type="parTrans" cxnId="{95B6C436-3223-4511-B85B-DB620C4AFFAD}">
      <dgm:prSet/>
      <dgm:spPr/>
      <dgm:t>
        <a:bodyPr/>
        <a:lstStyle/>
        <a:p>
          <a:endParaRPr lang="en-US"/>
        </a:p>
      </dgm:t>
    </dgm:pt>
    <dgm:pt modelId="{D91B756A-EF6A-41B4-A724-9BB9C6691011}" type="sibTrans" cxnId="{95B6C436-3223-4511-B85B-DB620C4AFFAD}">
      <dgm:prSet/>
      <dgm:spPr/>
      <dgm:t>
        <a:bodyPr/>
        <a:lstStyle/>
        <a:p>
          <a:endParaRPr lang="en-US"/>
        </a:p>
      </dgm:t>
    </dgm:pt>
    <dgm:pt modelId="{DF097286-2E15-425E-A2BC-48CA4D713FBC}">
      <dgm:prSet/>
      <dgm:spPr/>
      <dgm:t>
        <a:bodyPr/>
        <a:lstStyle/>
        <a:p>
          <a:r>
            <a:rPr lang="ar-SA" b="1" dirty="0" smtClean="0">
              <a:cs typeface="Simplified Arabic" pitchFamily="2" charset="-78"/>
            </a:rPr>
            <a:t>الإجراءات الرقابية</a:t>
          </a:r>
          <a:endParaRPr lang="en-US" b="1" dirty="0">
            <a:cs typeface="Simplified Arabic" pitchFamily="2" charset="-78"/>
          </a:endParaRPr>
        </a:p>
      </dgm:t>
    </dgm:pt>
    <dgm:pt modelId="{3E1D77D6-CA11-4C38-8ADE-3449F13CE3E4}" type="parTrans" cxnId="{9DA4DA51-3771-40AB-B6C4-13E5AAF86018}">
      <dgm:prSet/>
      <dgm:spPr/>
      <dgm:t>
        <a:bodyPr/>
        <a:lstStyle/>
        <a:p>
          <a:endParaRPr lang="en-US"/>
        </a:p>
      </dgm:t>
    </dgm:pt>
    <dgm:pt modelId="{4066E018-648A-40DE-9772-363BEB136B23}" type="sibTrans" cxnId="{9DA4DA51-3771-40AB-B6C4-13E5AAF86018}">
      <dgm:prSet/>
      <dgm:spPr/>
      <dgm:t>
        <a:bodyPr/>
        <a:lstStyle/>
        <a:p>
          <a:endParaRPr lang="en-US"/>
        </a:p>
      </dgm:t>
    </dgm:pt>
    <dgm:pt modelId="{190EA7B2-E65A-4113-855F-BB42671F5550}" type="pres">
      <dgm:prSet presAssocID="{9052AB3E-8EF8-4FF0-AF0F-49AD6259C9A4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A5B23C7-1140-45F6-ACCD-C7FC06E65D92}" type="pres">
      <dgm:prSet presAssocID="{9052AB3E-8EF8-4FF0-AF0F-49AD6259C9A4}" presName="arrow" presStyleLbl="bgShp" presStyleIdx="0" presStyleCnt="1" custLinFactNeighborX="-5769" custLinFactNeighborY="-10769"/>
      <dgm:spPr/>
    </dgm:pt>
    <dgm:pt modelId="{B3CFF467-F6D3-4FE3-A39C-3AF2420D433D}" type="pres">
      <dgm:prSet presAssocID="{9052AB3E-8EF8-4FF0-AF0F-49AD6259C9A4}" presName="arrowDiagram3" presStyleCnt="0"/>
      <dgm:spPr/>
    </dgm:pt>
    <dgm:pt modelId="{8CF498F7-42A9-4B36-8BC6-4352BC3B4212}" type="pres">
      <dgm:prSet presAssocID="{F6FCCF51-7057-403E-AB61-2FF67819DDE3}" presName="bullet3a" presStyleLbl="node1" presStyleIdx="0" presStyleCnt="3"/>
      <dgm:spPr/>
    </dgm:pt>
    <dgm:pt modelId="{05C72CF2-FED9-4DEF-9C36-5813EC1F716A}" type="pres">
      <dgm:prSet presAssocID="{F6FCCF51-7057-403E-AB61-2FF67819DDE3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77DD5E-3F32-4C1E-8760-01BB9280AF39}" type="pres">
      <dgm:prSet presAssocID="{161ABCC5-EACA-493C-A08A-3CC007E15982}" presName="bullet3b" presStyleLbl="node1" presStyleIdx="1" presStyleCnt="3"/>
      <dgm:spPr/>
    </dgm:pt>
    <dgm:pt modelId="{8EC4ECA1-CF7B-47F9-9AE8-237A8448F8AF}" type="pres">
      <dgm:prSet presAssocID="{161ABCC5-EACA-493C-A08A-3CC007E15982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933548-81AD-44C1-8709-E275A95D455A}" type="pres">
      <dgm:prSet presAssocID="{DF097286-2E15-425E-A2BC-48CA4D713FBC}" presName="bullet3c" presStyleLbl="node1" presStyleIdx="2" presStyleCnt="3"/>
      <dgm:spPr/>
    </dgm:pt>
    <dgm:pt modelId="{9802B049-1426-4F91-A9CD-4C017FA37B28}" type="pres">
      <dgm:prSet presAssocID="{DF097286-2E15-425E-A2BC-48CA4D713FBC}" presName="textBox3c" presStyleLbl="revTx" presStyleIdx="2" presStyleCnt="3" custLinFactNeighborX="11378" custLinFactNeighborY="26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02CB2B-EAF7-4D7E-96BA-ACF1F3C6DA1A}" type="presOf" srcId="{161ABCC5-EACA-493C-A08A-3CC007E15982}" destId="{8EC4ECA1-CF7B-47F9-9AE8-237A8448F8AF}" srcOrd="0" destOrd="0" presId="urn:microsoft.com/office/officeart/2005/8/layout/arrow2"/>
    <dgm:cxn modelId="{A12EEBCF-F78D-472A-BDA3-28C8A1E42089}" srcId="{9052AB3E-8EF8-4FF0-AF0F-49AD6259C9A4}" destId="{F6FCCF51-7057-403E-AB61-2FF67819DDE3}" srcOrd="0" destOrd="0" parTransId="{3869B206-9A34-42EB-B994-7E8700D634E0}" sibTransId="{5F7ECEE6-5AA8-4121-AF55-166357A0FBF2}"/>
    <dgm:cxn modelId="{95B6C436-3223-4511-B85B-DB620C4AFFAD}" srcId="{9052AB3E-8EF8-4FF0-AF0F-49AD6259C9A4}" destId="{161ABCC5-EACA-493C-A08A-3CC007E15982}" srcOrd="1" destOrd="0" parTransId="{18A289EE-906A-4E14-99E8-665E89AD523B}" sibTransId="{D91B756A-EF6A-41B4-A724-9BB9C6691011}"/>
    <dgm:cxn modelId="{7F570C19-21F3-46F4-AC52-6DDC9DE9B90B}" type="presOf" srcId="{9052AB3E-8EF8-4FF0-AF0F-49AD6259C9A4}" destId="{190EA7B2-E65A-4113-855F-BB42671F5550}" srcOrd="0" destOrd="0" presId="urn:microsoft.com/office/officeart/2005/8/layout/arrow2"/>
    <dgm:cxn modelId="{60CDB24F-8F38-42D0-8A28-52B6B56BC812}" type="presOf" srcId="{F6FCCF51-7057-403E-AB61-2FF67819DDE3}" destId="{05C72CF2-FED9-4DEF-9C36-5813EC1F716A}" srcOrd="0" destOrd="0" presId="urn:microsoft.com/office/officeart/2005/8/layout/arrow2"/>
    <dgm:cxn modelId="{9DA4DA51-3771-40AB-B6C4-13E5AAF86018}" srcId="{9052AB3E-8EF8-4FF0-AF0F-49AD6259C9A4}" destId="{DF097286-2E15-425E-A2BC-48CA4D713FBC}" srcOrd="2" destOrd="0" parTransId="{3E1D77D6-CA11-4C38-8ADE-3449F13CE3E4}" sibTransId="{4066E018-648A-40DE-9772-363BEB136B23}"/>
    <dgm:cxn modelId="{8B35964C-607B-4A88-B772-7ECB9F50A651}" type="presOf" srcId="{DF097286-2E15-425E-A2BC-48CA4D713FBC}" destId="{9802B049-1426-4F91-A9CD-4C017FA37B28}" srcOrd="0" destOrd="0" presId="urn:microsoft.com/office/officeart/2005/8/layout/arrow2"/>
    <dgm:cxn modelId="{D27A2A1D-9CEF-4D8E-BC6E-B2774E1C6CD0}" type="presParOf" srcId="{190EA7B2-E65A-4113-855F-BB42671F5550}" destId="{0A5B23C7-1140-45F6-ACCD-C7FC06E65D92}" srcOrd="0" destOrd="0" presId="urn:microsoft.com/office/officeart/2005/8/layout/arrow2"/>
    <dgm:cxn modelId="{42D40C82-48E0-41B0-8CEA-78F66B1A2814}" type="presParOf" srcId="{190EA7B2-E65A-4113-855F-BB42671F5550}" destId="{B3CFF467-F6D3-4FE3-A39C-3AF2420D433D}" srcOrd="1" destOrd="0" presId="urn:microsoft.com/office/officeart/2005/8/layout/arrow2"/>
    <dgm:cxn modelId="{6581E28D-9BA7-4C02-BD23-0FE8F3BE0C6D}" type="presParOf" srcId="{B3CFF467-F6D3-4FE3-A39C-3AF2420D433D}" destId="{8CF498F7-42A9-4B36-8BC6-4352BC3B4212}" srcOrd="0" destOrd="0" presId="urn:microsoft.com/office/officeart/2005/8/layout/arrow2"/>
    <dgm:cxn modelId="{1E27CEAB-A0FE-47DA-BA35-8854911536E3}" type="presParOf" srcId="{B3CFF467-F6D3-4FE3-A39C-3AF2420D433D}" destId="{05C72CF2-FED9-4DEF-9C36-5813EC1F716A}" srcOrd="1" destOrd="0" presId="urn:microsoft.com/office/officeart/2005/8/layout/arrow2"/>
    <dgm:cxn modelId="{A1DEC89C-97FC-48F5-ACCA-07C3CBD2AA4E}" type="presParOf" srcId="{B3CFF467-F6D3-4FE3-A39C-3AF2420D433D}" destId="{0377DD5E-3F32-4C1E-8760-01BB9280AF39}" srcOrd="2" destOrd="0" presId="urn:microsoft.com/office/officeart/2005/8/layout/arrow2"/>
    <dgm:cxn modelId="{111F193D-61BB-439C-9BDB-4A5A014C35F4}" type="presParOf" srcId="{B3CFF467-F6D3-4FE3-A39C-3AF2420D433D}" destId="{8EC4ECA1-CF7B-47F9-9AE8-237A8448F8AF}" srcOrd="3" destOrd="0" presId="urn:microsoft.com/office/officeart/2005/8/layout/arrow2"/>
    <dgm:cxn modelId="{63DBE044-D2D7-4CEB-B9F5-046FD08AF2E8}" type="presParOf" srcId="{B3CFF467-F6D3-4FE3-A39C-3AF2420D433D}" destId="{51933548-81AD-44C1-8709-E275A95D455A}" srcOrd="4" destOrd="0" presId="urn:microsoft.com/office/officeart/2005/8/layout/arrow2"/>
    <dgm:cxn modelId="{696D32A5-99F3-41FA-A40B-7FC30C2D8BD8}" type="presParOf" srcId="{B3CFF467-F6D3-4FE3-A39C-3AF2420D433D}" destId="{9802B049-1426-4F91-A9CD-4C017FA37B28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C2C6F6-EF79-4A2C-A492-DF439964B1C6}" type="doc">
      <dgm:prSet loTypeId="urn:microsoft.com/office/officeart/2005/8/layout/cycle2" loCatId="cycle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BFE3A461-25D5-4CBC-A169-249907E58ADF}">
      <dgm:prSet phldrT="[Text]" custT="1"/>
      <dgm:spPr>
        <a:xfrm>
          <a:off x="3151841" y="458"/>
          <a:ext cx="1105179" cy="1105179"/>
        </a:xfrm>
        <a:prstGeom prst="ellips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ar-SA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/>
              <a:ea typeface="+mn-ea"/>
              <a:cs typeface="Simplified Arabic" pitchFamily="2" charset="-78"/>
            </a:rPr>
            <a:t>الهيكل التنظيمي السليم</a:t>
          </a:r>
          <a:endParaRPr lang="en-US" sz="2400" b="1" dirty="0">
            <a:solidFill>
              <a:schemeClr val="tx1">
                <a:lumMod val="95000"/>
                <a:lumOff val="5000"/>
              </a:schemeClr>
            </a:solidFill>
            <a:latin typeface="Calibri"/>
            <a:ea typeface="+mn-ea"/>
            <a:cs typeface="Simplified Arabic" pitchFamily="2" charset="-78"/>
          </a:endParaRPr>
        </a:p>
      </dgm:t>
    </dgm:pt>
    <dgm:pt modelId="{FE67AC91-A32A-4081-8078-DE19D7774CED}" type="parTrans" cxnId="{381E697F-FC0D-4A9B-A9A5-57C533D7D718}">
      <dgm:prSet/>
      <dgm:spPr/>
      <dgm:t>
        <a:bodyPr/>
        <a:lstStyle/>
        <a:p>
          <a:endParaRPr lang="en-US"/>
        </a:p>
      </dgm:t>
    </dgm:pt>
    <dgm:pt modelId="{DC538CBF-30B6-4B0B-B5EC-BFF0FACD23BC}" type="sibTrans" cxnId="{381E697F-FC0D-4A9B-A9A5-57C533D7D718}">
      <dgm:prSet/>
      <dgm:spPr>
        <a:xfrm rot="2700000">
          <a:off x="4138281" y="946965"/>
          <a:ext cx="293130" cy="372998"/>
        </a:xfrm>
        <a:prstGeom prst="righ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CF0BDAF-B2CD-4BD6-84C4-A7209E97B7EF}">
      <dgm:prSet phldrT="[Text]"/>
      <dgm:spPr>
        <a:xfrm>
          <a:off x="4324405" y="1173022"/>
          <a:ext cx="1105179" cy="1105179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ar-SA" dirty="0" smtClean="0">
              <a:solidFill>
                <a:schemeClr val="tx1">
                  <a:lumMod val="95000"/>
                  <a:lumOff val="5000"/>
                </a:schemeClr>
              </a:solidFill>
              <a:latin typeface="Calibri"/>
              <a:ea typeface="+mn-ea"/>
              <a:cs typeface="Arial"/>
            </a:rPr>
            <a:t>لجنة التدقيق </a:t>
          </a:r>
          <a:endParaRPr lang="en-US" dirty="0">
            <a:solidFill>
              <a:schemeClr val="tx1">
                <a:lumMod val="95000"/>
                <a:lumOff val="5000"/>
              </a:schemeClr>
            </a:solidFill>
            <a:latin typeface="Calibri"/>
            <a:ea typeface="+mn-ea"/>
            <a:cs typeface="+mn-cs"/>
          </a:endParaRPr>
        </a:p>
      </dgm:t>
    </dgm:pt>
    <dgm:pt modelId="{1FE554EE-8688-4786-9CBB-C3CEA21E5E35}" type="parTrans" cxnId="{9449A18F-1AD8-4C2D-93D3-60F90B00914D}">
      <dgm:prSet/>
      <dgm:spPr/>
      <dgm:t>
        <a:bodyPr/>
        <a:lstStyle/>
        <a:p>
          <a:endParaRPr lang="en-US"/>
        </a:p>
      </dgm:t>
    </dgm:pt>
    <dgm:pt modelId="{581870B0-1FDD-4BFB-AF1D-62E35BA384DD}" type="sibTrans" cxnId="{9449A18F-1AD8-4C2D-93D3-60F90B00914D}">
      <dgm:prSet/>
      <dgm:spPr>
        <a:xfrm rot="8100000">
          <a:off x="4150014" y="2119529"/>
          <a:ext cx="293130" cy="372998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B808BAD-B628-4181-9B14-457C1DB489F9}">
      <dgm:prSet phldrT="[Text]" custT="1"/>
      <dgm:spPr>
        <a:xfrm>
          <a:off x="3151841" y="2345587"/>
          <a:ext cx="1105179" cy="1105179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ar-SA" sz="2400" b="1" dirty="0" smtClean="0">
              <a:solidFill>
                <a:sysClr val="windowText" lastClr="000000"/>
              </a:solidFill>
              <a:latin typeface="Calibri"/>
              <a:ea typeface="+mn-ea"/>
              <a:cs typeface="Simplified Arabic" pitchFamily="2" charset="-78"/>
            </a:rPr>
            <a:t>سياسات التوظيف</a:t>
          </a:r>
          <a:endParaRPr lang="en-US" sz="2400" b="1" dirty="0">
            <a:solidFill>
              <a:sysClr val="windowText" lastClr="000000"/>
            </a:solidFill>
            <a:latin typeface="Calibri"/>
            <a:ea typeface="+mn-ea"/>
            <a:cs typeface="Simplified Arabic" pitchFamily="2" charset="-78"/>
          </a:endParaRPr>
        </a:p>
      </dgm:t>
    </dgm:pt>
    <dgm:pt modelId="{405A0A4F-9C80-429F-9EF3-FD994AD47EC2}" type="parTrans" cxnId="{AC99C3DA-08BD-465C-B646-9FF4933CAEE5}">
      <dgm:prSet/>
      <dgm:spPr/>
      <dgm:t>
        <a:bodyPr/>
        <a:lstStyle/>
        <a:p>
          <a:endParaRPr lang="en-US"/>
        </a:p>
      </dgm:t>
    </dgm:pt>
    <dgm:pt modelId="{D6DCFB64-8F5A-4EFD-89BC-E82AC329EADD}" type="sibTrans" cxnId="{AC99C3DA-08BD-465C-B646-9FF4933CAEE5}">
      <dgm:prSet/>
      <dgm:spPr>
        <a:xfrm rot="13500000">
          <a:off x="2977449" y="2131261"/>
          <a:ext cx="293130" cy="372998"/>
        </a:xfrm>
        <a:prstGeom prst="righ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6AC374A9-C929-4C9F-8EBA-2A6C654BEE60}">
      <dgm:prSet phldrT="[Text]" custT="1"/>
      <dgm:spPr>
        <a:xfrm>
          <a:off x="1979277" y="1173022"/>
          <a:ext cx="1105179" cy="1105179"/>
        </a:xfrm>
        <a:prstGeom prst="ellipse">
          <a:avLst/>
        </a:prstGeo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ar-SA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/>
              <a:ea typeface="+mn-ea"/>
              <a:cs typeface="Simplified Arabic" pitchFamily="2" charset="-78"/>
            </a:rPr>
            <a:t>التدقيق الداخلي</a:t>
          </a:r>
          <a:endParaRPr lang="en-US" sz="2800" b="1" dirty="0">
            <a:solidFill>
              <a:schemeClr val="tx1">
                <a:lumMod val="95000"/>
                <a:lumOff val="5000"/>
              </a:schemeClr>
            </a:solidFill>
            <a:latin typeface="Calibri"/>
            <a:ea typeface="+mn-ea"/>
            <a:cs typeface="Simplified Arabic" pitchFamily="2" charset="-78"/>
          </a:endParaRPr>
        </a:p>
      </dgm:t>
    </dgm:pt>
    <dgm:pt modelId="{62E19822-CF1C-46C1-8A41-A97172A1373A}" type="parTrans" cxnId="{BCAF4CF1-4271-491A-806B-2418FDF4364F}">
      <dgm:prSet/>
      <dgm:spPr/>
      <dgm:t>
        <a:bodyPr/>
        <a:lstStyle/>
        <a:p>
          <a:endParaRPr lang="en-US"/>
        </a:p>
      </dgm:t>
    </dgm:pt>
    <dgm:pt modelId="{7AE46470-B619-432A-8335-503133A083AD}" type="sibTrans" cxnId="{BCAF4CF1-4271-491A-806B-2418FDF4364F}">
      <dgm:prSet/>
      <dgm:spPr>
        <a:xfrm rot="18900000">
          <a:off x="2965717" y="958697"/>
          <a:ext cx="293130" cy="372998"/>
        </a:xfrm>
        <a:prstGeom prst="righ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AB81038-0935-4AE6-9611-7ED1E48B9055}" type="pres">
      <dgm:prSet presAssocID="{30C2C6F6-EF79-4A2C-A492-DF439964B1C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08B495-C396-4E91-BABD-54408A589D18}" type="pres">
      <dgm:prSet presAssocID="{BFE3A461-25D5-4CBC-A169-249907E58ADF}" presName="node" presStyleLbl="node1" presStyleIdx="0" presStyleCnt="4" custScaleX="1729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B7A564-00C1-4443-8A24-E53605DF3CC7}" type="pres">
      <dgm:prSet presAssocID="{DC538CBF-30B6-4B0B-B5EC-BFF0FACD23BC}" presName="sibTrans" presStyleLbl="sibTrans2D1" presStyleIdx="0" presStyleCnt="4"/>
      <dgm:spPr/>
      <dgm:t>
        <a:bodyPr/>
        <a:lstStyle/>
        <a:p>
          <a:endParaRPr lang="en-US"/>
        </a:p>
      </dgm:t>
    </dgm:pt>
    <dgm:pt modelId="{BF5A36AB-B834-4693-B777-93906ACA5A6B}" type="pres">
      <dgm:prSet presAssocID="{DC538CBF-30B6-4B0B-B5EC-BFF0FACD23BC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47547D96-0E0B-4420-9E74-52CF43262332}" type="pres">
      <dgm:prSet presAssocID="{1CF0BDAF-B2CD-4BD6-84C4-A7209E97B7EF}" presName="node" presStyleLbl="node1" presStyleIdx="1" presStyleCnt="4" custScaleX="137861" custRadScaleRad="126454" custRadScaleInc="-25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83B3B-612D-49BE-8797-69CF6C435606}" type="pres">
      <dgm:prSet presAssocID="{581870B0-1FDD-4BFB-AF1D-62E35BA384DD}" presName="sibTrans" presStyleLbl="sibTrans2D1" presStyleIdx="1" presStyleCnt="4"/>
      <dgm:spPr/>
      <dgm:t>
        <a:bodyPr/>
        <a:lstStyle/>
        <a:p>
          <a:endParaRPr lang="en-US"/>
        </a:p>
      </dgm:t>
    </dgm:pt>
    <dgm:pt modelId="{9C9FA353-D503-4B17-BCD6-5789DDFCFA3C}" type="pres">
      <dgm:prSet presAssocID="{581870B0-1FDD-4BFB-AF1D-62E35BA384DD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7C21148B-A1E1-4288-9A3E-E45998687D6B}" type="pres">
      <dgm:prSet presAssocID="{1B808BAD-B628-4181-9B14-457C1DB489F9}" presName="node" presStyleLbl="node1" presStyleIdx="2" presStyleCnt="4" custScaleX="159170" custRadScaleRad="127577" custRadScaleInc="-64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2DE7D1-E8C1-4B48-BB26-30934A652D98}" type="pres">
      <dgm:prSet presAssocID="{D6DCFB64-8F5A-4EFD-89BC-E82AC329EADD}" presName="sibTrans" presStyleLbl="sibTrans2D1" presStyleIdx="2" presStyleCnt="4"/>
      <dgm:spPr/>
      <dgm:t>
        <a:bodyPr/>
        <a:lstStyle/>
        <a:p>
          <a:endParaRPr lang="en-US"/>
        </a:p>
      </dgm:t>
    </dgm:pt>
    <dgm:pt modelId="{5E844685-40F2-484F-9480-43575BE1B476}" type="pres">
      <dgm:prSet presAssocID="{D6DCFB64-8F5A-4EFD-89BC-E82AC329EADD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58DAAC1D-BB0A-4F95-BEA8-64981FD4EC25}" type="pres">
      <dgm:prSet presAssocID="{6AC374A9-C929-4C9F-8EBA-2A6C654BEE60}" presName="node" presStyleLbl="node1" presStyleIdx="3" presStyleCnt="4" custScaleX="135880" custRadScaleRad="127976" custRadScaleInc="25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44A19E-43A0-4B7B-9C87-890932D5FD99}" type="pres">
      <dgm:prSet presAssocID="{7AE46470-B619-432A-8335-503133A083AD}" presName="sibTrans" presStyleLbl="sibTrans2D1" presStyleIdx="3" presStyleCnt="4"/>
      <dgm:spPr/>
      <dgm:t>
        <a:bodyPr/>
        <a:lstStyle/>
        <a:p>
          <a:endParaRPr lang="en-US"/>
        </a:p>
      </dgm:t>
    </dgm:pt>
    <dgm:pt modelId="{20B6DA0C-A62B-4F3B-8A2F-31F03BF6708E}" type="pres">
      <dgm:prSet presAssocID="{7AE46470-B619-432A-8335-503133A083AD}" presName="connectorText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9449A18F-1AD8-4C2D-93D3-60F90B00914D}" srcId="{30C2C6F6-EF79-4A2C-A492-DF439964B1C6}" destId="{1CF0BDAF-B2CD-4BD6-84C4-A7209E97B7EF}" srcOrd="1" destOrd="0" parTransId="{1FE554EE-8688-4786-9CBB-C3CEA21E5E35}" sibTransId="{581870B0-1FDD-4BFB-AF1D-62E35BA384DD}"/>
    <dgm:cxn modelId="{AC99C3DA-08BD-465C-B646-9FF4933CAEE5}" srcId="{30C2C6F6-EF79-4A2C-A492-DF439964B1C6}" destId="{1B808BAD-B628-4181-9B14-457C1DB489F9}" srcOrd="2" destOrd="0" parTransId="{405A0A4F-9C80-429F-9EF3-FD994AD47EC2}" sibTransId="{D6DCFB64-8F5A-4EFD-89BC-E82AC329EADD}"/>
    <dgm:cxn modelId="{5422DDAD-A03E-4563-B7A8-4A87AAFC805B}" type="presOf" srcId="{1B808BAD-B628-4181-9B14-457C1DB489F9}" destId="{7C21148B-A1E1-4288-9A3E-E45998687D6B}" srcOrd="0" destOrd="0" presId="urn:microsoft.com/office/officeart/2005/8/layout/cycle2"/>
    <dgm:cxn modelId="{FFE25115-C302-4F86-82ED-F741D4CAF167}" type="presOf" srcId="{30C2C6F6-EF79-4A2C-A492-DF439964B1C6}" destId="{AAB81038-0935-4AE6-9611-7ED1E48B9055}" srcOrd="0" destOrd="0" presId="urn:microsoft.com/office/officeart/2005/8/layout/cycle2"/>
    <dgm:cxn modelId="{BCAF4CF1-4271-491A-806B-2418FDF4364F}" srcId="{30C2C6F6-EF79-4A2C-A492-DF439964B1C6}" destId="{6AC374A9-C929-4C9F-8EBA-2A6C654BEE60}" srcOrd="3" destOrd="0" parTransId="{62E19822-CF1C-46C1-8A41-A97172A1373A}" sibTransId="{7AE46470-B619-432A-8335-503133A083AD}"/>
    <dgm:cxn modelId="{CE094F1A-7B5F-42F3-871C-4EFB549DD037}" type="presOf" srcId="{6AC374A9-C929-4C9F-8EBA-2A6C654BEE60}" destId="{58DAAC1D-BB0A-4F95-BEA8-64981FD4EC25}" srcOrd="0" destOrd="0" presId="urn:microsoft.com/office/officeart/2005/8/layout/cycle2"/>
    <dgm:cxn modelId="{381E697F-FC0D-4A9B-A9A5-57C533D7D718}" srcId="{30C2C6F6-EF79-4A2C-A492-DF439964B1C6}" destId="{BFE3A461-25D5-4CBC-A169-249907E58ADF}" srcOrd="0" destOrd="0" parTransId="{FE67AC91-A32A-4081-8078-DE19D7774CED}" sibTransId="{DC538CBF-30B6-4B0B-B5EC-BFF0FACD23BC}"/>
    <dgm:cxn modelId="{4FD1696F-A799-454B-A5DF-FC69504121CF}" type="presOf" srcId="{581870B0-1FDD-4BFB-AF1D-62E35BA384DD}" destId="{B4C83B3B-612D-49BE-8797-69CF6C435606}" srcOrd="0" destOrd="0" presId="urn:microsoft.com/office/officeart/2005/8/layout/cycle2"/>
    <dgm:cxn modelId="{2B1F7125-27F0-4CAD-B205-7F0C236BEBDA}" type="presOf" srcId="{7AE46470-B619-432A-8335-503133A083AD}" destId="{20B6DA0C-A62B-4F3B-8A2F-31F03BF6708E}" srcOrd="1" destOrd="0" presId="urn:microsoft.com/office/officeart/2005/8/layout/cycle2"/>
    <dgm:cxn modelId="{1B6CF222-68AD-4ECC-8A6F-2EF1A22CAFEF}" type="presOf" srcId="{D6DCFB64-8F5A-4EFD-89BC-E82AC329EADD}" destId="{5E844685-40F2-484F-9480-43575BE1B476}" srcOrd="1" destOrd="0" presId="urn:microsoft.com/office/officeart/2005/8/layout/cycle2"/>
    <dgm:cxn modelId="{6331A1A9-15C6-45ED-B1C1-9A173D35C107}" type="presOf" srcId="{1CF0BDAF-B2CD-4BD6-84C4-A7209E97B7EF}" destId="{47547D96-0E0B-4420-9E74-52CF43262332}" srcOrd="0" destOrd="0" presId="urn:microsoft.com/office/officeart/2005/8/layout/cycle2"/>
    <dgm:cxn modelId="{38ABF6EF-ECE7-4B11-8BB9-B61C02BE1C11}" type="presOf" srcId="{DC538CBF-30B6-4B0B-B5EC-BFF0FACD23BC}" destId="{BF5A36AB-B834-4693-B777-93906ACA5A6B}" srcOrd="1" destOrd="0" presId="urn:microsoft.com/office/officeart/2005/8/layout/cycle2"/>
    <dgm:cxn modelId="{28AD78F2-EB74-407B-BB94-8053350A146C}" type="presOf" srcId="{DC538CBF-30B6-4B0B-B5EC-BFF0FACD23BC}" destId="{D6B7A564-00C1-4443-8A24-E53605DF3CC7}" srcOrd="0" destOrd="0" presId="urn:microsoft.com/office/officeart/2005/8/layout/cycle2"/>
    <dgm:cxn modelId="{84778D76-3D51-4467-BF3F-51B4785E4246}" type="presOf" srcId="{D6DCFB64-8F5A-4EFD-89BC-E82AC329EADD}" destId="{362DE7D1-E8C1-4B48-BB26-30934A652D98}" srcOrd="0" destOrd="0" presId="urn:microsoft.com/office/officeart/2005/8/layout/cycle2"/>
    <dgm:cxn modelId="{0BDAA408-9F85-4313-BD58-4CE2FE60214D}" type="presOf" srcId="{7AE46470-B619-432A-8335-503133A083AD}" destId="{D344A19E-43A0-4B7B-9C87-890932D5FD99}" srcOrd="0" destOrd="0" presId="urn:microsoft.com/office/officeart/2005/8/layout/cycle2"/>
    <dgm:cxn modelId="{D235DBB6-5E1A-4A9B-AA4D-0B5092152050}" type="presOf" srcId="{BFE3A461-25D5-4CBC-A169-249907E58ADF}" destId="{1D08B495-C396-4E91-BABD-54408A589D18}" srcOrd="0" destOrd="0" presId="urn:microsoft.com/office/officeart/2005/8/layout/cycle2"/>
    <dgm:cxn modelId="{BB23F700-7BCC-42BC-8B27-91D4126FAA82}" type="presOf" srcId="{581870B0-1FDD-4BFB-AF1D-62E35BA384DD}" destId="{9C9FA353-D503-4B17-BCD6-5789DDFCFA3C}" srcOrd="1" destOrd="0" presId="urn:microsoft.com/office/officeart/2005/8/layout/cycle2"/>
    <dgm:cxn modelId="{30CCB472-8AF0-4642-BA74-779D0CB87DCC}" type="presParOf" srcId="{AAB81038-0935-4AE6-9611-7ED1E48B9055}" destId="{1D08B495-C396-4E91-BABD-54408A589D18}" srcOrd="0" destOrd="0" presId="urn:microsoft.com/office/officeart/2005/8/layout/cycle2"/>
    <dgm:cxn modelId="{7846EC1C-6022-4F7B-B3F9-A403E9BB7256}" type="presParOf" srcId="{AAB81038-0935-4AE6-9611-7ED1E48B9055}" destId="{D6B7A564-00C1-4443-8A24-E53605DF3CC7}" srcOrd="1" destOrd="0" presId="urn:microsoft.com/office/officeart/2005/8/layout/cycle2"/>
    <dgm:cxn modelId="{61901685-DBF1-4A97-BF27-88765C865D98}" type="presParOf" srcId="{D6B7A564-00C1-4443-8A24-E53605DF3CC7}" destId="{BF5A36AB-B834-4693-B777-93906ACA5A6B}" srcOrd="0" destOrd="0" presId="urn:microsoft.com/office/officeart/2005/8/layout/cycle2"/>
    <dgm:cxn modelId="{F372573F-D985-447D-B592-599018B02B85}" type="presParOf" srcId="{AAB81038-0935-4AE6-9611-7ED1E48B9055}" destId="{47547D96-0E0B-4420-9E74-52CF43262332}" srcOrd="2" destOrd="0" presId="urn:microsoft.com/office/officeart/2005/8/layout/cycle2"/>
    <dgm:cxn modelId="{B2CC62DB-5404-48A1-A934-62F30681D842}" type="presParOf" srcId="{AAB81038-0935-4AE6-9611-7ED1E48B9055}" destId="{B4C83B3B-612D-49BE-8797-69CF6C435606}" srcOrd="3" destOrd="0" presId="urn:microsoft.com/office/officeart/2005/8/layout/cycle2"/>
    <dgm:cxn modelId="{9573FD05-D00E-4505-9CE5-6285B8D11CCC}" type="presParOf" srcId="{B4C83B3B-612D-49BE-8797-69CF6C435606}" destId="{9C9FA353-D503-4B17-BCD6-5789DDFCFA3C}" srcOrd="0" destOrd="0" presId="urn:microsoft.com/office/officeart/2005/8/layout/cycle2"/>
    <dgm:cxn modelId="{B5FD96B1-AB5B-4D0B-95D2-98DA5C09E950}" type="presParOf" srcId="{AAB81038-0935-4AE6-9611-7ED1E48B9055}" destId="{7C21148B-A1E1-4288-9A3E-E45998687D6B}" srcOrd="4" destOrd="0" presId="urn:microsoft.com/office/officeart/2005/8/layout/cycle2"/>
    <dgm:cxn modelId="{4193B6BF-C473-475C-87FA-6F710CC4CC7E}" type="presParOf" srcId="{AAB81038-0935-4AE6-9611-7ED1E48B9055}" destId="{362DE7D1-E8C1-4B48-BB26-30934A652D98}" srcOrd="5" destOrd="0" presId="urn:microsoft.com/office/officeart/2005/8/layout/cycle2"/>
    <dgm:cxn modelId="{D9E898C0-B5BC-4E48-9468-726093D9872E}" type="presParOf" srcId="{362DE7D1-E8C1-4B48-BB26-30934A652D98}" destId="{5E844685-40F2-484F-9480-43575BE1B476}" srcOrd="0" destOrd="0" presId="urn:microsoft.com/office/officeart/2005/8/layout/cycle2"/>
    <dgm:cxn modelId="{B7955D3F-2EB0-4E0F-9613-9C2A39B503A2}" type="presParOf" srcId="{AAB81038-0935-4AE6-9611-7ED1E48B9055}" destId="{58DAAC1D-BB0A-4F95-BEA8-64981FD4EC25}" srcOrd="6" destOrd="0" presId="urn:microsoft.com/office/officeart/2005/8/layout/cycle2"/>
    <dgm:cxn modelId="{CFD11F41-2904-4149-9544-B2878F064A8A}" type="presParOf" srcId="{AAB81038-0935-4AE6-9611-7ED1E48B9055}" destId="{D344A19E-43A0-4B7B-9C87-890932D5FD99}" srcOrd="7" destOrd="0" presId="urn:microsoft.com/office/officeart/2005/8/layout/cycle2"/>
    <dgm:cxn modelId="{1050DE7E-BB05-449D-B0DC-84C1BC72A177}" type="presParOf" srcId="{D344A19E-43A0-4B7B-9C87-890932D5FD99}" destId="{20B6DA0C-A62B-4F3B-8A2F-31F03BF6708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3A34E75-CE27-40FF-A2D3-BC9DB61DF5CB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405031-D659-4355-9FA6-1BBD2F5EE6D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147002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>
                <a:solidFill>
                  <a:schemeClr val="tx1"/>
                </a:solidFill>
              </a:rPr>
              <a:t>الرقابة الداخلية و مخاطر </a:t>
            </a:r>
            <a:r>
              <a:rPr lang="ar-IQ" dirty="0" smtClean="0">
                <a:solidFill>
                  <a:schemeClr val="tx1"/>
                </a:solidFill>
              </a:rPr>
              <a:t>الرقابة</a:t>
            </a:r>
            <a:br>
              <a:rPr lang="ar-IQ" dirty="0" smtClean="0">
                <a:solidFill>
                  <a:schemeClr val="tx1"/>
                </a:solidFill>
              </a:rPr>
            </a:br>
            <a:r>
              <a:rPr lang="ar-IQ" dirty="0" smtClean="0">
                <a:solidFill>
                  <a:schemeClr val="tx1"/>
                </a:solidFill>
              </a:rPr>
              <a:t>د. </a:t>
            </a:r>
            <a:r>
              <a:rPr lang="ar-IQ" smtClean="0">
                <a:solidFill>
                  <a:schemeClr val="tx1"/>
                </a:solidFill>
              </a:rPr>
              <a:t>سهاد صبيح</a:t>
            </a:r>
            <a:r>
              <a:rPr lang="ar-IQ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ar-IQ" sz="3600" b="1" dirty="0" smtClean="0"/>
              <a:t>الفصل السادس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16535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rtl="1"/>
            <a:r>
              <a:rPr lang="ar-SA" b="1" dirty="0" smtClean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أولاً: </a:t>
            </a:r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الرقابة الداخلية المحاسبية</a:t>
            </a:r>
            <a:r>
              <a:rPr lang="ar-SA" b="1" dirty="0">
                <a:solidFill>
                  <a:srgbClr val="FFFF00"/>
                </a:solidFill>
                <a:latin typeface="Calibri"/>
                <a:cs typeface="Simplified Arabic" pitchFamily="2" charset="-78"/>
              </a:rPr>
              <a:t/>
            </a:r>
            <a:br>
              <a:rPr lang="ar-SA" b="1" dirty="0">
                <a:solidFill>
                  <a:srgbClr val="FFFF00"/>
                </a:solidFill>
                <a:latin typeface="Calibri"/>
                <a:cs typeface="Simplified Arabic" pitchFamily="2" charset="-78"/>
              </a:rPr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599" cy="4800600"/>
          </a:xfrm>
        </p:spPr>
        <p:txBody>
          <a:bodyPr>
            <a:normAutofit/>
          </a:bodyPr>
          <a:lstStyle/>
          <a:p>
            <a:pPr marL="342900" lvl="0" indent="-342900" algn="r" rtl="1">
              <a:buClrTx/>
              <a:buSzTx/>
              <a:buNone/>
              <a:defRPr/>
            </a:pPr>
            <a:r>
              <a:rPr lang="ar-SA" sz="30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وتهدف </a:t>
            </a: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لضمان الدقة وصحة البيانات المحاسبية، ومن إجراءاتها :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تحديد المسؤوليات المالية والفصل بين الوظائف المتعارضة في الأقسام </a:t>
            </a:r>
            <a:r>
              <a:rPr lang="ar-SA" sz="30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استخدام </a:t>
            </a: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نظام القيد المزدوج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استخدام نظام حسابات المراقبة الإجمالية والمساعدة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عمل موازين مراجعة دورية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إعداد مذكرة تسوية البنك وبشكل دوري ومنتظم ولفترات قصيرة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استخدام نظام الجرد المستمر للمخزون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0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قيام أشخاص بإعداد قيود التسوية وتصحيح الأخطاء خلاف من يقوموا بعمل قيود اليومية   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03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rtl="1"/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ثانياً: الرقابة الداخلية الإدارية </a:t>
            </a:r>
            <a:r>
              <a:rPr lang="ar-SA" b="1" dirty="0">
                <a:solidFill>
                  <a:srgbClr val="FFFF00"/>
                </a:solidFill>
                <a:latin typeface="Calibri"/>
                <a:cs typeface="Simplified Arabic" pitchFamily="2" charset="-78"/>
              </a:rPr>
              <a:t/>
            </a:r>
            <a:br>
              <a:rPr lang="ar-SA" b="1" dirty="0">
                <a:solidFill>
                  <a:srgbClr val="FFFF00"/>
                </a:solidFill>
                <a:latin typeface="Calibri"/>
                <a:cs typeface="Simplified Arabic" pitchFamily="2" charset="-78"/>
              </a:rPr>
            </a:b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28800"/>
            <a:ext cx="8305799" cy="4297363"/>
          </a:xfrm>
        </p:spPr>
        <p:txBody>
          <a:bodyPr>
            <a:normAutofit lnSpcReduction="10000"/>
          </a:bodyPr>
          <a:lstStyle/>
          <a:p>
            <a:pPr marL="342900" lvl="0" indent="-342900" algn="r" rtl="1">
              <a:buClrTx/>
              <a:buSzTx/>
              <a:buNone/>
              <a:defRPr/>
            </a:pP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وتهدف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لتحقيق الكفاءة الإنتاجية وتشجيع الالتزام بالسياسات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الإدارية،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ومن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إجراءاتها:</a:t>
            </a:r>
            <a:endParaRPr lang="ar-SA" sz="3200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الموازنات التخطيطية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نظام التكاليف المعيارية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الإحصائيات والرسومات البيانية والخرائط والبيانات التحليلية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دراسة الوقت </a:t>
            </a:r>
            <a:endParaRPr lang="ar-IQ" sz="3200" dirty="0" smtClean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التقارير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الدورية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البرامج التدريبية للعاملين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94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rtl="1"/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ثالثاً: الضبط الداخلي </a:t>
            </a:r>
            <a:b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599" cy="4724400"/>
          </a:xfrm>
        </p:spPr>
        <p:txBody>
          <a:bodyPr/>
          <a:lstStyle/>
          <a:p>
            <a:pPr marL="342900" lvl="0" indent="-342900" algn="r" rtl="1">
              <a:buClrTx/>
              <a:buSzTx/>
              <a:buNone/>
              <a:defRPr/>
            </a:pP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ويهدف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لتحقيق الحماية اللازمة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للأصول،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ومن وسائل الضبط الداخلي التي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توضع:</a:t>
            </a:r>
            <a:endParaRPr lang="ar-SA" sz="3200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تقسيم العمل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المراقبة الذاتية ( مراقبة الموظف لموظف أخر )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تحديد الاختصاصات والسلطات والمسؤوليات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استخدام وسائل الرقابة الحدية والمزدوجة </a:t>
            </a:r>
          </a:p>
          <a:p>
            <a:pPr marL="342900" lvl="0" indent="-342900" algn="r" rtl="1">
              <a:buClrTx/>
              <a:buSzTx/>
              <a:buFont typeface="Wingdings" pitchFamily="2" charset="2"/>
              <a:buChar char="v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التأمين على الموظفين الذين بحوزتهم عهده وعلى الممتلكات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79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مقومات </a:t>
            </a:r>
            <a:r>
              <a:rPr lang="ar-SA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9901258"/>
              </p:ext>
            </p:extLst>
          </p:nvPr>
        </p:nvGraphicFramePr>
        <p:xfrm>
          <a:off x="152400" y="1676400"/>
          <a:ext cx="88392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63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Simplified Arabic" pitchFamily="2" charset="-78"/>
              </a:rPr>
              <a:t> البيئة الرقابية وتشمل التالي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0745863"/>
              </p:ext>
            </p:extLst>
          </p:nvPr>
        </p:nvGraphicFramePr>
        <p:xfrm>
          <a:off x="762000" y="1828800"/>
          <a:ext cx="7408862" cy="3679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071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40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مقومات </a:t>
            </a:r>
            <a:r>
              <a:rPr lang="ar-SA" sz="40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1" y="1295400"/>
            <a:ext cx="8686800" cy="5410200"/>
          </a:xfrm>
        </p:spPr>
        <p:txBody>
          <a:bodyPr>
            <a:normAutofit fontScale="92500" lnSpcReduction="20000"/>
          </a:bodyPr>
          <a:lstStyle/>
          <a:p>
            <a:pPr marL="342900" lvl="0" indent="-342900" algn="just" rtl="1">
              <a:buClrTx/>
              <a:buSzTx/>
              <a:buNone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أولاً /البيئة </a:t>
            </a:r>
            <a:r>
              <a:rPr lang="ar-SA" sz="32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الرقابية: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وهي بيئة تشمل المواقف والتصرفات والسياسات والإجراءات التي تتبناها الإدارة  العليا والأفراد المنظمة بشكل عام وهي جزء مهم من الرقابة الداخلية وتشمل ما يلي :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الهيكل التنظيمي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: فالهيكل التنظيمي السليم يوفر العناصر التالية</a:t>
            </a:r>
            <a:endParaRPr lang="ar-SA" sz="2800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514350" lvl="0" indent="-514350" algn="just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تحديد للصلاحيات والمسؤوليات </a:t>
            </a:r>
            <a:r>
              <a:rPr lang="ar-IQ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لل</a:t>
            </a:r>
            <a:r>
              <a:rPr lang="ar-SA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أقسام </a:t>
            </a: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والأشخاص </a:t>
            </a:r>
          </a:p>
          <a:p>
            <a:pPr marL="514350" lvl="0" indent="-514350" algn="just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تفويض السلطات</a:t>
            </a:r>
          </a:p>
          <a:p>
            <a:pPr marL="514350" lvl="0" indent="-514350" algn="just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المرونة في الخطط التنظيمية في المستقبل</a:t>
            </a:r>
          </a:p>
          <a:p>
            <a:pPr marL="514350" lvl="0" indent="-514350" algn="just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الاستقلال الوظيفي للإدارات المختلفة فيما يتعلق بالتصريح والحيازة والمحاسبة 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 startAt="2"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التدقيق الداخلي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: ويتولي قسم التدقيق الداخلي هذه المهمة فيقوم بقياس وتقويم فعالية وسائل الرقابة المتعلقة بالرقابة الداخلية والمحاسبية والضبط الداخلي      </a:t>
            </a:r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43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685800"/>
            <a:ext cx="8686799" cy="5867400"/>
          </a:xfrm>
        </p:spPr>
        <p:txBody>
          <a:bodyPr>
            <a:normAutofit fontScale="92500" lnSpcReduction="20000"/>
          </a:bodyPr>
          <a:lstStyle/>
          <a:p>
            <a:pPr marL="342900" lvl="0" indent="-342900" algn="r" rtl="1">
              <a:buClrTx/>
              <a:buSzTx/>
              <a:buNone/>
              <a:defRPr/>
            </a:pPr>
            <a:endParaRPr lang="ar-SA" sz="3200" dirty="0" smtClean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514350" lvl="0" indent="-514350" algn="r" rtl="1">
              <a:buClrTx/>
              <a:buSzTx/>
              <a:buFont typeface="+mj-lt"/>
              <a:buAutoNum type="arabicPeriod" startAt="3"/>
              <a:defRPr/>
            </a:pPr>
            <a:r>
              <a:rPr lang="ar-SA" sz="32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لجنة </a:t>
            </a: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التدقيق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: وتتكون عادة من المديرين غير التنفيذيين لزيادة فاعلية التدقيق الداخلي ومن مهامها ما يلي  </a:t>
            </a:r>
            <a:endParaRPr lang="ar-SA" sz="2800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514350" lvl="0" indent="-514350" algn="r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مساعدة الإدارة في تحمل المسؤوليات </a:t>
            </a:r>
          </a:p>
          <a:p>
            <a:pPr marL="514350" lvl="0" indent="-514350" algn="r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التنسيق بين الإدارة والمدقق الخارجي وتسهيل مهمته في العمل وتحديد أتعابه  </a:t>
            </a:r>
          </a:p>
          <a:p>
            <a:pPr marL="514350" lvl="0" indent="-514350" algn="r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مناقشة المدقق الخارجي فيما يقدم من توصيات ومقترحات للإدارة </a:t>
            </a:r>
          </a:p>
          <a:p>
            <a:pPr marL="514350" lvl="0" indent="-514350" algn="r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تعيين المدققين الداخليين ومتابعة عملهم واستلام التقارير منهم </a:t>
            </a:r>
          </a:p>
          <a:p>
            <a:pPr marL="514350" lvl="0" indent="-514350" algn="r" rtl="1">
              <a:buClrTx/>
              <a:buSzTx/>
              <a:buFont typeface="Wingdings" pitchFamily="2" charset="2"/>
              <a:buChar char="Ø"/>
              <a:defRPr/>
            </a:pPr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العمل على استقلال التدقيق الداخلي وزيادة استقلال التدقيق الخارجي </a:t>
            </a:r>
          </a:p>
          <a:p>
            <a:pPr marL="514350" lvl="0" indent="-514350" algn="r" rtl="1">
              <a:buClrTx/>
              <a:buSzTx/>
              <a:buFont typeface="+mj-lt"/>
              <a:buAutoNum type="arabicPeriod" startAt="4"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السياسات والإجراءات التي تتعلق بالموظفين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من حيث تحديد المؤهلات والتعيينات والتدريب والترقية والرواتب والعلاوات والمكافآت وخلافه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87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40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مقومات </a:t>
            </a:r>
            <a:r>
              <a:rPr lang="ar-SA" sz="40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1" y="1676400"/>
            <a:ext cx="8305800" cy="4449763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 rtl="1">
              <a:buClrTx/>
              <a:buSzTx/>
              <a:buNone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ثانياً /النظام المحاسبي: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ويتكون من السياسات والإجراءات والوسائل الكافية لجمع وتحليل وتصنيف البيانات المالية وإعداد التقارير المالية وتوصل النتائج لمستخدميها ويشمل ما يلي :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المستندات المختلفة مثل الفواتير ومستند القبض والصرف ...إلخ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الهيكل التنظيمي لقسم المحاسبة 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دليل الإجراءات والسياسات 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الموازنات التقديرية 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التقارير وموازين المراجعة 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الموظفين المؤهلين والأجهزة اللازمة </a:t>
            </a:r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5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مقومات الرقابة الداخلية 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5029200"/>
          </a:xfrm>
        </p:spPr>
        <p:txBody>
          <a:bodyPr/>
          <a:lstStyle/>
          <a:p>
            <a:pPr marL="342900" lvl="0" indent="-342900" algn="just" rtl="1">
              <a:buClrTx/>
              <a:buSzTx/>
              <a:buNone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ثالثاً /الإجراءات الرقابية: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وتشمل الإجراءات والسياسات الخاصة بتحديد المسؤوليات والفصل بين الوظائف المتعارضة (التسجيل والاعتماد والحماية والتنفيذ) وتشغيل البيانات والحماية المادية والإلكترونية والفحص الداخلي للأداء والعمليات</a:t>
            </a:r>
          </a:p>
          <a:p>
            <a:pPr marL="342900" lvl="0" indent="-342900" algn="just" rtl="1">
              <a:buClrTx/>
              <a:buSzTx/>
              <a:buNone/>
              <a:defRPr/>
            </a:pPr>
            <a:r>
              <a:rPr lang="ar-S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cs typeface="Simplified Arabic" pitchFamily="2" charset="-78"/>
              </a:rPr>
              <a:t>الرقابة الداخلية في منظور المعيار الدولي 315 </a:t>
            </a:r>
          </a:p>
          <a:p>
            <a:pPr marL="342900" lvl="0" indent="-342900" algn="just" rtl="1">
              <a:buClrTx/>
              <a:buSzTx/>
              <a:buNone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هي ما تصممه الإدارة من إجراءات ووسائل لتحقيق مصداقية البيانات المحاسبية وتحقيق الكفاءة والفاعلية للعمليات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التشغيلية،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وتحقيق الالتزام بالسياسات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الإدارية،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فالرقابة الداخلية هي توضع لمعالجة المخاطر التي قد لا تؤدي لتحقيق الأهداف   </a:t>
            </a:r>
            <a:r>
              <a:rPr lang="ar-SA" sz="3200" b="1" dirty="0">
                <a:solidFill>
                  <a:srgbClr val="FFFF00"/>
                </a:solidFill>
                <a:latin typeface="Calibri"/>
                <a:cs typeface="Simplified Arabic" pitchFamily="2" charset="-78"/>
              </a:rPr>
              <a:t> </a:t>
            </a:r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99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مكونات </a:t>
            </a:r>
            <a:r>
              <a:rPr lang="ar-SA" sz="32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 </a:t>
            </a: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وفق المعهد الأمريكي للمحاسبين القانونيين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1371600"/>
          </a:xfrm>
          <a:prstGeom prst="cloudCallout">
            <a:avLst>
              <a:gd name="adj1" fmla="val 30528"/>
              <a:gd name="adj2" fmla="val 70951"/>
            </a:avLst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Simplified Arabic" pitchFamily="2" charset="-78"/>
              </a:rPr>
              <a:t> البيئة 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Simplified Arabic" pitchFamily="2" charset="-78"/>
              </a:rPr>
              <a:t>الرقابية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Simplified Arabic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4800" y="2971800"/>
            <a:ext cx="1690255" cy="2819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chemeClr val="tx1"/>
                </a:solidFill>
              </a:rPr>
              <a:t>المعلومات </a:t>
            </a:r>
            <a:r>
              <a:rPr lang="ar-SA" sz="3200" b="1" dirty="0">
                <a:solidFill>
                  <a:schemeClr val="tx1"/>
                </a:solidFill>
              </a:rPr>
              <a:t>والتوصيل</a:t>
            </a:r>
            <a:endParaRPr lang="en-US" sz="32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Lightning Bolt 6"/>
          <p:cNvSpPr/>
          <p:nvPr/>
        </p:nvSpPr>
        <p:spPr>
          <a:xfrm rot="20541864" flipH="1">
            <a:off x="2243849" y="3079270"/>
            <a:ext cx="3657600" cy="2209800"/>
          </a:xfrm>
          <a:prstGeom prst="lightningBol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تقييم المخاطر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Sun 7"/>
          <p:cNvSpPr/>
          <p:nvPr/>
        </p:nvSpPr>
        <p:spPr>
          <a:xfrm>
            <a:off x="6026727" y="3127759"/>
            <a:ext cx="2895600" cy="2057400"/>
          </a:xfrm>
          <a:prstGeom prst="sun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IQ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المراقبة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Curved Down Ribbon 5"/>
          <p:cNvSpPr/>
          <p:nvPr/>
        </p:nvSpPr>
        <p:spPr>
          <a:xfrm>
            <a:off x="3810000" y="5029200"/>
            <a:ext cx="3429000" cy="1295400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IQ" sz="3600" dirty="0" smtClean="0">
                <a:solidFill>
                  <a:schemeClr val="tx1"/>
                </a:solidFill>
              </a:rPr>
              <a:t>أنشطة الرقابة 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6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sz="5400" dirty="0" smtClean="0">
                <a:solidFill>
                  <a:schemeClr val="tx1"/>
                </a:solidFill>
              </a:rPr>
              <a:t>الرقابة الداخلية</a:t>
            </a:r>
            <a:r>
              <a:rPr lang="ar-IQ" sz="5400" dirty="0" smtClean="0"/>
              <a:t> </a:t>
            </a:r>
            <a:endParaRPr lang="en-US" sz="5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1" y="1905000"/>
            <a:ext cx="8382000" cy="4221163"/>
          </a:xfrm>
        </p:spPr>
        <p:txBody>
          <a:bodyPr>
            <a:normAutofit/>
          </a:bodyPr>
          <a:lstStyle/>
          <a:p>
            <a:pPr algn="r" rt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ar-SA" sz="2800" b="1" dirty="0">
                <a:solidFill>
                  <a:schemeClr val="tx1"/>
                </a:solidFill>
                <a:cs typeface="Simplified Arabic" pitchFamily="2" charset="-78"/>
              </a:rPr>
              <a:t>الهدف من </a:t>
            </a:r>
            <a:r>
              <a:rPr lang="ar-SA" sz="2800" b="1" dirty="0" smtClean="0">
                <a:solidFill>
                  <a:schemeClr val="tx1"/>
                </a:solidFill>
                <a:cs typeface="Simplified Arabic" pitchFamily="2" charset="-78"/>
              </a:rPr>
              <a:t>الفصل: </a:t>
            </a:r>
            <a:r>
              <a:rPr lang="ar-SA" sz="2800" b="1" dirty="0">
                <a:solidFill>
                  <a:schemeClr val="tx1"/>
                </a:solidFill>
                <a:cs typeface="Simplified Arabic" pitchFamily="2" charset="-78"/>
              </a:rPr>
              <a:t>التعرف على الأمور التالية </a:t>
            </a:r>
          </a:p>
          <a:p>
            <a:pPr marL="514350" indent="-514350" algn="r" rtl="1" fontAlgn="auto"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ar-SA" sz="2800" dirty="0">
                <a:solidFill>
                  <a:schemeClr val="tx1"/>
                </a:solidFill>
                <a:cs typeface="Simplified Arabic" pitchFamily="2" charset="-78"/>
              </a:rPr>
              <a:t>مفهوم الرقابة الداخلية والهدف منه</a:t>
            </a:r>
          </a:p>
          <a:p>
            <a:pPr marL="514350" indent="-514350" algn="r" rtl="1" fontAlgn="auto"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ar-SA" sz="2800" dirty="0">
                <a:solidFill>
                  <a:schemeClr val="tx1"/>
                </a:solidFill>
                <a:cs typeface="Simplified Arabic" pitchFamily="2" charset="-78"/>
              </a:rPr>
              <a:t>مسؤولية الإدارة ومسؤولية المدقق في نظام الرقابة  </a:t>
            </a:r>
          </a:p>
          <a:p>
            <a:pPr marL="514350" indent="-514350" algn="r" rtl="1" fontAlgn="auto"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ar-SA" sz="2800" dirty="0">
                <a:solidFill>
                  <a:schemeClr val="tx1"/>
                </a:solidFill>
                <a:cs typeface="Simplified Arabic" pitchFamily="2" charset="-78"/>
              </a:rPr>
              <a:t>محددات </a:t>
            </a:r>
            <a:r>
              <a:rPr lang="ar-SA" sz="2800" dirty="0" smtClean="0">
                <a:solidFill>
                  <a:schemeClr val="tx1"/>
                </a:solidFill>
                <a:cs typeface="Simplified Arabic" pitchFamily="2" charset="-78"/>
              </a:rPr>
              <a:t>الرقابة الداخلية</a:t>
            </a:r>
            <a:endParaRPr lang="ar-SA" sz="2800" dirty="0">
              <a:solidFill>
                <a:schemeClr val="tx1"/>
              </a:solidFill>
              <a:cs typeface="Simplified Arabic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ar-SA" sz="2800" dirty="0">
                <a:solidFill>
                  <a:schemeClr val="tx1"/>
                </a:solidFill>
                <a:cs typeface="Simplified Arabic" pitchFamily="2" charset="-78"/>
              </a:rPr>
              <a:t>أقسام الرقابة الداخلية </a:t>
            </a:r>
          </a:p>
          <a:p>
            <a:pPr marL="514350" indent="-514350" algn="r" rtl="1" fontAlgn="auto"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ar-SA" sz="2800" dirty="0">
                <a:solidFill>
                  <a:schemeClr val="tx1"/>
                </a:solidFill>
                <a:cs typeface="Simplified Arabic" pitchFamily="2" charset="-78"/>
              </a:rPr>
              <a:t>مقومات الرقابة الداخلية </a:t>
            </a:r>
          </a:p>
          <a:p>
            <a:pPr marL="514350" indent="-514350" algn="r" rtl="1" fontAlgn="auto"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ar-SA" sz="2800" dirty="0">
                <a:solidFill>
                  <a:schemeClr val="tx1"/>
                </a:solidFill>
                <a:cs typeface="Simplified Arabic" pitchFamily="2" charset="-78"/>
              </a:rPr>
              <a:t>إجراءات فهم ودراسة </a:t>
            </a:r>
            <a:r>
              <a:rPr lang="ar-SA" sz="2800" dirty="0" smtClean="0">
                <a:solidFill>
                  <a:schemeClr val="tx1"/>
                </a:solidFill>
                <a:cs typeface="Simplified Arabic" pitchFamily="2" charset="-78"/>
              </a:rPr>
              <a:t>الرقابة الداخلية </a:t>
            </a:r>
            <a:endParaRPr lang="ar-SA" sz="2800" dirty="0">
              <a:solidFill>
                <a:schemeClr val="tx1"/>
              </a:solidFill>
              <a:cs typeface="Simplified Arabic" pitchFamily="2" charset="-78"/>
            </a:endParaRPr>
          </a:p>
          <a:p>
            <a:pPr marL="514350" indent="-514350" algn="r" rtl="1" fontAlgn="auto"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ar-SA" sz="2800" dirty="0">
                <a:solidFill>
                  <a:schemeClr val="tx1"/>
                </a:solidFill>
                <a:cs typeface="Simplified Arabic" pitchFamily="2" charset="-78"/>
              </a:rPr>
              <a:t>إجراءات توثيق </a:t>
            </a:r>
            <a:r>
              <a:rPr lang="ar-SA" sz="2800" dirty="0" smtClean="0">
                <a:solidFill>
                  <a:schemeClr val="tx1"/>
                </a:solidFill>
                <a:cs typeface="Simplified Arabic" pitchFamily="2" charset="-78"/>
              </a:rPr>
              <a:t>الرقابة الداخلية  </a:t>
            </a:r>
            <a:endParaRPr lang="en-US" sz="2800" dirty="0">
              <a:solidFill>
                <a:schemeClr val="tx1"/>
              </a:solidFill>
              <a:cs typeface="Simplified Arabic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94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52728"/>
          </a:xfrm>
        </p:spPr>
        <p:txBody>
          <a:bodyPr/>
          <a:lstStyle/>
          <a:p>
            <a:r>
              <a:rPr lang="ar-SA" sz="40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مقومات </a:t>
            </a:r>
            <a:r>
              <a:rPr lang="ar-SA" sz="40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066800"/>
            <a:ext cx="8763000" cy="5638800"/>
          </a:xfrm>
        </p:spPr>
        <p:txBody>
          <a:bodyPr/>
          <a:lstStyle/>
          <a:p>
            <a:pPr marL="342900" lvl="0" indent="-342900" algn="r" rtl="1">
              <a:buClrTx/>
              <a:buSzTx/>
              <a:buNone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إجراءات فهم </a:t>
            </a:r>
            <a:r>
              <a:rPr lang="ar-SA" sz="32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 </a:t>
            </a:r>
            <a:endParaRPr lang="en-US" sz="3200" b="1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342900" lvl="0" indent="-342900" algn="just" rtl="1">
              <a:buClrTx/>
              <a:buSzTx/>
              <a:buNone/>
              <a:defRPr/>
            </a:pP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  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وتتمثل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في عملية جمع الأدلة عن التصميم والتشغيل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لالرقابة الداخلية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وتكون هذه الإجراءات هي أساس عملية التخطيط ، حيث يقيم النظام تقييم أولي فيقيم مخاطر الرقابة ويقوم بتنفيذ اختبارات الرقابة ومن ثم يقرر حجم الاختبارات التفصيلية للأرصدة</a:t>
            </a:r>
          </a:p>
          <a:p>
            <a:pPr marL="342900" lvl="0" indent="-342900" algn="just" rtl="1">
              <a:buClrTx/>
              <a:buSzTx/>
              <a:buNone/>
              <a:defRPr/>
            </a:pPr>
            <a:r>
              <a:rPr lang="ar-SA" sz="3200" b="1" dirty="0">
                <a:solidFill>
                  <a:srgbClr val="0070C0"/>
                </a:solidFill>
                <a:latin typeface="Calibri"/>
                <a:cs typeface="Simplified Arabic" pitchFamily="2" charset="-78"/>
              </a:rPr>
              <a:t>ما هو هدف المدقق من فهم </a:t>
            </a:r>
            <a:r>
              <a:rPr lang="ar-SA" sz="3200" b="1" dirty="0" smtClean="0">
                <a:solidFill>
                  <a:srgbClr val="0070C0"/>
                </a:solidFill>
                <a:latin typeface="Calibri"/>
                <a:cs typeface="Simplified Arabic" pitchFamily="2" charset="-78"/>
              </a:rPr>
              <a:t>الرقابة الداخلية </a:t>
            </a:r>
            <a:r>
              <a:rPr lang="ar-SA" sz="3200" b="1" dirty="0">
                <a:solidFill>
                  <a:srgbClr val="0070C0"/>
                </a:solidFill>
                <a:latin typeface="Calibri"/>
                <a:cs typeface="Simplified Arabic" pitchFamily="2" charset="-78"/>
              </a:rPr>
              <a:t>؟؟ 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srgbClr val="0070C0"/>
                </a:solidFill>
                <a:latin typeface="Calibri"/>
                <a:cs typeface="Simplified Arabic" pitchFamily="2" charset="-78"/>
              </a:rPr>
              <a:t>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توفير أدلة لإنجاز مهمة التدقيق واتخاذ قرار القبول بالعمل أم لا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إمكانية تحديد نقاط الضعف ومن ثم الإنحرافات المادية المحتملة 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تقدير مخاطر الاكتشاف وفق النموذج الرياضي</a:t>
            </a:r>
          </a:p>
          <a:p>
            <a:pPr marL="514350" lvl="0" indent="-514350" algn="just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مساعدة المدقق في تصميم الاختبارات التفصيلية للأرصدة   </a:t>
            </a:r>
            <a:endParaRPr lang="ar-SA" sz="3200" b="1" dirty="0">
              <a:solidFill>
                <a:srgbClr val="0070C0"/>
              </a:solidFill>
              <a:latin typeface="Calibri"/>
              <a:cs typeface="Simplified Arabic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36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40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مصادر المعلومات لفهم </a:t>
            </a:r>
            <a:r>
              <a:rPr lang="ar-SA" sz="40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1" y="1752600"/>
            <a:ext cx="8686800" cy="4373563"/>
          </a:xfrm>
        </p:spPr>
        <p:txBody>
          <a:bodyPr/>
          <a:lstStyle/>
          <a:p>
            <a:pPr marL="342900" lvl="0" indent="-342900" algn="r" rtl="1">
              <a:buClrTx/>
              <a:buSzTx/>
              <a:buNone/>
              <a:defRPr/>
            </a:pP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تتعدد المصادر للمعلومات لفهم </a:t>
            </a:r>
            <a:r>
              <a:rPr lang="ar-SA" sz="32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 </a:t>
            </a:r>
            <a:r>
              <a:rPr lang="ar-SA" sz="32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وهي :</a:t>
            </a:r>
            <a:endParaRPr lang="en-US" sz="3200" b="1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514350" lvl="0" indent="-514350" algn="r" rtl="1">
              <a:buClrTx/>
              <a:buSzTx/>
              <a:buFont typeface="+mj-lt"/>
              <a:buAutoNum type="arabicParenR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أوراق العمل السابقة والحكم المهني والخبرة </a:t>
            </a:r>
          </a:p>
          <a:p>
            <a:pPr marL="514350" lvl="0" indent="-514350" algn="r" rtl="1">
              <a:buClrTx/>
              <a:buSzTx/>
              <a:buFont typeface="+mj-lt"/>
              <a:buAutoNum type="arabicParenR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الاستفسارات من موظفي الشركة التي يتم تدقيقها </a:t>
            </a:r>
          </a:p>
          <a:p>
            <a:pPr marL="514350" lvl="0" indent="-514350" algn="r" rtl="1">
              <a:buClrTx/>
              <a:buSzTx/>
              <a:buFont typeface="+mj-lt"/>
              <a:buAutoNum type="arabicParenR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دليل السياسات والإجراءات لدى الشركة </a:t>
            </a:r>
          </a:p>
          <a:p>
            <a:pPr marL="514350" lvl="0" indent="-514350" algn="r" rtl="1">
              <a:buClrTx/>
              <a:buSzTx/>
              <a:buFont typeface="+mj-lt"/>
              <a:buAutoNum type="arabicParenR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الفحص المستندي والدفاتر والسجلات</a:t>
            </a:r>
          </a:p>
          <a:p>
            <a:pPr marL="514350" lvl="0" indent="-514350" algn="r" rtl="1">
              <a:buClrTx/>
              <a:buSzTx/>
              <a:buFont typeface="+mj-lt"/>
              <a:buAutoNum type="arabicParenR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الملاحظة للعمليات والأنشطة  </a:t>
            </a:r>
            <a:endParaRPr lang="ar-SA" sz="3200" dirty="0">
              <a:solidFill>
                <a:srgbClr val="0070C0"/>
              </a:solidFill>
              <a:latin typeface="Calibri"/>
              <a:cs typeface="Simplified Arabic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6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IQ" dirty="0" smtClean="0">
                <a:solidFill>
                  <a:schemeClr val="tx1"/>
                </a:solidFill>
              </a:rPr>
              <a:t>الرقابة الداخلية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just" rtl="1">
              <a:buClrTx/>
              <a:buSzTx/>
              <a:buNone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تضع المنشأة خطة تنظيمية وإجراءات للعمل ووسائل ولوائح </a:t>
            </a:r>
            <a:r>
              <a:rPr lang="ar-SA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وتفسيرات</a:t>
            </a:r>
            <a:r>
              <a:rPr lang="ar-IQ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</a:t>
            </a:r>
            <a:r>
              <a:rPr lang="ar-SA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لينتظم </a:t>
            </a: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العمل ويتم بالشكل المخطط له وهذه الإجراءات المستخدمة </a:t>
            </a:r>
            <a:r>
              <a:rPr lang="ar-SA" b="1" dirty="0">
                <a:solidFill>
                  <a:srgbClr val="C00000"/>
                </a:solidFill>
                <a:latin typeface="Calibri"/>
                <a:cs typeface="Simplified Arabic" pitchFamily="2" charset="-78"/>
              </a:rPr>
              <a:t>( </a:t>
            </a:r>
            <a:r>
              <a:rPr lang="ar-SA" b="1" dirty="0" smtClean="0">
                <a:solidFill>
                  <a:srgbClr val="C00000"/>
                </a:solidFill>
                <a:latin typeface="Calibri"/>
                <a:cs typeface="Simplified Arabic" pitchFamily="2" charset="-78"/>
              </a:rPr>
              <a:t>الرقابة الداخلية </a:t>
            </a:r>
            <a:r>
              <a:rPr lang="ar-SA" b="1" dirty="0">
                <a:solidFill>
                  <a:srgbClr val="C00000"/>
                </a:solidFill>
                <a:latin typeface="Calibri"/>
                <a:cs typeface="Simplified Arabic" pitchFamily="2" charset="-78"/>
              </a:rPr>
              <a:t>) </a:t>
            </a: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يكون الهدف من </a:t>
            </a:r>
            <a:r>
              <a:rPr lang="ar-SA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وضعها:</a:t>
            </a:r>
            <a:endParaRPr lang="ar-SA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514350" lvl="0" indent="-514350" algn="just" rtl="1">
              <a:buClrTx/>
              <a:buSzTx/>
              <a:buFont typeface="+mj-lt"/>
              <a:buAutoNum type="arabicParenR"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حماية الأصول من السرقة والتلاعب والاختلاس وسوء الاستخدام </a:t>
            </a:r>
          </a:p>
          <a:p>
            <a:pPr marL="514350" lvl="0" indent="-514350" algn="just" rtl="1">
              <a:buClrTx/>
              <a:buSzTx/>
              <a:buFont typeface="+mj-lt"/>
              <a:buAutoNum type="arabicParenR"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التأكد من دقة وصحة البيانات المحاسبية ومدى إمكانية الاعتماد عليها وهذا من مسؤوليات الإدارة  من حيث عدالة العرض وتوافق البيانات مع المعايير المحاسبية </a:t>
            </a:r>
          </a:p>
          <a:p>
            <a:pPr marL="514350" lvl="0" indent="-514350" algn="just" rtl="1">
              <a:buClrTx/>
              <a:buSzTx/>
              <a:buFont typeface="+mj-lt"/>
              <a:buAutoNum type="arabicParenR"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رفع الكفاءة الإنتاجية وتحقيق الفعالية للموارد الاقتصادية </a:t>
            </a:r>
          </a:p>
          <a:p>
            <a:pPr marL="514350" lvl="0" indent="-514350" algn="just" rtl="1">
              <a:buClrTx/>
              <a:buSzTx/>
              <a:buFont typeface="+mj-lt"/>
              <a:buAutoNum type="arabicParenR"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العمل على تشجيع الالتزام بالسياسات الإدارية والقوانين والأنظمة في المنشأة      </a:t>
            </a:r>
            <a:endParaRPr lang="en-US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algn="r" rtl="1"/>
            <a:endParaRPr lang="en-US" dirty="0"/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944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8305800" cy="1252728"/>
          </a:xfrm>
        </p:spPr>
        <p:txBody>
          <a:bodyPr/>
          <a:lstStyle/>
          <a:p>
            <a:r>
              <a:rPr lang="ar-SA" sz="4000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مسؤولية الإدارة والمدقق عن </a:t>
            </a:r>
            <a:r>
              <a:rPr lang="ar-SA" sz="4000" b="1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71600"/>
            <a:ext cx="8229599" cy="5029200"/>
          </a:xfrm>
        </p:spPr>
        <p:txBody>
          <a:bodyPr>
            <a:normAutofit fontScale="92500" lnSpcReduction="10000"/>
          </a:bodyPr>
          <a:lstStyle/>
          <a:p>
            <a:pPr marL="342900" lvl="0" indent="-342900" algn="just" rtl="1">
              <a:buClrTx/>
              <a:buSzTx/>
              <a:buNone/>
              <a:defRPr/>
            </a:pPr>
            <a:r>
              <a:rPr lang="ar-IQ" sz="35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   </a:t>
            </a:r>
            <a:r>
              <a:rPr lang="ar-SA" sz="35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إن </a:t>
            </a:r>
            <a:r>
              <a:rPr lang="ar-SA" sz="35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تصميم </a:t>
            </a:r>
            <a:r>
              <a:rPr lang="ar-IQ" sz="35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</a:t>
            </a:r>
            <a:r>
              <a:rPr lang="ar-SA" sz="35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لرقابة </a:t>
            </a:r>
            <a:r>
              <a:rPr lang="ar-SA" sz="35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الداخلية من مسؤوليات الإدارة لتحقيق أهدافها المخططة ومنع واكتشاف الأخطاء والغش الذي قد يقع والتحقق من فعالية الإجراءات الرقابية التي وضعتها </a:t>
            </a:r>
            <a:r>
              <a:rPr lang="ar-SA" sz="35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الإدارة، </a:t>
            </a:r>
            <a:r>
              <a:rPr lang="ar-SA" sz="35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وحددت المعايير الدولية الإجراءات التي يمكن أن تعمل على توفير </a:t>
            </a:r>
            <a:r>
              <a:rPr lang="ar-SA" sz="35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رقابة </a:t>
            </a:r>
            <a:r>
              <a:rPr lang="ar-SA" sz="35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فعال للمنشأة مثل إجراءات الاحتفاظ بالسجلات المحاسبية والتكليف بالمقبوضات والمدفوعات النقدية وإجراءات حماية الأصول والإشراف والمتابعة وإجراءات المساءلة وخلافه من إجراءات تحقق أهداف </a:t>
            </a:r>
            <a:r>
              <a:rPr lang="ar-SA" sz="35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الداخلية، </a:t>
            </a:r>
            <a:r>
              <a:rPr lang="ar-SA" sz="35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ولا يقتصر الأمر على وضع الإجراءات الرقابية فقط بل يتعين على الإدارة العمل على تقييمها من حين لأخر من </a:t>
            </a:r>
            <a:r>
              <a:rPr lang="ar-SA" sz="3500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حيث فاعلية التصميم وفاعلية التشغيل</a:t>
            </a:r>
          </a:p>
          <a:p>
            <a:pPr algn="just" rt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49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مسؤولية الإدارة والمدقق عن الرقابة الداخلية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algn="just" rtl="1">
              <a:buClrTx/>
              <a:buSzTx/>
              <a:buNone/>
              <a:defRPr/>
            </a:pPr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فاعلية التصميم</a:t>
            </a:r>
            <a:r>
              <a:rPr lang="ar-SA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: ويقصد بها التحقق من أن الإجراءات </a:t>
            </a:r>
            <a:r>
              <a:rPr lang="ar-SA" dirty="0" smtClean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التي</a:t>
            </a:r>
            <a:r>
              <a:rPr lang="ar-IQ" dirty="0" smtClean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 </a:t>
            </a:r>
            <a:r>
              <a:rPr lang="ar-SA" dirty="0" smtClean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وضعت </a:t>
            </a:r>
            <a:r>
              <a:rPr lang="ar-SA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كافية لمنع أو اكتشاف الأخطاء والغش ، ولذا تركز الإدارة على إجراءات الرقابة ذات العلاقة بتأكيدات الإدارة الخاصة بالحسابات والإفصاح عن العناصر ذات الأهمية النسبية   </a:t>
            </a:r>
          </a:p>
          <a:p>
            <a:pPr lvl="0" algn="just" rtl="1">
              <a:buClrTx/>
              <a:buSzTx/>
              <a:buNone/>
              <a:defRPr/>
            </a:pPr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فاعلية التشغيل</a:t>
            </a:r>
            <a:r>
              <a:rPr lang="ar-SA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: أي التحقق مما إذا كانت الإجراءات الرقابية مطبقة كما هو مخطط لها ومن أن الذين يطبقونها يفهمون المقصود منها ولديهم القدرة على التطبيق من حيث التفويض والتأهيل المناسبين</a:t>
            </a:r>
            <a:r>
              <a:rPr lang="ar-IQ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.</a:t>
            </a:r>
          </a:p>
          <a:p>
            <a:pPr lvl="0" algn="just" rtl="1">
              <a:buClrTx/>
              <a:buSzTx/>
              <a:buNone/>
              <a:defRPr/>
            </a:pPr>
            <a:r>
              <a:rPr lang="ar-IQ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   </a:t>
            </a:r>
            <a:r>
              <a:rPr lang="ar-SA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وللتحقق من فاعلية التصميم وفاعلية التشغيل تقوم الإدارة بجمع الأدلة يومياً أو شهرياً أو ربع سنوي مثل الاستفسارات والملاحظات وفحص المستندات </a:t>
            </a: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265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rtl="1">
              <a:spcBef>
                <a:spcPct val="20000"/>
              </a:spcBef>
              <a:defRPr/>
            </a:pPr>
            <a:r>
              <a:rPr lang="ar-SA" sz="3200" b="1" dirty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>هل يمكن </a:t>
            </a:r>
            <a:r>
              <a:rPr lang="ar-SA" sz="3200" b="1" dirty="0" smtClean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>لالرقابة الداخلية </a:t>
            </a:r>
            <a:r>
              <a:rPr lang="ar-SA" sz="3200" b="1" dirty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>أن يعطي تأكيد مطلق بتحقيق أهداف إدارة المنشأة التي تم التخطيط لها ؟ ولماذا ؟؟</a:t>
            </a:r>
            <a:br>
              <a:rPr lang="ar-SA" sz="3200" b="1" dirty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295400"/>
            <a:ext cx="8534399" cy="5257800"/>
          </a:xfrm>
        </p:spPr>
        <p:txBody>
          <a:bodyPr>
            <a:normAutofit fontScale="85000" lnSpcReduction="10000"/>
          </a:bodyPr>
          <a:lstStyle/>
          <a:p>
            <a:pPr marL="342900" lvl="0" indent="-342900" algn="r" rtl="1">
              <a:buClrTx/>
              <a:buSzTx/>
              <a:buNone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مهما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بلغ</a:t>
            </a: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ت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الداخلية من قوة فلا يستطيع أن يعطي تأكيد مطلق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بتحقق</a:t>
            </a: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ا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لأهداف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التي وضعتها الإدارة وإنما يعطي تأكيد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معقول،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وذلك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بسبب:</a:t>
            </a:r>
            <a:endParaRPr lang="ar-SA" sz="3200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514350" lvl="0" indent="-514350" algn="r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المحددات المتوارثة في أي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نظام،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بسبب العنصر البشري ومحددات الوقت وعدم الكفاءة ....إلخ </a:t>
            </a:r>
          </a:p>
          <a:p>
            <a:pPr marL="514350" lvl="0" indent="-514350" algn="r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إمكانية التواطؤ بين الموظفين لارتكاب مخالفات أو أخطاء مما يزيد صعوبة عمل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الداخلية </a:t>
            </a:r>
          </a:p>
          <a:p>
            <a:pPr marL="514350" lvl="0" indent="-514350" algn="r" rtl="1">
              <a:buClrTx/>
              <a:buSzTx/>
              <a:buFont typeface="+mj-lt"/>
              <a:buAutoNum type="arabicPeriod"/>
              <a:defRPr/>
            </a:pP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إمكانية قيام الإدارة بتخطي وإختراق التعليمات التي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وضعتها</a:t>
            </a:r>
            <a:endParaRPr lang="ar-IQ" sz="3200" dirty="0" smtClean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514350" indent="-514350" algn="r" rtl="1">
              <a:buClrTx/>
              <a:buSzTx/>
              <a:buFont typeface="+mj-lt"/>
              <a:buAutoNum type="arabicPeriod"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قصور وضعف </a:t>
            </a:r>
            <a:r>
              <a:rPr lang="ar-SA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 </a:t>
            </a: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عن مواكبة التغيرات التكنولوجية خاصة في حالة عدم تحديثه وتطويره </a:t>
            </a:r>
            <a:r>
              <a:rPr lang="ar-IQ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.</a:t>
            </a:r>
          </a:p>
          <a:p>
            <a:pPr marL="514350" lvl="0" indent="-514350" algn="r" rtl="1">
              <a:buClrTx/>
              <a:buSzTx/>
              <a:buFont typeface="+mj-lt"/>
              <a:buAutoNum type="arabicPeriod"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ارتباط قوة وضعف النظام الرقابي بالتكاليف من حيث التصميم والشمول لكل المجالات في المنشأة</a:t>
            </a:r>
            <a:endParaRPr lang="ar-IQ" sz="3200" dirty="0" smtClean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marL="0" lvl="0" indent="0" algn="just" rtl="1">
              <a:buClrTx/>
              <a:buSzTx/>
              <a:buNone/>
              <a:defRPr/>
            </a:pPr>
            <a:r>
              <a:rPr lang="ar-SA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</a:t>
            </a:r>
            <a:endParaRPr lang="ar-SA" dirty="0">
              <a:solidFill>
                <a:prstClr val="black"/>
              </a:solidFill>
              <a:latin typeface="Calibri"/>
              <a:cs typeface="Simplified Arabic" pitchFamily="2" charset="-78"/>
            </a:endParaRPr>
          </a:p>
          <a:p>
            <a:pPr lvl="0" algn="just" rtl="1">
              <a:buClr>
                <a:srgbClr val="F0A22E"/>
              </a:buClr>
            </a:pPr>
            <a:endParaRPr lang="en-US" dirty="0">
              <a:solidFill>
                <a:srgbClr val="4E3B30"/>
              </a:solidFill>
            </a:endParaRPr>
          </a:p>
          <a:p>
            <a:pPr marL="0" indent="0" algn="r" rtl="1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pPr lvl="0" rtl="1"/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ما هي مسؤولية المدقق فيما يتعلق </a:t>
            </a:r>
            <a:r>
              <a:rPr lang="ar-IQ" b="1" dirty="0" smtClean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ب</a:t>
            </a:r>
            <a:r>
              <a:rPr lang="ar-SA" b="1" dirty="0" smtClean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الرقابة </a:t>
            </a:r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الداخلية </a:t>
            </a:r>
            <a:r>
              <a:rPr lang="ar-SA" b="1" dirty="0" smtClean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>؟</a:t>
            </a:r>
            <a: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  <a:t/>
            </a:r>
            <a:br>
              <a:rPr lang="ar-SA" b="1" dirty="0">
                <a:solidFill>
                  <a:schemeClr val="tx1"/>
                </a:solidFill>
                <a:latin typeface="Calibri"/>
                <a:cs typeface="Simplified Arabic" pitchFamily="2" charset="-78"/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1" y="1752600"/>
            <a:ext cx="8686800" cy="4373563"/>
          </a:xfrm>
        </p:spPr>
        <p:txBody>
          <a:bodyPr>
            <a:normAutofit fontScale="92500"/>
          </a:bodyPr>
          <a:lstStyle/>
          <a:p>
            <a:pPr marL="342900" lvl="0" indent="-342900" algn="just" rtl="1">
              <a:buClrTx/>
              <a:buSzTx/>
              <a:buNone/>
              <a:defRPr/>
            </a:pP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 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يعتمد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المدقق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على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 قبل مرحلة التخطيط وذلك عند التمهيد للتخطيط وخلال عملية التخطيط لمعرفة قوة أو ضعف نظام الرقابة والمخاطر التي قد توجد ولتحديد حجم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الاختبارات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وبعد عملية التخطيط لتحديد الطريقة التي سيتبعها في الفحص هل تكون مكثفة أو بسيطة لأنظمة الرقابة بناءً على الفحص المبدئي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للنظام،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وفي حال وجود ضعف في النظام يبلغ الجهات المعنية لعمل التصحيح اللازم </a:t>
            </a:r>
          </a:p>
          <a:p>
            <a:pPr marL="342900" lvl="0" indent="-342900" algn="just" rtl="1">
              <a:buClrTx/>
              <a:buSzTx/>
              <a:buNone/>
              <a:defRPr/>
            </a:pP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 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ويركز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المدقق في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فحصه</a:t>
            </a: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للرقابة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على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مدى دقة واكتمال وصحة السجلات المحاسبية التي تنتج من تشغيل النظام الرقابة وليس على مدى فاعلية تشغيل النظام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48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rtl="1">
              <a:spcBef>
                <a:spcPct val="20000"/>
              </a:spcBef>
              <a:defRPr/>
            </a:pPr>
            <a:r>
              <a:rPr lang="ar-SA" sz="3200" b="1" dirty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>ما هي العلاقة بين </a:t>
            </a:r>
            <a:r>
              <a:rPr lang="ar-SA" sz="3200" b="1" dirty="0" smtClean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>الرقابة </a:t>
            </a:r>
            <a:r>
              <a:rPr lang="ar-SA" sz="3200" b="1" dirty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>الداخلية ومدى دقة واكتمال وصحة السجلات المحاسبية  </a:t>
            </a:r>
            <a:r>
              <a:rPr lang="ar-SA" sz="3200" b="1" dirty="0" smtClean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>؟</a:t>
            </a:r>
            <a:r>
              <a:rPr lang="ar-SA" sz="3200" b="1" dirty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  <a:t/>
            </a:r>
            <a:br>
              <a:rPr lang="ar-SA" sz="3200" b="1" dirty="0">
                <a:solidFill>
                  <a:schemeClr val="tx1"/>
                </a:solidFill>
                <a:latin typeface="Calibri"/>
                <a:ea typeface="+mn-ea"/>
                <a:cs typeface="Simplified Arabic" pitchFamily="2" charset="-78"/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295400"/>
            <a:ext cx="8686799" cy="5410200"/>
          </a:xfrm>
        </p:spPr>
        <p:txBody>
          <a:bodyPr/>
          <a:lstStyle/>
          <a:p>
            <a:pPr marL="342900" lvl="0" indent="-342900" algn="just" rtl="1">
              <a:buClrTx/>
              <a:buSzTx/>
              <a:buNone/>
              <a:defRPr/>
            </a:pP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   تعد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السجلات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المحاسبية موثوق بها في حالة أن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الرقابة الداخلية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يعمل بشكل جيد ويمثل ذلك واحداً من الأدلة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للمدقق</a:t>
            </a: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،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ولكن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أيضاً في حالة أن نظام الرقابة لا يعمل بفاعلية فليس معنى ذلك أن السجلات المحاسبية غير موثوق بها ولكن على المدقق أن لا يعتمد عليها كثيراً ويبحث عن أدلة أكثر 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قوة</a:t>
            </a:r>
            <a:r>
              <a:rPr lang="ar-IQ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.</a:t>
            </a:r>
            <a:r>
              <a:rPr lang="ar-SA" sz="3200" dirty="0" smtClean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ويركز </a:t>
            </a:r>
            <a:r>
              <a:rPr lang="ar-SA" sz="3200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المدقق على إجراءات الرقابة المحاسبية أكثر من إجراءات الرقابة الإدارية ما عدا المتعلق منها بالأمور المالية  </a:t>
            </a:r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33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>
                <a:solidFill>
                  <a:prstClr val="black"/>
                </a:solidFill>
                <a:latin typeface="Calibri"/>
                <a:cs typeface="Simplified Arabic" pitchFamily="2" charset="-78"/>
              </a:rPr>
              <a:t>أنواع الرقابة الداخلية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7789638"/>
              </p:ext>
            </p:extLst>
          </p:nvPr>
        </p:nvGraphicFramePr>
        <p:xfrm>
          <a:off x="457200" y="1905000"/>
          <a:ext cx="83058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706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173</TotalTime>
  <Words>1223</Words>
  <Application>Microsoft Office PowerPoint</Application>
  <PresentationFormat>On-screen Show (4:3)</PresentationFormat>
  <Paragraphs>122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Trek</vt:lpstr>
      <vt:lpstr>الرقابة الداخلية و مخاطر الرقابة د. سهاد صبيح </vt:lpstr>
      <vt:lpstr>الرقابة الداخلية </vt:lpstr>
      <vt:lpstr>الرقابة الداخلية</vt:lpstr>
      <vt:lpstr>مسؤولية الإدارة والمدقق عن الرقابة الداخلية</vt:lpstr>
      <vt:lpstr>مسؤولية الإدارة والمدقق عن الرقابة الداخلية</vt:lpstr>
      <vt:lpstr>هل يمكن لالرقابة الداخلية أن يعطي تأكيد مطلق بتحقيق أهداف إدارة المنشأة التي تم التخطيط لها ؟ ولماذا ؟؟ </vt:lpstr>
      <vt:lpstr>ما هي مسؤولية المدقق فيما يتعلق بالرقابة الداخلية ؟ </vt:lpstr>
      <vt:lpstr>ما هي العلاقة بين الرقابة الداخلية ومدى دقة واكتمال وصحة السجلات المحاسبية  ؟ </vt:lpstr>
      <vt:lpstr>أنواع الرقابة الداخلية</vt:lpstr>
      <vt:lpstr>أولاً: الرقابة الداخلية المحاسبية </vt:lpstr>
      <vt:lpstr>ثانياً: الرقابة الداخلية الإدارية  </vt:lpstr>
      <vt:lpstr>ثالثاً: الضبط الداخلي  </vt:lpstr>
      <vt:lpstr>مقومات الرقابة الداخلية </vt:lpstr>
      <vt:lpstr> البيئة الرقابية وتشمل التالي</vt:lpstr>
      <vt:lpstr>مقومات الرقابة الداخلية</vt:lpstr>
      <vt:lpstr>PowerPoint Presentation</vt:lpstr>
      <vt:lpstr>مقومات الرقابة الداخلية</vt:lpstr>
      <vt:lpstr>مقومات الرقابة الداخلية </vt:lpstr>
      <vt:lpstr>مكونات الرقابة الداخلية وفق المعهد الأمريكي للمحاسبين القانونيين </vt:lpstr>
      <vt:lpstr>مقومات الرقابة الداخلية</vt:lpstr>
      <vt:lpstr>مصادر المعلومات لفهم الرقابة الداخلية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الرقابة الداخلية و مخاطر الرقابة</dc:title>
  <dc:creator>Bilal</dc:creator>
  <cp:lastModifiedBy>DR.Ahmed Saker</cp:lastModifiedBy>
  <cp:revision>42</cp:revision>
  <dcterms:created xsi:type="dcterms:W3CDTF">2017-04-14T11:45:12Z</dcterms:created>
  <dcterms:modified xsi:type="dcterms:W3CDTF">2019-03-24T18:27:22Z</dcterms:modified>
</cp:coreProperties>
</file>