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56" r:id="rId2"/>
    <p:sldId id="27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53" r:id="rId94"/>
    <p:sldId id="352" r:id="rId95"/>
    <p:sldId id="351" r:id="rId96"/>
    <p:sldId id="354" r:id="rId97"/>
    <p:sldId id="355" r:id="rId98"/>
    <p:sldId id="356" r:id="rId99"/>
    <p:sldId id="357" r:id="rId100"/>
    <p:sldId id="358" r:id="rId101"/>
    <p:sldId id="359" r:id="rId102"/>
    <p:sldId id="360" r:id="rId103"/>
    <p:sldId id="361" r:id="rId104"/>
    <p:sldId id="362" r:id="rId105"/>
    <p:sldId id="363" r:id="rId106"/>
    <p:sldId id="364" r:id="rId107"/>
    <p:sldId id="365" r:id="rId108"/>
    <p:sldId id="366" r:id="rId109"/>
    <p:sldId id="367" r:id="rId110"/>
    <p:sldId id="368" r:id="rId111"/>
    <p:sldId id="369" r:id="rId112"/>
    <p:sldId id="370" r:id="rId113"/>
    <p:sldId id="371" r:id="rId114"/>
    <p:sldId id="372" r:id="rId115"/>
    <p:sldId id="373" r:id="rId116"/>
    <p:sldId id="374" r:id="rId117"/>
    <p:sldId id="375" r:id="rId118"/>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834"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23047503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976671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7058791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192590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143120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52851224-A190-498B-899F-D45B30815652}" type="datetimeFigureOut">
              <a:rPr lang="ar-SA" smtClean="0"/>
              <a:t>08/04/1440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1151782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52851224-A190-498B-899F-D45B30815652}" type="datetimeFigureOut">
              <a:rPr lang="ar-SA" smtClean="0"/>
              <a:t>08/04/1440</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73603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52851224-A190-498B-899F-D45B30815652}" type="datetimeFigureOut">
              <a:rPr lang="ar-SA" smtClean="0"/>
              <a:t>08/04/1440</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1435794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52851224-A190-498B-899F-D45B30815652}" type="datetimeFigureOut">
              <a:rPr lang="ar-SA" smtClean="0"/>
              <a:t>08/04/1440</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36307462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2851224-A190-498B-899F-D45B30815652}" type="datetimeFigureOut">
              <a:rPr lang="ar-SA" smtClean="0"/>
              <a:t>08/04/1440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1983645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52851224-A190-498B-899F-D45B30815652}" type="datetimeFigureOut">
              <a:rPr lang="ar-SA" smtClean="0"/>
              <a:t>08/04/1440</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1836784-B349-48FA-976A-B62F72022FEC}" type="slidenum">
              <a:rPr lang="ar-SA" smtClean="0"/>
              <a:t>‹#›</a:t>
            </a:fld>
            <a:endParaRPr lang="ar-SA"/>
          </a:p>
        </p:txBody>
      </p:sp>
    </p:spTree>
    <p:extLst>
      <p:ext uri="{BB962C8B-B14F-4D97-AF65-F5344CB8AC3E}">
        <p14:creationId xmlns:p14="http://schemas.microsoft.com/office/powerpoint/2010/main" val="16348856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52851224-A190-498B-899F-D45B30815652}" type="datetimeFigureOut">
              <a:rPr lang="ar-SA" smtClean="0"/>
              <a:t>08/04/1440</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1836784-B349-48FA-976A-B62F72022FEC}" type="slidenum">
              <a:rPr lang="ar-SA" smtClean="0"/>
              <a:t>‹#›</a:t>
            </a:fld>
            <a:endParaRPr lang="ar-SA"/>
          </a:p>
        </p:txBody>
      </p:sp>
    </p:spTree>
    <p:extLst>
      <p:ext uri="{BB962C8B-B14F-4D97-AF65-F5344CB8AC3E}">
        <p14:creationId xmlns:p14="http://schemas.microsoft.com/office/powerpoint/2010/main" val="4047085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72.emf"/><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73.emf"/><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74.emf"/><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75.emf"/><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6.emf"/><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77.emf"/><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image" Target="../media/image78.emf"/><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79.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80.emf"/><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image" Target="../media/image81.emf"/><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82.emf"/><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83.emf"/><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4.emf"/><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image" Target="../media/image85.emf"/><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51.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3.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4.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6.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8.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9.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0.emf"/><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63.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65.emf"/><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66.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7.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68.emf"/><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69.emf"/><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0.emf"/><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332657"/>
            <a:ext cx="7772400" cy="1656183"/>
          </a:xfrm>
        </p:spPr>
        <p:txBody>
          <a:bodyPr>
            <a:normAutofit/>
          </a:bodyPr>
          <a:lstStyle/>
          <a:p>
            <a:pPr algn="r"/>
            <a:r>
              <a:rPr lang="ar-SA" sz="3200" dirty="0" smtClean="0"/>
              <a:t>الجامعة التقنية الوسطى </a:t>
            </a:r>
            <a:br>
              <a:rPr lang="ar-SA" sz="3200" dirty="0" smtClean="0"/>
            </a:br>
            <a:r>
              <a:rPr lang="ar-SA" sz="3200" dirty="0" smtClean="0"/>
              <a:t>الكلية التقنية الادارية /بغداد</a:t>
            </a:r>
            <a:br>
              <a:rPr lang="ar-SA" sz="3200" dirty="0" smtClean="0"/>
            </a:br>
            <a:r>
              <a:rPr lang="ar-SA" sz="3200" dirty="0" smtClean="0"/>
              <a:t>قسم تقنيات المحاسبة</a:t>
            </a:r>
            <a:endParaRPr lang="ar-SA" sz="3200" dirty="0"/>
          </a:p>
        </p:txBody>
      </p:sp>
      <p:sp>
        <p:nvSpPr>
          <p:cNvPr id="3" name="عنوان فرعي 2"/>
          <p:cNvSpPr>
            <a:spLocks noGrp="1"/>
          </p:cNvSpPr>
          <p:nvPr>
            <p:ph type="subTitle" idx="1"/>
          </p:nvPr>
        </p:nvSpPr>
        <p:spPr>
          <a:xfrm>
            <a:off x="899592" y="2132856"/>
            <a:ext cx="7344816" cy="3505944"/>
          </a:xfrm>
        </p:spPr>
        <p:txBody>
          <a:bodyPr/>
          <a:lstStyle/>
          <a:p>
            <a:r>
              <a:rPr lang="ar-SA" dirty="0" smtClean="0">
                <a:solidFill>
                  <a:schemeClr val="tx1"/>
                </a:solidFill>
              </a:rPr>
              <a:t>الحقيبة التعليمية</a:t>
            </a:r>
          </a:p>
          <a:p>
            <a:r>
              <a:rPr lang="ar-SA" dirty="0" smtClean="0">
                <a:solidFill>
                  <a:schemeClr val="tx1"/>
                </a:solidFill>
              </a:rPr>
              <a:t>محاسبة الشركات </a:t>
            </a:r>
          </a:p>
          <a:p>
            <a:r>
              <a:rPr lang="en-US" dirty="0" smtClean="0">
                <a:solidFill>
                  <a:schemeClr val="tx1"/>
                </a:solidFill>
              </a:rPr>
              <a:t>C0RP0RATION ACCOUNTING</a:t>
            </a:r>
          </a:p>
          <a:p>
            <a:r>
              <a:rPr lang="ar-SA" dirty="0" smtClean="0">
                <a:solidFill>
                  <a:schemeClr val="tx1"/>
                </a:solidFill>
              </a:rPr>
              <a:t>اعداد </a:t>
            </a:r>
          </a:p>
          <a:p>
            <a:r>
              <a:rPr lang="ar-SA" dirty="0" smtClean="0">
                <a:solidFill>
                  <a:schemeClr val="tx1"/>
                </a:solidFill>
              </a:rPr>
              <a:t>أ . م . د. فيان عبد الرحمن ياسين </a:t>
            </a:r>
            <a:endParaRPr lang="ar-SA" dirty="0" smtClean="0">
              <a:solidFill>
                <a:schemeClr val="tx1"/>
              </a:solidFill>
            </a:endParaRPr>
          </a:p>
          <a:p>
            <a:r>
              <a:rPr lang="ar-SA" dirty="0" smtClean="0">
                <a:solidFill>
                  <a:schemeClr val="tx1"/>
                </a:solidFill>
              </a:rPr>
              <a:t>2019/2018</a:t>
            </a:r>
            <a:endParaRPr lang="ar-SA" dirty="0" smtClean="0">
              <a:solidFill>
                <a:schemeClr val="tx1"/>
              </a:solidFill>
            </a:endParaRPr>
          </a:p>
          <a:p>
            <a:endParaRPr lang="ar-SA" dirty="0"/>
          </a:p>
        </p:txBody>
      </p:sp>
    </p:spTree>
    <p:extLst>
      <p:ext uri="{BB962C8B-B14F-4D97-AF65-F5344CB8AC3E}">
        <p14:creationId xmlns:p14="http://schemas.microsoft.com/office/powerpoint/2010/main" val="513181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62500" lnSpcReduction="20000"/>
          </a:bodyPr>
          <a:lstStyle/>
          <a:p>
            <a:r>
              <a:rPr lang="ar-SA" dirty="0" smtClean="0"/>
              <a:t>المعالجات المحاسبية لشركات التضامن :        </a:t>
            </a:r>
            <a:r>
              <a:rPr lang="en-US" dirty="0" smtClean="0"/>
              <a:t>Accounting Treatments in Partnership Firms </a:t>
            </a:r>
          </a:p>
          <a:p>
            <a:r>
              <a:rPr lang="en-US" dirty="0" smtClean="0"/>
              <a:t>         </a:t>
            </a:r>
          </a:p>
          <a:p>
            <a:r>
              <a:rPr lang="en-US" dirty="0" smtClean="0"/>
              <a:t>          </a:t>
            </a:r>
            <a:r>
              <a:rPr lang="ar-SA" dirty="0" smtClean="0"/>
              <a:t>أولاً / تكوين رأس المال        </a:t>
            </a:r>
            <a:r>
              <a:rPr lang="en-US" dirty="0" smtClean="0"/>
              <a:t>Capital Formation                                    </a:t>
            </a:r>
          </a:p>
          <a:p>
            <a:r>
              <a:rPr lang="en-US" dirty="0" smtClean="0"/>
              <a:t>       </a:t>
            </a:r>
            <a:r>
              <a:rPr lang="ar-SA" dirty="0" smtClean="0"/>
              <a:t>أن رأس المال في الشركات التضامنية يجب أن يكون مدفوعاً بالكامل قبل صدور شهادة التأسيس وهذا يعني لا مجال لإبقاء أي شريك مديناً بكل أو جزء من رأس المال بعد صدور شهادة التأسيس لذا فأن قيود أثبات (تكوين) رأس المال تكون وفق ثلاث حالات وهي :</a:t>
            </a:r>
          </a:p>
          <a:p>
            <a:endParaRPr lang="ar-SA" dirty="0" smtClean="0"/>
          </a:p>
          <a:p>
            <a:r>
              <a:rPr lang="ar-SA" dirty="0" smtClean="0"/>
              <a:t>الحالة الأولى : يقدم الشريك رأس المال نقداً   </a:t>
            </a:r>
            <a:r>
              <a:rPr lang="en-US" dirty="0" smtClean="0"/>
              <a:t>The partner provides capital in cash                 </a:t>
            </a:r>
          </a:p>
          <a:p>
            <a:r>
              <a:rPr lang="en-US" dirty="0" smtClean="0"/>
              <a:t> </a:t>
            </a:r>
            <a:r>
              <a:rPr lang="ar-SA" dirty="0" smtClean="0"/>
              <a:t>في هذه الحالة يقوم أحد الشركاء أو جميعهم بتقديم حصصهم من رأس المال على شكل نقدي وفي هذه الحالة يكون القيد كالتالي :</a:t>
            </a:r>
          </a:p>
          <a:p>
            <a:r>
              <a:rPr lang="ar-SA" dirty="0" smtClean="0"/>
              <a:t>                               </a:t>
            </a:r>
            <a:r>
              <a:rPr lang="en-US" dirty="0" smtClean="0"/>
              <a:t>De : Cash</a:t>
            </a:r>
          </a:p>
          <a:p>
            <a:r>
              <a:rPr lang="en-US" dirty="0" smtClean="0"/>
              <a:t>                                      Cr : Capital Partner</a:t>
            </a:r>
          </a:p>
          <a:p>
            <a:endParaRPr lang="en-US" dirty="0" smtClean="0"/>
          </a:p>
          <a:p>
            <a:endParaRPr lang="ar-SA" dirty="0"/>
          </a:p>
        </p:txBody>
      </p:sp>
    </p:spTree>
    <p:extLst>
      <p:ext uri="{BB962C8B-B14F-4D97-AF65-F5344CB8AC3E}">
        <p14:creationId xmlns:p14="http://schemas.microsoft.com/office/powerpoint/2010/main" val="2377834157"/>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836712"/>
            <a:ext cx="7776864" cy="528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753958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السابعة</a:t>
            </a:r>
            <a:endParaRPr lang="ar-SA" dirty="0"/>
          </a:p>
        </p:txBody>
      </p:sp>
      <p:sp>
        <p:nvSpPr>
          <p:cNvPr id="3" name="عنصر نائب للمحتوى 2"/>
          <p:cNvSpPr>
            <a:spLocks noGrp="1"/>
          </p:cNvSpPr>
          <p:nvPr>
            <p:ph idx="1"/>
          </p:nvPr>
        </p:nvSpPr>
        <p:spPr/>
        <p:txBody>
          <a:bodyPr>
            <a:normAutofit fontScale="77500" lnSpcReduction="20000"/>
          </a:bodyPr>
          <a:lstStyle/>
          <a:p>
            <a:r>
              <a:rPr lang="ar-SA" dirty="0" smtClean="0"/>
              <a:t>الفئة المستهدفة : طلبة المرحلة الثالثة تقنيات المحاسبة </a:t>
            </a:r>
          </a:p>
          <a:p>
            <a:r>
              <a:rPr lang="ar-SA" dirty="0" smtClean="0"/>
              <a:t>المبررات </a:t>
            </a:r>
            <a:r>
              <a:rPr lang="ar-SA" dirty="0"/>
              <a:t>:صممت هذه الوحدة النمطية لتعريف الطالب بالمعالجات المحاسبية </a:t>
            </a:r>
            <a:r>
              <a:rPr lang="ar-SA" dirty="0" smtClean="0"/>
              <a:t>لزيادة راس المال في  </a:t>
            </a:r>
            <a:r>
              <a:rPr lang="ar-SA" dirty="0"/>
              <a:t>الشركات المساهمة </a:t>
            </a:r>
          </a:p>
          <a:p>
            <a:r>
              <a:rPr lang="ar-SA" dirty="0"/>
              <a:t>بعد دراسة هذه الوحدة النمطية يمكن للطالب :</a:t>
            </a:r>
          </a:p>
          <a:p>
            <a:r>
              <a:rPr lang="ar-SA" dirty="0"/>
              <a:t>يعرف ما المقصود </a:t>
            </a:r>
            <a:r>
              <a:rPr lang="ar-SA" dirty="0" smtClean="0"/>
              <a:t>بزيادة راس المال في الشركات المساهمة</a:t>
            </a:r>
          </a:p>
          <a:p>
            <a:r>
              <a:rPr lang="ar-SA" dirty="0" smtClean="0"/>
              <a:t>يسجل المعالجات المحاسبية لزيادة راس المال بالطرق التالية </a:t>
            </a:r>
          </a:p>
          <a:p>
            <a:r>
              <a:rPr lang="ar-SA" dirty="0" smtClean="0"/>
              <a:t>اصدار اسهم جديدة</a:t>
            </a:r>
          </a:p>
          <a:p>
            <a:r>
              <a:rPr lang="ar-SA" dirty="0" smtClean="0"/>
              <a:t>رسملة الاحتياطيات </a:t>
            </a:r>
          </a:p>
          <a:p>
            <a:r>
              <a:rPr lang="ar-SA" dirty="0" smtClean="0"/>
              <a:t>رسملة الارباح المحتجزة </a:t>
            </a:r>
          </a:p>
          <a:p>
            <a:r>
              <a:rPr lang="ar-SA" dirty="0" smtClean="0"/>
              <a:t>رسملة سندات القرض</a:t>
            </a:r>
          </a:p>
          <a:p>
            <a:r>
              <a:rPr lang="ar-SA" dirty="0" smtClean="0"/>
              <a:t>رسملة الذمم الدائنة</a:t>
            </a:r>
          </a:p>
          <a:p>
            <a:r>
              <a:rPr lang="ar-SA" dirty="0" smtClean="0"/>
              <a:t>دخول مساهمين جدد بموجودات عينية</a:t>
            </a:r>
          </a:p>
          <a:p>
            <a:pPr marL="0" indent="0">
              <a:buNone/>
            </a:pPr>
            <a:endParaRPr lang="ar-SA" dirty="0" smtClean="0"/>
          </a:p>
          <a:p>
            <a:endParaRPr lang="ar-SA" dirty="0"/>
          </a:p>
        </p:txBody>
      </p:sp>
    </p:spTree>
    <p:extLst>
      <p:ext uri="{BB962C8B-B14F-4D97-AF65-F5344CB8AC3E}">
        <p14:creationId xmlns:p14="http://schemas.microsoft.com/office/powerpoint/2010/main" val="151018144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92500" lnSpcReduction="20000"/>
          </a:bodyPr>
          <a:lstStyle/>
          <a:p>
            <a:r>
              <a:rPr lang="ar-SA" dirty="0"/>
              <a:t> زيادة رأس المال في الشركات المساهمة </a:t>
            </a:r>
          </a:p>
          <a:p>
            <a:r>
              <a:rPr lang="ar-SA" dirty="0"/>
              <a:t>    قد تلجأ الشركات المساهم إلى زيادة رأسمالها لعدة أسباب منها :</a:t>
            </a:r>
          </a:p>
          <a:p>
            <a:r>
              <a:rPr lang="ar-SA" dirty="0"/>
              <a:t>1- حاجة الشركة إلى موارد إضافية لمواجهة النمو في أعمال الشركة والمنافسة .</a:t>
            </a:r>
          </a:p>
          <a:p>
            <a:r>
              <a:rPr lang="ar-SA" dirty="0"/>
              <a:t>2- تعديل مركز رأس المال وإظهاره في حقيقته وذلك بدمج الاحتياطي في رأس المال وإصدار أسهم بمقداره .</a:t>
            </a:r>
          </a:p>
          <a:p>
            <a:r>
              <a:rPr lang="ar-SA" dirty="0"/>
              <a:t>3- عدم قدرة الشركة على تسديد التزاماتها إلى الدائنين أو المقرضين (سندات القرض) مما يدفعها إلى الاتفاق معهم لتحويل ديونهم إلى أسهم في رأس المال تمنح لهم سداداً للديون .</a:t>
            </a:r>
          </a:p>
        </p:txBody>
      </p:sp>
    </p:spTree>
    <p:extLst>
      <p:ext uri="{BB962C8B-B14F-4D97-AF65-F5344CB8AC3E}">
        <p14:creationId xmlns:p14="http://schemas.microsoft.com/office/powerpoint/2010/main" val="1594574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1484784"/>
            <a:ext cx="626469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8107"/>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836712"/>
            <a:ext cx="7344816" cy="5174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7382943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331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556792"/>
            <a:ext cx="7255349" cy="417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25215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433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484784"/>
            <a:ext cx="7632848" cy="39156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202686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44824"/>
            <a:ext cx="7327357" cy="33695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555365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844824"/>
            <a:ext cx="7399365"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842152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741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556792"/>
            <a:ext cx="7039325"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435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22671" y="1600200"/>
            <a:ext cx="449865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466676"/>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843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772816"/>
            <a:ext cx="7111333" cy="32155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6255443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945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600200"/>
            <a:ext cx="669674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4436795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048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1628800"/>
            <a:ext cx="7039325" cy="381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053225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الثامنة </a:t>
            </a:r>
            <a:endParaRPr lang="ar-SA" dirty="0"/>
          </a:p>
        </p:txBody>
      </p:sp>
      <p:sp>
        <p:nvSpPr>
          <p:cNvPr id="3" name="عنصر نائب للمحتوى 2"/>
          <p:cNvSpPr>
            <a:spLocks noGrp="1"/>
          </p:cNvSpPr>
          <p:nvPr>
            <p:ph idx="1"/>
          </p:nvPr>
        </p:nvSpPr>
        <p:spPr/>
        <p:txBody>
          <a:bodyPr>
            <a:normAutofit fontScale="92500"/>
          </a:bodyPr>
          <a:lstStyle/>
          <a:p>
            <a:r>
              <a:rPr lang="ar-SA" dirty="0"/>
              <a:t>الفئة المستهدفة : طلبة المرحلة الثالثة تقنيات المحاسبة </a:t>
            </a:r>
          </a:p>
          <a:p>
            <a:r>
              <a:rPr lang="ar-SA" dirty="0"/>
              <a:t>المبررات :صممت هذه الوحدة النمطية لتعريف الطالب بالمعالجات </a:t>
            </a:r>
            <a:r>
              <a:rPr lang="ar-SA" dirty="0" smtClean="0"/>
              <a:t>المحاسبية لتخفيض راس المال للشركات المساهمة</a:t>
            </a:r>
            <a:endParaRPr lang="ar-SA" dirty="0"/>
          </a:p>
          <a:p>
            <a:r>
              <a:rPr lang="ar-SA" dirty="0"/>
              <a:t>بعد دراسة هذه الوحدة النمطية يمكن للطالب :</a:t>
            </a:r>
          </a:p>
          <a:p>
            <a:r>
              <a:rPr lang="ar-SA" dirty="0"/>
              <a:t>يعرف ما المقصود </a:t>
            </a:r>
            <a:r>
              <a:rPr lang="ar-SA" dirty="0" smtClean="0"/>
              <a:t>بتخفيض </a:t>
            </a:r>
            <a:r>
              <a:rPr lang="ar-SA" dirty="0"/>
              <a:t>راس المال في الشركات المساهمة</a:t>
            </a:r>
          </a:p>
          <a:p>
            <a:r>
              <a:rPr lang="ar-SA" dirty="0"/>
              <a:t>يسجل المعالجات المحاسبية </a:t>
            </a:r>
            <a:r>
              <a:rPr lang="ar-SA" dirty="0" smtClean="0"/>
              <a:t>لتخفيض </a:t>
            </a:r>
            <a:r>
              <a:rPr lang="ar-SA" dirty="0"/>
              <a:t>راس المال بالطرق التالية </a:t>
            </a:r>
            <a:endParaRPr lang="ar-SA" dirty="0" smtClean="0"/>
          </a:p>
          <a:p>
            <a:r>
              <a:rPr lang="ar-SA" dirty="0" smtClean="0"/>
              <a:t>اعادة جزء من راس المال للمساهمين </a:t>
            </a:r>
          </a:p>
          <a:p>
            <a:r>
              <a:rPr lang="ar-SA" dirty="0" smtClean="0"/>
              <a:t>تخفيض راس المال بقيمة الخسائر المتراكمة </a:t>
            </a:r>
          </a:p>
          <a:p>
            <a:endParaRPr lang="ar-SA" dirty="0"/>
          </a:p>
          <a:p>
            <a:endParaRPr lang="ar-SA" dirty="0"/>
          </a:p>
        </p:txBody>
      </p:sp>
    </p:spTree>
    <p:extLst>
      <p:ext uri="{BB962C8B-B14F-4D97-AF65-F5344CB8AC3E}">
        <p14:creationId xmlns:p14="http://schemas.microsoft.com/office/powerpoint/2010/main" val="372627669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150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600200"/>
            <a:ext cx="663747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983744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253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844824"/>
            <a:ext cx="7327357" cy="410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550511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355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700808"/>
            <a:ext cx="7255349" cy="4248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3388807"/>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marL="0" indent="0" algn="ctr">
              <a:buNone/>
            </a:pPr>
            <a:endParaRPr lang="ar-SA" dirty="0" smtClean="0"/>
          </a:p>
          <a:p>
            <a:pPr algn="ctr"/>
            <a:r>
              <a:rPr lang="ar-SA" sz="6000" dirty="0" smtClean="0"/>
              <a:t>انتهى بعونه تعالى</a:t>
            </a:r>
            <a:endParaRPr lang="ar-SA" sz="6000" dirty="0"/>
          </a:p>
        </p:txBody>
      </p:sp>
      <p:pic>
        <p:nvPicPr>
          <p:cNvPr id="24578" name="Picture 2" descr="C:\Users\ma\AppData\Local\Microsoft\Windows\Temporary Internet Files\Content.IE5\6H0KYKK8\arton99[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2" y="3429000"/>
            <a:ext cx="6192688"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0661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pPr algn="just" rtl="0">
              <a:spcAft>
                <a:spcPts val="0"/>
              </a:spcAft>
            </a:pPr>
            <a:r>
              <a:rPr lang="en-US" b="1" dirty="0" smtClean="0">
                <a:solidFill>
                  <a:srgbClr val="000000"/>
                </a:solidFill>
                <a:effectLst/>
                <a:latin typeface="Times New Roman"/>
                <a:ea typeface="Times New Roman"/>
                <a:cs typeface="Arial"/>
              </a:rPr>
              <a:t>Example 1 //</a:t>
            </a:r>
            <a:endParaRPr lang="en-US" sz="2400" dirty="0">
              <a:ea typeface="Times New Roman"/>
              <a:cs typeface="Arial"/>
            </a:endParaRPr>
          </a:p>
          <a:p>
            <a:pPr algn="just" rtl="0">
              <a:spcAft>
                <a:spcPts val="0"/>
              </a:spcAft>
            </a:pPr>
            <a:r>
              <a:rPr lang="en-US" dirty="0" smtClean="0">
                <a:solidFill>
                  <a:srgbClr val="000000"/>
                </a:solidFill>
                <a:effectLst/>
                <a:latin typeface="Times New Roman"/>
                <a:ea typeface="Times New Roman"/>
                <a:cs typeface="Arial"/>
              </a:rPr>
              <a:t>Ali &amp; Samir established their partnership with capital 900000 ID paid shares in cash , they divided the</a:t>
            </a:r>
            <a:r>
              <a:rPr lang="en-US" b="1" dirty="0" smtClean="0">
                <a:solidFill>
                  <a:srgbClr val="000000"/>
                </a:solidFill>
                <a:effectLst/>
                <a:latin typeface="Times New Roman"/>
                <a:ea typeface="Times New Roman"/>
                <a:cs typeface="Arial"/>
              </a:rPr>
              <a:t> </a:t>
            </a:r>
            <a:r>
              <a:rPr lang="en-US" dirty="0" smtClean="0">
                <a:solidFill>
                  <a:srgbClr val="000000"/>
                </a:solidFill>
                <a:effectLst/>
                <a:latin typeface="Times New Roman"/>
                <a:ea typeface="Times New Roman"/>
                <a:cs typeface="Arial"/>
              </a:rPr>
              <a:t>capital equally and divided the profit and loss by 60% , 40% respectively .</a:t>
            </a:r>
            <a:endParaRPr lang="en-US" sz="2400" dirty="0">
              <a:ea typeface="Times New Roman"/>
              <a:cs typeface="Arial"/>
            </a:endParaRPr>
          </a:p>
          <a:p>
            <a:pPr algn="just" rtl="0">
              <a:spcAft>
                <a:spcPts val="0"/>
              </a:spcAft>
            </a:pPr>
            <a:r>
              <a:rPr lang="en-US" dirty="0" smtClean="0">
                <a:solidFill>
                  <a:srgbClr val="000000"/>
                </a:solidFill>
                <a:effectLst/>
                <a:latin typeface="Times New Roman"/>
                <a:ea typeface="Times New Roman"/>
                <a:cs typeface="Arial"/>
              </a:rPr>
              <a:t>Required : Record journal entries of the partnership .</a:t>
            </a:r>
            <a:endParaRPr lang="en-US" sz="2400" dirty="0">
              <a:ea typeface="Times New Roman"/>
              <a:cs typeface="Arial"/>
            </a:endParaRPr>
          </a:p>
          <a:p>
            <a:pPr algn="just" rtl="0">
              <a:spcAft>
                <a:spcPts val="0"/>
              </a:spcAft>
            </a:pPr>
            <a:r>
              <a:rPr lang="en-US" b="1" dirty="0" smtClean="0">
                <a:solidFill>
                  <a:srgbClr val="000000"/>
                </a:solidFill>
                <a:effectLst/>
                <a:latin typeface="Times New Roman"/>
                <a:ea typeface="Times New Roman"/>
                <a:cs typeface="Arial"/>
              </a:rPr>
              <a:t> </a:t>
            </a:r>
            <a:endParaRPr lang="en-US" sz="2400" dirty="0">
              <a:ea typeface="Times New Roman"/>
              <a:cs typeface="Arial"/>
            </a:endParaRPr>
          </a:p>
          <a:p>
            <a:endParaRPr lang="ar-SA" dirty="0"/>
          </a:p>
        </p:txBody>
      </p:sp>
    </p:spTree>
    <p:extLst>
      <p:ext uri="{BB962C8B-B14F-4D97-AF65-F5344CB8AC3E}">
        <p14:creationId xmlns:p14="http://schemas.microsoft.com/office/powerpoint/2010/main" val="21799950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724919"/>
            <a:ext cx="8229600" cy="4276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5924041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122735"/>
            <a:ext cx="8229600" cy="3480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86366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985987"/>
            <a:ext cx="8229600" cy="37543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74487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9552" y="764704"/>
            <a:ext cx="7920880" cy="53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285536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315428"/>
            <a:ext cx="8229600" cy="3095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8524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37897"/>
            <a:ext cx="8229600" cy="4450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128412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900301" y="1600200"/>
            <a:ext cx="734339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49886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4339" name="Picture 3" descr="C:\Users\ma\AppData\Local\Microsoft\Windows\Temporary Internet Files\Content.IE5\X1RFQTZE\accounting[1].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76201" y="1600200"/>
            <a:ext cx="6791597" cy="45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66866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2204864"/>
            <a:ext cx="8229600"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50842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973554"/>
            <a:ext cx="8229600" cy="3779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520971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3322400"/>
            <a:ext cx="8229600" cy="1081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719818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89037" y="1600200"/>
            <a:ext cx="756592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031179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92500" lnSpcReduction="20000"/>
          </a:bodyPr>
          <a:lstStyle/>
          <a:p>
            <a:pPr algn="just" rtl="0">
              <a:spcAft>
                <a:spcPts val="0"/>
              </a:spcAft>
            </a:pPr>
            <a:r>
              <a:rPr lang="en-US" b="1" dirty="0" smtClean="0">
                <a:solidFill>
                  <a:srgbClr val="000000"/>
                </a:solidFill>
                <a:effectLst/>
                <a:latin typeface="Times New Roman"/>
                <a:ea typeface="Times New Roman"/>
                <a:cs typeface="Arial"/>
              </a:rPr>
              <a:t>Example  //</a:t>
            </a:r>
            <a:endParaRPr lang="en-US" sz="2400" dirty="0">
              <a:ea typeface="Times New Roman"/>
              <a:cs typeface="Arial"/>
            </a:endParaRPr>
          </a:p>
          <a:p>
            <a:pPr algn="just" rtl="0">
              <a:spcAft>
                <a:spcPts val="0"/>
              </a:spcAft>
            </a:pPr>
            <a:r>
              <a:rPr lang="en-US" dirty="0" smtClean="0">
                <a:solidFill>
                  <a:srgbClr val="000000"/>
                </a:solidFill>
                <a:effectLst/>
                <a:latin typeface="Times New Roman"/>
                <a:ea typeface="Times New Roman"/>
                <a:cs typeface="Arial"/>
              </a:rPr>
              <a:t>Amounted shares of the partners A, B and C in establish partnership 100000ID, 200000ID, 300000ID respectively, and the company achieved during 2006 net profit of 600000ID and was agreed between the partners on the interest rate of 5% of the balance of capital and the remaining distributed by 2: 4: 4 respectively .</a:t>
            </a:r>
            <a:endParaRPr lang="en-US" sz="2400" dirty="0">
              <a:ea typeface="Times New Roman"/>
              <a:cs typeface="Arial"/>
            </a:endParaRPr>
          </a:p>
          <a:p>
            <a:pPr algn="just" rtl="0">
              <a:spcAft>
                <a:spcPts val="0"/>
              </a:spcAft>
            </a:pPr>
            <a:r>
              <a:rPr lang="en-US" dirty="0" smtClean="0">
                <a:solidFill>
                  <a:srgbClr val="000000"/>
                </a:solidFill>
                <a:effectLst/>
                <a:latin typeface="Times New Roman"/>
                <a:ea typeface="Times New Roman"/>
                <a:cs typeface="Arial"/>
              </a:rPr>
              <a:t>Required : Record journal entries of the partnership .</a:t>
            </a:r>
            <a:endParaRPr lang="en-US" sz="2400" dirty="0">
              <a:ea typeface="Times New Roman"/>
              <a:cs typeface="Arial"/>
            </a:endParaRPr>
          </a:p>
          <a:p>
            <a:pPr algn="just"/>
            <a:r>
              <a:rPr lang="en-US" dirty="0" smtClean="0">
                <a:solidFill>
                  <a:srgbClr val="000000"/>
                </a:solidFill>
                <a:effectLst/>
                <a:latin typeface="Times New Roman"/>
                <a:ea typeface="Times New Roman"/>
                <a:cs typeface="Arial"/>
              </a:rPr>
              <a:t> </a:t>
            </a:r>
            <a:r>
              <a:rPr lang="ar-IQ" dirty="0">
                <a:solidFill>
                  <a:srgbClr val="000000"/>
                </a:solidFill>
                <a:ea typeface="Times New Roman"/>
                <a:cs typeface="Simplified Arabic"/>
              </a:rPr>
              <a:t>       </a:t>
            </a:r>
            <a:endParaRPr lang="en-US" sz="2400" dirty="0">
              <a:ea typeface="Times New Roman"/>
              <a:cs typeface="Arial"/>
            </a:endParaRPr>
          </a:p>
          <a:p>
            <a:endParaRPr lang="ar-SA" dirty="0"/>
          </a:p>
        </p:txBody>
      </p:sp>
    </p:spTree>
    <p:extLst>
      <p:ext uri="{BB962C8B-B14F-4D97-AF65-F5344CB8AC3E}">
        <p14:creationId xmlns:p14="http://schemas.microsoft.com/office/powerpoint/2010/main" val="25653656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40000" lnSpcReduction="20000"/>
          </a:bodyPr>
          <a:lstStyle/>
          <a:p>
            <a:r>
              <a:rPr lang="ar-SA" dirty="0" smtClean="0"/>
              <a:t>خامساً / المسحوبات الشخصية للشركاء وفوائدها </a:t>
            </a:r>
            <a:r>
              <a:rPr lang="en-US" dirty="0" smtClean="0"/>
              <a:t>Drawing &amp; Interest to Partners    </a:t>
            </a:r>
          </a:p>
          <a:p>
            <a:r>
              <a:rPr lang="en-US" dirty="0" smtClean="0"/>
              <a:t>    </a:t>
            </a:r>
            <a:r>
              <a:rPr lang="ar-SA" dirty="0" smtClean="0"/>
              <a:t>أن هذا الحساب يظهر كل معاملات الشريك مع الشركة من أخذ وعطاء وبالتالي فأن رصيده في نهاية السنة أو في أي وقت كان يحدد موقف الشريك لكونه مدين للشركة إذا كان رصيده مديناً أو دائن إذا كان رصيد الحساب دائن .</a:t>
            </a:r>
          </a:p>
          <a:p>
            <a:r>
              <a:rPr lang="ar-SA" dirty="0" smtClean="0"/>
              <a:t>وتكون المسحوبات الشخصية للشركاء نقدية أو عينية أو حيث يوسط الحساب الجاري عند السحب سواء للنقد أو البضائع وعند السحب يظهر حساب جاري الشريك مدين أما فائدة المسحوبات الشخصية فتظهر دائنة في القيد وتكون القيود كالتالي :</a:t>
            </a:r>
          </a:p>
          <a:p>
            <a:r>
              <a:rPr lang="ar-SA" dirty="0" smtClean="0"/>
              <a:t>1- عند سحب مبلغ نقدي :                                                          </a:t>
            </a:r>
            <a:r>
              <a:rPr lang="en-US" dirty="0" smtClean="0"/>
              <a:t>Cash withdrawal :</a:t>
            </a:r>
          </a:p>
          <a:p>
            <a:r>
              <a:rPr lang="en-US" dirty="0" smtClean="0"/>
              <a:t>                       De : current partners / Drawing</a:t>
            </a:r>
          </a:p>
          <a:p>
            <a:r>
              <a:rPr lang="en-US" dirty="0" smtClean="0"/>
              <a:t>                                       Cr : cash   or    bank</a:t>
            </a:r>
          </a:p>
          <a:p>
            <a:r>
              <a:rPr lang="en-US" dirty="0" smtClean="0"/>
              <a:t>2- </a:t>
            </a:r>
            <a:r>
              <a:rPr lang="ar-SA" dirty="0" smtClean="0"/>
              <a:t>عند سحب البضاعة بسعر الكلفة :                                      </a:t>
            </a:r>
            <a:r>
              <a:rPr lang="en-US" dirty="0" smtClean="0"/>
              <a:t>Withdraw goods at cost :</a:t>
            </a:r>
          </a:p>
          <a:p>
            <a:r>
              <a:rPr lang="en-US" dirty="0" smtClean="0"/>
              <a:t>                       De : current partners / Drawing</a:t>
            </a:r>
          </a:p>
          <a:p>
            <a:r>
              <a:rPr lang="en-US" dirty="0" smtClean="0"/>
              <a:t>                                        Cr : Goods / parches</a:t>
            </a:r>
          </a:p>
          <a:p>
            <a:r>
              <a:rPr lang="en-US" dirty="0" smtClean="0"/>
              <a:t>3- </a:t>
            </a:r>
            <a:r>
              <a:rPr lang="ar-SA" dirty="0" smtClean="0"/>
              <a:t>عند سحب بضاعة بسعر البيع :                            </a:t>
            </a:r>
            <a:r>
              <a:rPr lang="en-US" dirty="0" smtClean="0"/>
              <a:t>Withdraw goods at the sale price :</a:t>
            </a:r>
          </a:p>
          <a:p>
            <a:r>
              <a:rPr lang="en-US" dirty="0" smtClean="0"/>
              <a:t>                       De : current partners / Drawing</a:t>
            </a:r>
          </a:p>
          <a:p>
            <a:r>
              <a:rPr lang="en-US" dirty="0" smtClean="0"/>
              <a:t>                                        Cr : Goods / sales</a:t>
            </a:r>
          </a:p>
          <a:p>
            <a:r>
              <a:rPr lang="en-US" dirty="0" smtClean="0"/>
              <a:t>4- </a:t>
            </a:r>
            <a:r>
              <a:rPr lang="ar-SA" dirty="0" smtClean="0"/>
              <a:t>عند تسجيل فائدة المسحوبات الشخصية : </a:t>
            </a:r>
            <a:r>
              <a:rPr lang="en-US" dirty="0" smtClean="0"/>
              <a:t>Record of Interest on Drawing                             </a:t>
            </a:r>
          </a:p>
          <a:p>
            <a:r>
              <a:rPr lang="en-US" dirty="0" smtClean="0"/>
              <a:t>                        De : current partners / Drawing</a:t>
            </a:r>
          </a:p>
          <a:p>
            <a:r>
              <a:rPr lang="en-US" dirty="0" smtClean="0"/>
              <a:t>                                       Cr: Interest on Drawing</a:t>
            </a:r>
          </a:p>
          <a:p>
            <a:r>
              <a:rPr lang="en-US" dirty="0" smtClean="0"/>
              <a:t>5- </a:t>
            </a:r>
            <a:r>
              <a:rPr lang="ar-SA" dirty="0" smtClean="0"/>
              <a:t>غلق الفائدة في حساب توزيع الأرباح والخسائر (31/12) :  </a:t>
            </a:r>
            <a:r>
              <a:rPr lang="en-US" dirty="0" smtClean="0"/>
              <a:t>Close Interest at Dis. P &amp; L (31/12) :</a:t>
            </a:r>
          </a:p>
          <a:p>
            <a:r>
              <a:rPr lang="en-US" dirty="0" smtClean="0"/>
              <a:t>                        De : Interest on Drawing</a:t>
            </a:r>
          </a:p>
          <a:p>
            <a:r>
              <a:rPr lang="en-US" dirty="0" smtClean="0"/>
              <a:t>                                           Cr : Dis. P &amp; L</a:t>
            </a:r>
          </a:p>
          <a:p>
            <a:endParaRPr lang="ar-SA" dirty="0"/>
          </a:p>
        </p:txBody>
      </p:sp>
    </p:spTree>
    <p:extLst>
      <p:ext uri="{BB962C8B-B14F-4D97-AF65-F5344CB8AC3E}">
        <p14:creationId xmlns:p14="http://schemas.microsoft.com/office/powerpoint/2010/main" val="59413123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536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55453"/>
            <a:ext cx="8229600" cy="40154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88465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638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43960" y="1600200"/>
            <a:ext cx="685607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6909266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741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657301"/>
            <a:ext cx="8229600" cy="24117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88593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843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31681"/>
            <a:ext cx="8229600" cy="446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603412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الاولى </a:t>
            </a:r>
            <a:endParaRPr lang="ar-SA" dirty="0"/>
          </a:p>
        </p:txBody>
      </p:sp>
      <p:sp>
        <p:nvSpPr>
          <p:cNvPr id="3" name="عنصر نائب للمحتوى 2"/>
          <p:cNvSpPr>
            <a:spLocks noGrp="1"/>
          </p:cNvSpPr>
          <p:nvPr>
            <p:ph idx="1"/>
          </p:nvPr>
        </p:nvSpPr>
        <p:spPr/>
        <p:txBody>
          <a:bodyPr>
            <a:normAutofit lnSpcReduction="10000"/>
          </a:bodyPr>
          <a:lstStyle/>
          <a:p>
            <a:r>
              <a:rPr lang="ar-SA" dirty="0" smtClean="0"/>
              <a:t>الفئة المستهدفة : طلبة المرحلة الثالثة تقنيات المحاسبة </a:t>
            </a:r>
          </a:p>
          <a:p>
            <a:r>
              <a:rPr lang="ar-SA" dirty="0" smtClean="0"/>
              <a:t>المبررات :صممت هذه الوحدة النمطية لتعريف الطالب بالمفاهيم النظرية لمحاسبة الشركات وانواعها وخصائصها </a:t>
            </a:r>
          </a:p>
          <a:p>
            <a:r>
              <a:rPr lang="ar-SA" dirty="0" smtClean="0"/>
              <a:t>بعد دراسة هذه الوحدة النمطية يمكن للطالب ان :</a:t>
            </a:r>
          </a:p>
          <a:p>
            <a:r>
              <a:rPr lang="ar-SA" dirty="0" smtClean="0"/>
              <a:t>يعرف المفاهيم النظرية لمحاسبة الشركات </a:t>
            </a:r>
          </a:p>
          <a:p>
            <a:r>
              <a:rPr lang="ar-SA" dirty="0" smtClean="0"/>
              <a:t>يميز ما بين شركات الاشخاص وشركات الاموال </a:t>
            </a:r>
          </a:p>
          <a:p>
            <a:r>
              <a:rPr lang="ar-SA" dirty="0" smtClean="0"/>
              <a:t>يدرك مفهوم شركات التضامن </a:t>
            </a:r>
          </a:p>
          <a:p>
            <a:r>
              <a:rPr lang="ar-SA" dirty="0" smtClean="0"/>
              <a:t>يفهم خصائص شركات التضامن </a:t>
            </a:r>
          </a:p>
          <a:p>
            <a:endParaRPr lang="ar-SA" dirty="0"/>
          </a:p>
        </p:txBody>
      </p:sp>
    </p:spTree>
    <p:extLst>
      <p:ext uri="{BB962C8B-B14F-4D97-AF65-F5344CB8AC3E}">
        <p14:creationId xmlns:p14="http://schemas.microsoft.com/office/powerpoint/2010/main" val="22589950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945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830589"/>
            <a:ext cx="8229600" cy="406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71033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048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787835"/>
            <a:ext cx="8229600" cy="2150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5470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150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84349"/>
            <a:ext cx="8229600" cy="3157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1831185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lstStyle/>
          <a:p>
            <a:endParaRPr lang="ar-SA"/>
          </a:p>
        </p:txBody>
      </p:sp>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695" y="1772816"/>
            <a:ext cx="7776864" cy="4446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235162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355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484784"/>
            <a:ext cx="8229600" cy="3584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5195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457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1600200"/>
            <a:ext cx="691276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06893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الثالثة </a:t>
            </a:r>
            <a:endParaRPr lang="ar-SA" dirty="0"/>
          </a:p>
        </p:txBody>
      </p:sp>
      <p:sp>
        <p:nvSpPr>
          <p:cNvPr id="3" name="عنصر نائب للمحتوى 2"/>
          <p:cNvSpPr>
            <a:spLocks noGrp="1"/>
          </p:cNvSpPr>
          <p:nvPr>
            <p:ph idx="1"/>
          </p:nvPr>
        </p:nvSpPr>
        <p:spPr/>
        <p:txBody>
          <a:bodyPr>
            <a:normAutofit fontScale="70000" lnSpcReduction="20000"/>
          </a:bodyPr>
          <a:lstStyle/>
          <a:p>
            <a:r>
              <a:rPr lang="ar-SA" dirty="0" smtClean="0"/>
              <a:t>الفئة المستهدفة : طلبة المرحلة الثالثة تقنيات المحاسبة </a:t>
            </a:r>
          </a:p>
          <a:p>
            <a:r>
              <a:rPr lang="ar-SA" dirty="0" smtClean="0"/>
              <a:t>المبررات :صممت هذه الوحدة النمطية لتعريف الطالب بالمعالجات المحاسبية لزيادة راس المال في الشركات التضامنية  </a:t>
            </a:r>
          </a:p>
          <a:p>
            <a:r>
              <a:rPr lang="ar-SA" dirty="0" smtClean="0"/>
              <a:t>بعد دراسة هذه الوحدة النمطية يمكن للطالب ان :</a:t>
            </a:r>
          </a:p>
          <a:p>
            <a:r>
              <a:rPr lang="ar-SA" dirty="0" smtClean="0"/>
              <a:t>التعرف على المواد الواردة في قانون الشركات العراقي رقم 21 لسنة 1997 والمعدل في 2004 في ما يخص زيادة راس المال </a:t>
            </a:r>
          </a:p>
          <a:p>
            <a:r>
              <a:rPr lang="ar-SA" dirty="0" smtClean="0"/>
              <a:t>يفهم تسجيل قيود اليومية في حالة زيادة راس المال نقدا</a:t>
            </a:r>
          </a:p>
          <a:p>
            <a:r>
              <a:rPr lang="ar-SA" dirty="0" smtClean="0"/>
              <a:t>يستوعب المعالجات المحاسبية لاستخدام الارباح والاحتياطيات لزيادة راس المال</a:t>
            </a:r>
          </a:p>
          <a:p>
            <a:r>
              <a:rPr lang="ar-SA" dirty="0" smtClean="0"/>
              <a:t>يقدر على تسجيل المعالجات المحاسبية لاستخدام الحسابات الجارية الدائنة وقروض الشركاء لزيادة راس المال</a:t>
            </a:r>
          </a:p>
          <a:p>
            <a:r>
              <a:rPr lang="ar-SA" dirty="0" smtClean="0"/>
              <a:t>يستطيع  تسجيل المعالجات المحاسبية في حالة انضمام شريك لزيادة راس المال او شراء حصة من الشركاء القدامى</a:t>
            </a:r>
          </a:p>
          <a:p>
            <a:r>
              <a:rPr lang="ar-SA" dirty="0" smtClean="0"/>
              <a:t>يمكنه من اعداد جدول توزيع الارباح والخسائر بعد الانضمام</a:t>
            </a:r>
          </a:p>
          <a:p>
            <a:endParaRPr lang="ar-SA" dirty="0" smtClean="0"/>
          </a:p>
        </p:txBody>
      </p:sp>
    </p:spTree>
    <p:extLst>
      <p:ext uri="{BB962C8B-B14F-4D97-AF65-F5344CB8AC3E}">
        <p14:creationId xmlns:p14="http://schemas.microsoft.com/office/powerpoint/2010/main" val="304022460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40000" lnSpcReduction="20000"/>
          </a:bodyPr>
          <a:lstStyle/>
          <a:p>
            <a:r>
              <a:rPr lang="ar-SA" dirty="0" smtClean="0"/>
              <a:t>لقد اجاز قانون الشركات العراقي رقم 21 لسنة 1997 والمعدل لسنة 2004 زيادة رأس المال لكافة الشركات وكما يلي </a:t>
            </a:r>
          </a:p>
          <a:p>
            <a:r>
              <a:rPr lang="ar-SA" dirty="0" smtClean="0"/>
              <a:t>زيادة رأس المال</a:t>
            </a:r>
          </a:p>
          <a:p>
            <a:r>
              <a:rPr lang="ar-SA" dirty="0" smtClean="0"/>
              <a:t>المادة 5</a:t>
            </a:r>
          </a:p>
          <a:p>
            <a:r>
              <a:rPr lang="ar-SA" dirty="0" smtClean="0"/>
              <a:t>أولا: للشركة زيادة رأسمالها إذا كان مدفوعا بكامله. </a:t>
            </a:r>
          </a:p>
          <a:p>
            <a:r>
              <a:rPr lang="ar-SA" dirty="0" smtClean="0"/>
              <a:t>ثانيا: يجب أن تكون زيادة رأس المال في الشركات المساهمة وفي الشركات محدودة المسؤولية وفقا لقرار تتخذه الجمعية العمومية للشركة بتعديل عقد الشركة وإصدار أسهم جديدة. </a:t>
            </a:r>
          </a:p>
          <a:p>
            <a:r>
              <a:rPr lang="ar-SA" dirty="0" smtClean="0"/>
              <a:t>ثالثا. تعلق. </a:t>
            </a:r>
          </a:p>
          <a:p>
            <a:r>
              <a:rPr lang="ar-SA" dirty="0" smtClean="0"/>
              <a:t>رابعا: يوافق المسجل على طلب قانوني بزيادة رأس مال الشركة خلال 15 خمسة عشر يوما من تقديم الطلب. ويُعتبر المسجل موافقا على الزيادة ويصدر إخطارا بذلك، ما لم يرفض المسجل الطلب بموجب إخطار خطي يبين فيه الأسباب القانونية والموجبة لقراره.</a:t>
            </a:r>
          </a:p>
          <a:p>
            <a:r>
              <a:rPr lang="ar-SA" dirty="0" smtClean="0"/>
              <a:t>المادة 55</a:t>
            </a:r>
          </a:p>
          <a:p>
            <a:r>
              <a:rPr lang="ar-SA" dirty="0" smtClean="0"/>
              <a:t>للهيئة العامة في الشركة المساهمة والمحدودة تغطية زيادة رأس المال بإحدى الطرق الآتية: </a:t>
            </a:r>
          </a:p>
          <a:p>
            <a:r>
              <a:rPr lang="ar-SA" dirty="0" smtClean="0"/>
              <a:t>أولا: إصدار أسهم جديدة، تسدد </a:t>
            </a:r>
            <a:r>
              <a:rPr lang="ar-SA" dirty="0" err="1" smtClean="0"/>
              <a:t>أقيامها</a:t>
            </a:r>
            <a:r>
              <a:rPr lang="ar-SA" dirty="0" smtClean="0"/>
              <a:t> نقدا. </a:t>
            </a:r>
          </a:p>
          <a:p>
            <a:r>
              <a:rPr lang="ar-SA" dirty="0" smtClean="0"/>
              <a:t>ثانيا: تحويل أموال من الفائض المتراكم او من علاوات الإصدار الاحتياط الأساسي إلى أسهم توزع على المساهمين بنسبة مساهمة كل منهم في رأس المال. </a:t>
            </a:r>
          </a:p>
          <a:p>
            <a:r>
              <a:rPr lang="ar-SA" dirty="0" smtClean="0"/>
              <a:t>ثالثا: احتجاز جزء من أرباح الشركة كاحتياطي لتوسيع وتطوير المشروع بدلا من توزيعه أرباحا، بعد استثماره فعلا في الغرض المحتجز من اجله وإضافة هذا الاحتياطي إلى رأس المال وإصدار أسهم جديدة بما يعادل هذا الاحتياطي يوزع على المساهمين بنسبة مساهمة كل منهم برأس المال. </a:t>
            </a:r>
          </a:p>
          <a:p>
            <a:r>
              <a:rPr lang="ar-SA" dirty="0" smtClean="0"/>
              <a:t>وهناك اسباب عديدة لزيادة رأس المال منها :</a:t>
            </a:r>
          </a:p>
          <a:p>
            <a:r>
              <a:rPr lang="ar-SA" dirty="0" smtClean="0"/>
              <a:t>1/توسيع اعمال الشركة </a:t>
            </a:r>
          </a:p>
          <a:p>
            <a:r>
              <a:rPr lang="ar-SA" dirty="0" smtClean="0"/>
              <a:t>2/الرغبة في عدم تجميد الحسابات الشخصية الدائنة </a:t>
            </a:r>
          </a:p>
          <a:p>
            <a:r>
              <a:rPr lang="ar-SA" dirty="0" smtClean="0"/>
              <a:t>3/الرغبة في التخلص من بعض الاعباء الثابتة مثل فوائد القروض .</a:t>
            </a:r>
          </a:p>
          <a:p>
            <a:endParaRPr lang="ar-SA" dirty="0" smtClean="0"/>
          </a:p>
          <a:p>
            <a:endParaRPr lang="ar-SA" dirty="0" smtClean="0"/>
          </a:p>
          <a:p>
            <a:endParaRPr lang="ar-SA" dirty="0"/>
          </a:p>
        </p:txBody>
      </p:sp>
    </p:spTree>
    <p:extLst>
      <p:ext uri="{BB962C8B-B14F-4D97-AF65-F5344CB8AC3E}">
        <p14:creationId xmlns:p14="http://schemas.microsoft.com/office/powerpoint/2010/main" val="356198697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58018"/>
          </a:xfrm>
        </p:spPr>
        <p:txBody>
          <a:bodyPr>
            <a:normAutofit fontScale="90000"/>
          </a:bodyPr>
          <a:lstStyle/>
          <a:p>
            <a:endParaRPr lang="ar-SA" dirty="0"/>
          </a:p>
        </p:txBody>
      </p:sp>
      <p:sp>
        <p:nvSpPr>
          <p:cNvPr id="3" name="عنصر نائب للمحتوى 2"/>
          <p:cNvSpPr>
            <a:spLocks noGrp="1"/>
          </p:cNvSpPr>
          <p:nvPr>
            <p:ph idx="1"/>
          </p:nvPr>
        </p:nvSpPr>
        <p:spPr>
          <a:xfrm>
            <a:off x="457200" y="692696"/>
            <a:ext cx="8229600" cy="5433467"/>
          </a:xfrm>
        </p:spPr>
        <p:txBody>
          <a:bodyPr>
            <a:normAutofit fontScale="85000" lnSpcReduction="20000"/>
          </a:bodyPr>
          <a:lstStyle/>
          <a:p>
            <a:r>
              <a:rPr lang="ar-SA" dirty="0" smtClean="0"/>
              <a:t>وتتم زيادة رأس المال من خلال واحدة من الطرق التالية او جميعها في آن واحد :</a:t>
            </a:r>
          </a:p>
          <a:p>
            <a:r>
              <a:rPr lang="ar-SA" dirty="0" smtClean="0"/>
              <a:t>أولا / زيادة راس المال نقدا  </a:t>
            </a:r>
            <a:r>
              <a:rPr lang="en-US" dirty="0" smtClean="0"/>
              <a:t>Capital increase in cash :</a:t>
            </a:r>
          </a:p>
          <a:p>
            <a:r>
              <a:rPr lang="ar-SA" dirty="0" smtClean="0"/>
              <a:t>مثال :</a:t>
            </a:r>
          </a:p>
          <a:p>
            <a:pPr algn="l"/>
            <a:r>
              <a:rPr lang="ar-SA" dirty="0" smtClean="0"/>
              <a:t>           </a:t>
            </a:r>
            <a:r>
              <a:rPr lang="en-US" dirty="0" smtClean="0"/>
              <a:t>A joint venture between two partners A &amp; B ,with a capital of JD 95,000,000 distributed between them by 2: 3 and on 1/1/2010 the company decided to increase the capital by 30% of the original capita and   The partners paid the increase in cash .</a:t>
            </a:r>
          </a:p>
          <a:p>
            <a:pPr algn="l"/>
            <a:r>
              <a:rPr lang="en-US" dirty="0" smtClean="0"/>
              <a:t>R/ record the journal entries in the following cases ;</a:t>
            </a:r>
          </a:p>
          <a:p>
            <a:pPr algn="l"/>
            <a:r>
              <a:rPr lang="en-US" dirty="0" smtClean="0"/>
              <a:t>A/  Payment of the amount of the increase immediately .</a:t>
            </a:r>
          </a:p>
          <a:p>
            <a:pPr algn="l"/>
            <a:r>
              <a:rPr lang="en-US" dirty="0" smtClean="0"/>
              <a:t>B/Payment of the amount of the increase after one month from the date of the decision .</a:t>
            </a:r>
          </a:p>
          <a:p>
            <a:endParaRPr lang="ar-SA" dirty="0"/>
          </a:p>
        </p:txBody>
      </p:sp>
    </p:spTree>
    <p:extLst>
      <p:ext uri="{BB962C8B-B14F-4D97-AF65-F5344CB8AC3E}">
        <p14:creationId xmlns:p14="http://schemas.microsoft.com/office/powerpoint/2010/main" val="413644152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747464"/>
            <a:ext cx="8229600" cy="1143000"/>
          </a:xfrm>
        </p:spPr>
        <p:txBody>
          <a:bodyPr/>
          <a:lstStyle/>
          <a:p>
            <a:endParaRPr lang="ar-SA" dirty="0"/>
          </a:p>
        </p:txBody>
      </p:sp>
      <p:pic>
        <p:nvPicPr>
          <p:cNvPr id="266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836712"/>
            <a:ext cx="6624735" cy="528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4256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70000" lnSpcReduction="20000"/>
          </a:bodyPr>
          <a:lstStyle/>
          <a:p>
            <a:r>
              <a:rPr lang="ar-SA" dirty="0" smtClean="0"/>
              <a:t>المفاهيم النظرية لمحاسبة الشركات </a:t>
            </a:r>
          </a:p>
          <a:p>
            <a:endParaRPr lang="ar-SA" dirty="0" smtClean="0"/>
          </a:p>
          <a:p>
            <a:r>
              <a:rPr lang="en-US" dirty="0" smtClean="0"/>
              <a:t>Concept &amp; Types of corporate , Characteristics , founding companies .</a:t>
            </a:r>
          </a:p>
          <a:p>
            <a:endParaRPr lang="en-US" dirty="0" smtClean="0"/>
          </a:p>
          <a:p>
            <a:r>
              <a:rPr lang="en-US" dirty="0" smtClean="0"/>
              <a:t>        </a:t>
            </a:r>
            <a:r>
              <a:rPr lang="ar-SA" dirty="0" smtClean="0"/>
              <a:t>تعتمد محاسبة الشركات على تسجيل وتحليل وتفصيل كل ما يتعلق بالموارد المالية من إيرادات ومصروفات لمعرفة الأرباح والخسائر لتقوم بتوزيع النسب بين الشركاء حسب نوع الشركة و حسب الاتفاق المتفق عليه بينهم .</a:t>
            </a:r>
          </a:p>
          <a:p>
            <a:endParaRPr lang="ar-SA" dirty="0" smtClean="0"/>
          </a:p>
          <a:p>
            <a:r>
              <a:rPr lang="ar-SA" dirty="0" smtClean="0"/>
              <a:t>أنواع الشركات</a:t>
            </a:r>
          </a:p>
          <a:p>
            <a:r>
              <a:rPr lang="ar-SA" dirty="0" smtClean="0"/>
              <a:t>     تقسم الشركات إلى نوعين وهما:</a:t>
            </a:r>
          </a:p>
          <a:p>
            <a:r>
              <a:rPr lang="ar-SA" dirty="0" smtClean="0"/>
              <a:t>          1- شركات الأشخاص                                    2- شركات الأموال</a:t>
            </a:r>
          </a:p>
          <a:p>
            <a:endParaRPr lang="ar-SA" dirty="0"/>
          </a:p>
        </p:txBody>
      </p:sp>
    </p:spTree>
    <p:extLst>
      <p:ext uri="{BB962C8B-B14F-4D97-AF65-F5344CB8AC3E}">
        <p14:creationId xmlns:p14="http://schemas.microsoft.com/office/powerpoint/2010/main" val="1316648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76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276872"/>
            <a:ext cx="8067077" cy="35572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651612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86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600200"/>
            <a:ext cx="653630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535317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96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836712"/>
            <a:ext cx="6442324" cy="5289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318687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07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1600200"/>
            <a:ext cx="6390609"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10973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17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764704"/>
            <a:ext cx="6207849" cy="53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26393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27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9" y="692696"/>
            <a:ext cx="7309902" cy="5175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249794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379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1" y="764704"/>
            <a:ext cx="7170932" cy="53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491920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48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547664" y="1628800"/>
            <a:ext cx="5792587"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485414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5843"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74817" y="1600200"/>
            <a:ext cx="739436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900439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68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908720"/>
            <a:ext cx="7108880" cy="51454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120598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70000" lnSpcReduction="20000"/>
          </a:bodyPr>
          <a:lstStyle/>
          <a:p>
            <a:r>
              <a:rPr lang="ar-SA" dirty="0" smtClean="0"/>
              <a:t>1- شركات الأشخاص :</a:t>
            </a:r>
          </a:p>
          <a:p>
            <a:r>
              <a:rPr lang="ar-SA" dirty="0" smtClean="0"/>
              <a:t>هي الشركات التي تتألف من عدد من الأشخاص لا يقل عن 2 ولا يزيد عن 10 وتقوم على الاعتبار الشخصي وعلى أساس الثقة المتبادلة فيما بينهم والمسؤولية فيها تضامنية (أي شخصية الشريك محل اعتبار في العقد) وتقسم إلى :</a:t>
            </a:r>
          </a:p>
          <a:p>
            <a:r>
              <a:rPr lang="ar-SA" dirty="0" smtClean="0"/>
              <a:t>   الشركات التضامنية          الشركات البسيطة                شركة المشروع الفردي</a:t>
            </a:r>
          </a:p>
          <a:p>
            <a:r>
              <a:rPr lang="ar-SA" dirty="0" smtClean="0"/>
              <a:t>وسيتم تناول الشركات التضامنية بالتفصيل وكافة المعالجات المحاسبية الخاصة بها .</a:t>
            </a:r>
          </a:p>
          <a:p>
            <a:r>
              <a:rPr lang="ar-SA" dirty="0" smtClean="0"/>
              <a:t>2- شركات الأموال :</a:t>
            </a:r>
          </a:p>
          <a:p>
            <a:r>
              <a:rPr lang="ar-SA" dirty="0" smtClean="0"/>
              <a:t>يعتبر الأساس الرئيسي لهذه الشركات هو المال التي تمكنت الشركة من خلاله بجمع عدد من المساهمين الذين لا تربطهم أي صفات مشتركة ولكن يشتركون بالمال فقط وتقسم إلى :</a:t>
            </a:r>
          </a:p>
          <a:p>
            <a:r>
              <a:rPr lang="ar-SA" dirty="0" smtClean="0"/>
              <a:t>        الشركات المساهمة                  شركات التوصية            الشركة المحدودة</a:t>
            </a:r>
          </a:p>
          <a:p>
            <a:r>
              <a:rPr lang="ar-SA" dirty="0" smtClean="0"/>
              <a:t>وسيتم تناول الشركات المساهمة بالتفصيل وكافة المعالجات المحاسبية الخاصة بها </a:t>
            </a:r>
          </a:p>
          <a:p>
            <a:endParaRPr lang="ar-SA" dirty="0"/>
          </a:p>
        </p:txBody>
      </p:sp>
    </p:spTree>
    <p:extLst>
      <p:ext uri="{BB962C8B-B14F-4D97-AF65-F5344CB8AC3E}">
        <p14:creationId xmlns:p14="http://schemas.microsoft.com/office/powerpoint/2010/main" val="24340396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78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11561" y="2132856"/>
            <a:ext cx="7381910" cy="2952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812216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891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692696"/>
            <a:ext cx="5957445" cy="5433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61881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993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40097" y="1600200"/>
            <a:ext cx="646380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491436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09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59632" y="1600200"/>
            <a:ext cx="583614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61752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50529" y="1602884"/>
            <a:ext cx="6842941" cy="4520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99918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03648" y="620688"/>
            <a:ext cx="6768752" cy="5506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51466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052736"/>
            <a:ext cx="8280919"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31850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692696"/>
            <a:ext cx="7416789" cy="53900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718327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600200"/>
            <a:ext cx="7992888"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48232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764704"/>
            <a:ext cx="8136903" cy="50339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1141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92500" lnSpcReduction="20000"/>
          </a:bodyPr>
          <a:lstStyle/>
          <a:p>
            <a:r>
              <a:rPr lang="ar-SA" dirty="0" smtClean="0"/>
              <a:t>أولاً /الشركات التضامنية (شركات التضامن)      </a:t>
            </a:r>
            <a:r>
              <a:rPr lang="en-US" dirty="0" smtClean="0"/>
              <a:t>Partnership Firms                     </a:t>
            </a:r>
            <a:r>
              <a:rPr lang="ar-SA" dirty="0" smtClean="0"/>
              <a:t>مفهوم شركات التضامن :</a:t>
            </a:r>
          </a:p>
          <a:p>
            <a:r>
              <a:rPr lang="ar-SA" dirty="0" smtClean="0"/>
              <a:t>       هي عقد يلتزم به شخصان أو أكثر بأن يساهم كل منهم في مشروع اقتصادي بتقديم حصته من مال أو من عمل لاقتسام ما ينشأ عنه من ربح أو من خسارة .</a:t>
            </a:r>
          </a:p>
          <a:p>
            <a:r>
              <a:rPr lang="ar-SA" dirty="0" smtClean="0"/>
              <a:t>وهذا يعني أن هناك ثلاث أركان رئيسية يتم بمقتضاها تكوين الشركة وهي :</a:t>
            </a:r>
          </a:p>
          <a:p>
            <a:r>
              <a:rPr lang="ar-SA" dirty="0" smtClean="0"/>
              <a:t>أ- اجتماع شخصين أو أكثر .</a:t>
            </a:r>
          </a:p>
          <a:p>
            <a:r>
              <a:rPr lang="ar-SA" dirty="0" smtClean="0"/>
              <a:t>ب- مساهمة كل منهم بحصة من رأس المال .</a:t>
            </a:r>
          </a:p>
          <a:p>
            <a:r>
              <a:rPr lang="ar-SA" dirty="0" smtClean="0"/>
              <a:t>ج- التعاون على تحمل الخسارة إن وجدت وتوزيع الربح بينهم .</a:t>
            </a:r>
          </a:p>
          <a:p>
            <a:endParaRPr lang="ar-SA" dirty="0" smtClean="0"/>
          </a:p>
          <a:p>
            <a:endParaRPr lang="ar-SA" dirty="0"/>
          </a:p>
        </p:txBody>
      </p:sp>
    </p:spTree>
    <p:extLst>
      <p:ext uri="{BB962C8B-B14F-4D97-AF65-F5344CB8AC3E}">
        <p14:creationId xmlns:p14="http://schemas.microsoft.com/office/powerpoint/2010/main" val="38392222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717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548680"/>
            <a:ext cx="7704856" cy="557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624219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556792"/>
            <a:ext cx="6599386"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7778298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الرابعة</a:t>
            </a:r>
            <a:endParaRPr lang="ar-SA" dirty="0"/>
          </a:p>
        </p:txBody>
      </p:sp>
      <p:sp>
        <p:nvSpPr>
          <p:cNvPr id="3" name="عنصر نائب للمحتوى 2"/>
          <p:cNvSpPr>
            <a:spLocks noGrp="1"/>
          </p:cNvSpPr>
          <p:nvPr>
            <p:ph idx="1"/>
          </p:nvPr>
        </p:nvSpPr>
        <p:spPr/>
        <p:txBody>
          <a:bodyPr>
            <a:normAutofit fontScale="70000" lnSpcReduction="20000"/>
          </a:bodyPr>
          <a:lstStyle/>
          <a:p>
            <a:r>
              <a:rPr lang="ar-SA" dirty="0"/>
              <a:t>الفئة المستهدفة : طلبة المرحلة الثالثة تقنيات المحاسبة </a:t>
            </a:r>
          </a:p>
          <a:p>
            <a:r>
              <a:rPr lang="ar-SA" dirty="0"/>
              <a:t>المبررات :صممت هذه الوحدة النمطية لتعريف الطالب بالمعالجات </a:t>
            </a:r>
            <a:r>
              <a:rPr lang="ar-SA" dirty="0" smtClean="0"/>
              <a:t>المحاسبية لتخفيض راس </a:t>
            </a:r>
            <a:r>
              <a:rPr lang="ar-SA" dirty="0"/>
              <a:t>المال في الشركات التضامنية  </a:t>
            </a:r>
          </a:p>
          <a:p>
            <a:r>
              <a:rPr lang="ar-SA" dirty="0"/>
              <a:t>بعد دراسة هذه الوحدة النمطية يمكن للطالب </a:t>
            </a:r>
            <a:r>
              <a:rPr lang="ar-SA" dirty="0" smtClean="0"/>
              <a:t>:</a:t>
            </a:r>
          </a:p>
          <a:p>
            <a:r>
              <a:rPr lang="ar-SA" dirty="0" smtClean="0"/>
              <a:t>التعرف </a:t>
            </a:r>
            <a:r>
              <a:rPr lang="ar-SA" dirty="0"/>
              <a:t>على المواد الواردة في قانون الشركات العراقي رقم 21 لسنة 1997 والمعدل في 2004 في ما يخص </a:t>
            </a:r>
            <a:r>
              <a:rPr lang="ar-SA" dirty="0" smtClean="0"/>
              <a:t>تخفيض </a:t>
            </a:r>
            <a:r>
              <a:rPr lang="ar-SA" dirty="0"/>
              <a:t>راس المال </a:t>
            </a:r>
          </a:p>
          <a:p>
            <a:r>
              <a:rPr lang="ar-SA" dirty="0"/>
              <a:t>يفهم تسجيل قيود اليومية في حالة </a:t>
            </a:r>
            <a:r>
              <a:rPr lang="ar-SA" dirty="0" smtClean="0"/>
              <a:t>تخفيض راس </a:t>
            </a:r>
            <a:r>
              <a:rPr lang="ar-SA" dirty="0"/>
              <a:t>المال نقدا</a:t>
            </a:r>
          </a:p>
          <a:p>
            <a:r>
              <a:rPr lang="ar-SA" dirty="0"/>
              <a:t>يستوعب المعالجات المحاسبية لاستخدام </a:t>
            </a:r>
            <a:r>
              <a:rPr lang="ar-SA" dirty="0" smtClean="0"/>
              <a:t>الخسائر المتراكمة </a:t>
            </a:r>
            <a:r>
              <a:rPr lang="ar-SA" dirty="0" err="1" smtClean="0"/>
              <a:t>لتخفبض</a:t>
            </a:r>
            <a:r>
              <a:rPr lang="ar-SA" dirty="0" smtClean="0"/>
              <a:t> </a:t>
            </a:r>
            <a:r>
              <a:rPr lang="ar-SA" dirty="0"/>
              <a:t>راس المال</a:t>
            </a:r>
          </a:p>
          <a:p>
            <a:r>
              <a:rPr lang="ar-SA" dirty="0"/>
              <a:t>يقدر على تسجيل المعالجات المحاسبية لاستخدام الحسابات الجارية </a:t>
            </a:r>
            <a:r>
              <a:rPr lang="ar-SA" dirty="0" err="1" smtClean="0"/>
              <a:t>االمدينة</a:t>
            </a:r>
            <a:r>
              <a:rPr lang="ar-SA" dirty="0" smtClean="0"/>
              <a:t> لتخفيض </a:t>
            </a:r>
            <a:r>
              <a:rPr lang="ar-SA" dirty="0"/>
              <a:t>راس المال</a:t>
            </a:r>
          </a:p>
          <a:p>
            <a:r>
              <a:rPr lang="ar-SA" dirty="0"/>
              <a:t>يستطيع  تسجيل المعالجات المحاسبية في حالة </a:t>
            </a:r>
            <a:r>
              <a:rPr lang="ar-SA" dirty="0" smtClean="0"/>
              <a:t>انسحاب او وفاة </a:t>
            </a:r>
            <a:r>
              <a:rPr lang="ar-SA" dirty="0"/>
              <a:t>شريك </a:t>
            </a:r>
            <a:r>
              <a:rPr lang="ar-SA" dirty="0" smtClean="0"/>
              <a:t>لتخفيض </a:t>
            </a:r>
            <a:r>
              <a:rPr lang="ar-SA" dirty="0"/>
              <a:t>راس المال </a:t>
            </a:r>
          </a:p>
          <a:p>
            <a:pPr marL="0" indent="0">
              <a:buNone/>
            </a:pPr>
            <a:endParaRPr lang="ar-SA" dirty="0"/>
          </a:p>
          <a:p>
            <a:r>
              <a:rPr lang="ar-SA" dirty="0" smtClean="0"/>
              <a:t> :</a:t>
            </a:r>
          </a:p>
          <a:p>
            <a:endParaRPr lang="ar-SA" dirty="0"/>
          </a:p>
        </p:txBody>
      </p:sp>
    </p:spTree>
    <p:extLst>
      <p:ext uri="{BB962C8B-B14F-4D97-AF65-F5344CB8AC3E}">
        <p14:creationId xmlns:p14="http://schemas.microsoft.com/office/powerpoint/2010/main" val="195701948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55000" lnSpcReduction="20000"/>
          </a:bodyPr>
          <a:lstStyle/>
          <a:p>
            <a:r>
              <a:rPr lang="ar-SA" dirty="0"/>
              <a:t>تخفيض رأس المال</a:t>
            </a:r>
          </a:p>
          <a:p>
            <a:r>
              <a:rPr lang="ar-SA" dirty="0"/>
              <a:t>المادة 58</a:t>
            </a:r>
          </a:p>
          <a:p>
            <a:r>
              <a:rPr lang="ar-SA" dirty="0"/>
              <a:t>تعدلت هذه المادة بموجب المادة (67) من قانون تعديل قانون الشركات رقم 21 لعام 1997 - الصادر عن سلطة الائتلاف المؤقتة، رقمه 64 صادر بتاريخ 2004، وأصبحت على الشكل الآتي:</a:t>
            </a:r>
          </a:p>
          <a:p>
            <a:r>
              <a:rPr lang="ar-SA" dirty="0"/>
              <a:t>يجوز للشركة تخفيض رأس مالها إذا زاد عن حاجتها، او إذا لحقتها خسارة. ولا يخضع تخفيض رأس المال الذي يتم بناء على ترتيب ما لتحقيق صاف إضافي في رأس المال عن طريق استثمارات إضافية للمتطلبات المنصوص عليها في المادة 59، الفقرة ثالثا وفي المواد من 60 إلى 63. صاف إضافي</a:t>
            </a:r>
          </a:p>
          <a:p>
            <a:r>
              <a:rPr lang="ar-SA" dirty="0"/>
              <a:t>ثانيا: يتخذ قرار تخفيض رأس المال من الهيئة العامة للشركة ويبين فيه سبب التخفيض. </a:t>
            </a:r>
          </a:p>
          <a:p>
            <a:r>
              <a:rPr lang="ar-SA" dirty="0"/>
              <a:t>ان قرار تخفيض راس المال من قبل الشركاء قد يكون لعدة اسباب منها :</a:t>
            </a:r>
          </a:p>
          <a:p>
            <a:r>
              <a:rPr lang="ar-SA" dirty="0"/>
              <a:t>1/ زيادة رأس مال الشركة عن حاجتها وعدم استثماره , لذلك يتفق الشركاء على تخفيض رأس المال بمقدار الزيادة وعلى الشركة ان تقوم برد المبالغ الى الشركاء نقدا .</a:t>
            </a:r>
          </a:p>
          <a:p>
            <a:r>
              <a:rPr lang="ar-SA" dirty="0"/>
              <a:t>2/ توالي الخسائر من عام الى آخر حيث يتم تخفيض رأس المال بمقدار الخسائر المتراكمة .</a:t>
            </a:r>
          </a:p>
          <a:p>
            <a:r>
              <a:rPr lang="ar-SA" dirty="0"/>
              <a:t>3/ وجود ارصدة مدينة للحسابات الجارية للشركاء لفترة طويلة وعدم قدرة الشريك على تسديد هذه المبالغ لذلك يتفق الشركاء على غلق الارصدة المدينة في حسابات رأس المال </a:t>
            </a:r>
          </a:p>
          <a:p>
            <a:r>
              <a:rPr lang="ar-SA" dirty="0"/>
              <a:t>4/ ظهور الموجودات في السجلات بأكبر من قيمتها الحقيقية ولهذا قد يتفق الشركاء على اعادة تقدير هذه الموجودات مما يؤدي الى ترتب خسارة من اعادة التقدير فتغلق في حسابات رأس المال . </a:t>
            </a:r>
          </a:p>
          <a:p>
            <a:r>
              <a:rPr lang="ar-SA" dirty="0"/>
              <a:t>5/ انسحاب شريك من الشركة او وفاته وانتقال الملكية للورثة ورفضهم الاستمرار في الشركة .</a:t>
            </a:r>
          </a:p>
          <a:p>
            <a:endParaRPr lang="ar-SA" dirty="0"/>
          </a:p>
        </p:txBody>
      </p:sp>
    </p:spTree>
    <p:extLst>
      <p:ext uri="{BB962C8B-B14F-4D97-AF65-F5344CB8AC3E}">
        <p14:creationId xmlns:p14="http://schemas.microsoft.com/office/powerpoint/2010/main" val="386740160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50529" y="1268761"/>
            <a:ext cx="6877855" cy="41715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50837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4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50529" y="1809057"/>
            <a:ext cx="6842941" cy="4108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68432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620688"/>
            <a:ext cx="7344816" cy="55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5200793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1" y="980728"/>
            <a:ext cx="7381910" cy="4896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36983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331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476672"/>
            <a:ext cx="7056784" cy="5649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23574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4339"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19672" y="1600200"/>
            <a:ext cx="5976664"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751107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dirty="0"/>
          </a:p>
        </p:txBody>
      </p:sp>
      <p:sp>
        <p:nvSpPr>
          <p:cNvPr id="3" name="عنصر نائب للمحتوى 2"/>
          <p:cNvSpPr>
            <a:spLocks noGrp="1"/>
          </p:cNvSpPr>
          <p:nvPr>
            <p:ph idx="1"/>
          </p:nvPr>
        </p:nvSpPr>
        <p:spPr/>
        <p:txBody>
          <a:bodyPr>
            <a:normAutofit fontScale="62500" lnSpcReduction="20000"/>
          </a:bodyPr>
          <a:lstStyle/>
          <a:p>
            <a:r>
              <a:rPr lang="ar-SA" dirty="0" smtClean="0"/>
              <a:t>خصائص شركات التضامن :</a:t>
            </a:r>
          </a:p>
          <a:p>
            <a:r>
              <a:rPr lang="ar-SA" dirty="0" smtClean="0"/>
              <a:t>1- سهولة التكوين : حيث تتصف شركات التضامن بالبساطة على العكس من شركات الأموال .</a:t>
            </a:r>
          </a:p>
          <a:p>
            <a:r>
              <a:rPr lang="ar-SA" dirty="0" smtClean="0"/>
              <a:t>2- الحياة المحدودة : تكون مدة حياة شركات التضامن محدودة لأنها قد تنتهي أما بوفاة شريك أو انسحابه أو إفلاسه ، كما أن أي تعديل على عقد الشركة يعد بمثابة حل وإعادة تكوين خاصة عند انضمام أو انفصال شريك أو أكثر .</a:t>
            </a:r>
          </a:p>
          <a:p>
            <a:r>
              <a:rPr lang="ar-SA" dirty="0" smtClean="0"/>
              <a:t>3- الوكالة المتبادلة : يمكن أن ينوب أحد الشركاء المتضامنون عن الشركة في إجراء بعض المعاملات ولكن في حدود الصلاحيات المخولة له بموجب عقد الشركة .</a:t>
            </a:r>
          </a:p>
          <a:p>
            <a:r>
              <a:rPr lang="ar-SA" dirty="0" smtClean="0"/>
              <a:t>4- اجتماع الأفراد : أن تعدد الشركاء قد يفيد في تنوع الخبرات والتي تنعكس على العمل بآثار إيجابية تتعلق بتمويل أنشطتها في بعض المشاريع الاقتصادية .</a:t>
            </a:r>
          </a:p>
          <a:p>
            <a:r>
              <a:rPr lang="ar-SA" dirty="0" smtClean="0"/>
              <a:t>5- المسؤولية غير المحدودة : على الرغم من أن الشركة تعتبر شخصية اعتبارية فأن الشريك المتضامن يكون مسؤولاً بالتضامن والتكافل حتى في أمواله الخاصة عن ديون والتزامات الشركة .</a:t>
            </a:r>
          </a:p>
          <a:p>
            <a:r>
              <a:rPr lang="ar-SA" dirty="0" smtClean="0"/>
              <a:t>6- ملكية ممتلكات الشركة : تتوزع نتائج أعمال الشركة ربحاً أو خسارة بين الشركاء وفقاً لما هو متفق عليه .</a:t>
            </a:r>
          </a:p>
          <a:p>
            <a:r>
              <a:rPr lang="ar-SA" dirty="0" smtClean="0"/>
              <a:t>7- المزايا الضريبية : تتمتع أرباح شركة التضامن بمزايا ضريبية على الأرباح في ظل معدلات الضريبة التصاعدية .</a:t>
            </a:r>
          </a:p>
          <a:p>
            <a:endParaRPr lang="ar-SA" dirty="0"/>
          </a:p>
        </p:txBody>
      </p:sp>
    </p:spTree>
    <p:extLst>
      <p:ext uri="{BB962C8B-B14F-4D97-AF65-F5344CB8AC3E}">
        <p14:creationId xmlns:p14="http://schemas.microsoft.com/office/powerpoint/2010/main" val="17278142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536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692696"/>
            <a:ext cx="6480720" cy="54334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88553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638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78883" y="2251835"/>
            <a:ext cx="6986233" cy="32226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647836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741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620688"/>
            <a:ext cx="7128792" cy="55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673881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843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476672"/>
            <a:ext cx="7651525" cy="5606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911315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945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7545" y="1196752"/>
            <a:ext cx="7525926" cy="44162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856476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048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476672"/>
            <a:ext cx="7128792" cy="5649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7757047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150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1600200"/>
            <a:ext cx="684076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408471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253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548680"/>
            <a:ext cx="7488831" cy="55774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71721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355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1" y="1196752"/>
            <a:ext cx="7381910" cy="4392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30054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457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620688"/>
            <a:ext cx="7344816" cy="550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909441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الثانية</a:t>
            </a:r>
            <a:endParaRPr lang="ar-SA" dirty="0"/>
          </a:p>
        </p:txBody>
      </p:sp>
      <p:sp>
        <p:nvSpPr>
          <p:cNvPr id="3" name="عنصر نائب للمحتوى 2"/>
          <p:cNvSpPr>
            <a:spLocks noGrp="1"/>
          </p:cNvSpPr>
          <p:nvPr>
            <p:ph idx="1"/>
          </p:nvPr>
        </p:nvSpPr>
        <p:spPr/>
        <p:txBody>
          <a:bodyPr>
            <a:normAutofit/>
          </a:bodyPr>
          <a:lstStyle/>
          <a:p>
            <a:r>
              <a:rPr lang="ar-SA" dirty="0" smtClean="0"/>
              <a:t>الفئة المستهدفة : طلبة المرحلة الثالثة تقنيات المحاسبة </a:t>
            </a:r>
          </a:p>
          <a:p>
            <a:r>
              <a:rPr lang="ar-SA" dirty="0" smtClean="0"/>
              <a:t>المبررات :صممت هذه الوحدة النمطية لتعريف الطالب بالمعالجات المحاسبية لتكوين راس المال في الشركات التضامنية و قرض الشركاء والفائدة على قرض الشركاء والفائدة على رؤوس اموال الشركاء و المسحوبات الشخصية ورواتب ومكافئات الشركاء و توزيع الارباح والخسائر  بين الشركاء حسب نسب توزيع الارباح والخسائر</a:t>
            </a:r>
          </a:p>
        </p:txBody>
      </p:sp>
    </p:spTree>
    <p:extLst>
      <p:ext uri="{BB962C8B-B14F-4D97-AF65-F5344CB8AC3E}">
        <p14:creationId xmlns:p14="http://schemas.microsoft.com/office/powerpoint/2010/main" val="384110226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560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404664"/>
            <a:ext cx="6827447" cy="5721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439401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الخامسة</a:t>
            </a:r>
            <a:endParaRPr lang="ar-SA" dirty="0"/>
          </a:p>
        </p:txBody>
      </p:sp>
      <p:sp>
        <p:nvSpPr>
          <p:cNvPr id="3" name="عنصر نائب للمحتوى 2"/>
          <p:cNvSpPr>
            <a:spLocks noGrp="1"/>
          </p:cNvSpPr>
          <p:nvPr>
            <p:ph idx="1"/>
          </p:nvPr>
        </p:nvSpPr>
        <p:spPr>
          <a:xfrm>
            <a:off x="395536" y="1700808"/>
            <a:ext cx="8229600" cy="4525963"/>
          </a:xfrm>
        </p:spPr>
        <p:txBody>
          <a:bodyPr>
            <a:normAutofit fontScale="92500" lnSpcReduction="20000"/>
          </a:bodyPr>
          <a:lstStyle/>
          <a:p>
            <a:r>
              <a:rPr lang="ar-SA" dirty="0"/>
              <a:t>الفئة المستهدفة : طلبة المرحلة الثالثة تقنيات المحاسبة </a:t>
            </a:r>
          </a:p>
          <a:p>
            <a:r>
              <a:rPr lang="ar-SA" dirty="0"/>
              <a:t>المبررات :صممت هذه الوحدة النمطية لتعريف الطالب بالمعالجات المحاسبية لتخفيض راس المال في الشركات التضامنية  </a:t>
            </a:r>
          </a:p>
          <a:p>
            <a:r>
              <a:rPr lang="ar-SA" dirty="0"/>
              <a:t>بعد دراسة هذه الوحدة النمطية يمكن للطالب </a:t>
            </a:r>
            <a:r>
              <a:rPr lang="ar-SA" dirty="0" smtClean="0"/>
              <a:t>:</a:t>
            </a:r>
          </a:p>
          <a:p>
            <a:r>
              <a:rPr lang="ar-SA" dirty="0" smtClean="0"/>
              <a:t>يعرف ما المقصود بتصفية الشركات واسبابها والاجراءات القانونية بشأنها وواجبات </a:t>
            </a:r>
            <a:r>
              <a:rPr lang="ar-SA" dirty="0" err="1" smtClean="0"/>
              <a:t>المصفي</a:t>
            </a:r>
            <a:r>
              <a:rPr lang="ar-SA" dirty="0" smtClean="0"/>
              <a:t> </a:t>
            </a:r>
          </a:p>
          <a:p>
            <a:r>
              <a:rPr lang="ar-SA" dirty="0" smtClean="0"/>
              <a:t>يسجل المعالجات المحاسبية للتصفية بطريقة فتح حساب التصفية </a:t>
            </a:r>
          </a:p>
          <a:p>
            <a:r>
              <a:rPr lang="ar-SA" dirty="0" smtClean="0"/>
              <a:t>يفهم المعالجات المحاسبية للتصفية بطريقة فتح حساب ارباح وخسائر التصفية </a:t>
            </a:r>
            <a:endParaRPr lang="ar-SA" dirty="0"/>
          </a:p>
        </p:txBody>
      </p:sp>
    </p:spTree>
    <p:extLst>
      <p:ext uri="{BB962C8B-B14F-4D97-AF65-F5344CB8AC3E}">
        <p14:creationId xmlns:p14="http://schemas.microsoft.com/office/powerpoint/2010/main" val="418616631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57200" y="476672"/>
            <a:ext cx="8229600" cy="5649491"/>
          </a:xfrm>
        </p:spPr>
        <p:txBody>
          <a:bodyPr>
            <a:normAutofit fontScale="40000" lnSpcReduction="20000"/>
          </a:bodyPr>
          <a:lstStyle/>
          <a:p>
            <a:r>
              <a:rPr lang="en-US" dirty="0"/>
              <a:t>Realization Partnership   </a:t>
            </a:r>
            <a:r>
              <a:rPr lang="ar-SA" dirty="0"/>
              <a:t>تصفية الشركات التضامنية            </a:t>
            </a:r>
          </a:p>
          <a:p>
            <a:r>
              <a:rPr lang="ar-SA" dirty="0"/>
              <a:t>         </a:t>
            </a:r>
          </a:p>
          <a:p>
            <a:r>
              <a:rPr lang="ar-SA" dirty="0"/>
              <a:t>        يقصد بالتصفية إنها مجموعة من إجراءات قانونية وإدارية ومحاسبية يقوم بها </a:t>
            </a:r>
            <a:r>
              <a:rPr lang="ar-SA" dirty="0" err="1"/>
              <a:t>المصفي</a:t>
            </a:r>
            <a:r>
              <a:rPr lang="ar-SA" dirty="0"/>
              <a:t> بهدف استخراج حصة كل شريك وحصر حقوق والتزامات الشركة .</a:t>
            </a:r>
          </a:p>
          <a:p>
            <a:r>
              <a:rPr lang="ar-SA" dirty="0"/>
              <a:t>    أسباب تصفية الشركات</a:t>
            </a:r>
          </a:p>
          <a:p>
            <a:r>
              <a:rPr lang="ar-SA" dirty="0"/>
              <a:t>      وفقاً لأحكام قانون الشركات فأن هنالك مجموعة من الأسباب التي تؤدي إلى انقضاء الشركات (تصفيتها) وهذه الأسباب هي :</a:t>
            </a:r>
          </a:p>
          <a:p>
            <a:r>
              <a:rPr lang="ar-SA" dirty="0"/>
              <a:t>1- عدم مباشرة الشركة نشاطها رغم مرور سنة على تأسيسها دون عذر مشروع .</a:t>
            </a:r>
          </a:p>
          <a:p>
            <a:r>
              <a:rPr lang="ar-SA" dirty="0"/>
              <a:t>2- توقف الشركة عن ممارسة نشاطها مدة متصلة تزيد على السنة دون عذر مشروع .</a:t>
            </a:r>
          </a:p>
          <a:p>
            <a:r>
              <a:rPr lang="ar-SA" dirty="0"/>
              <a:t>3- انجاز الشركة المشروع الذي تأسست لتنفيذه أو في استحالة تنفيذه .</a:t>
            </a:r>
          </a:p>
          <a:p>
            <a:r>
              <a:rPr lang="ar-SA" dirty="0"/>
              <a:t>4- اندماج الشركة أو تحولها وفقاً لأحكام القانون .</a:t>
            </a:r>
          </a:p>
          <a:p>
            <a:r>
              <a:rPr lang="ar-SA" dirty="0"/>
              <a:t>5- فقدان الشركة 75% من رأسمالها الاسمي وعدم اتخاذ أي إجراء لزيادة رأس المال أو تخفيضه خلال مدة 60 يوم من خلال إثباته بموجب الميزانية .</a:t>
            </a:r>
          </a:p>
          <a:p>
            <a:r>
              <a:rPr lang="ar-SA" dirty="0"/>
              <a:t>6- قرار الهيئة العامة لتصفيتها .</a:t>
            </a:r>
          </a:p>
          <a:p>
            <a:r>
              <a:rPr lang="ar-SA" dirty="0"/>
              <a:t>    الإجراءات القانونية للتصفية</a:t>
            </a:r>
          </a:p>
          <a:p>
            <a:r>
              <a:rPr lang="ar-SA" dirty="0"/>
              <a:t>       بعد صدور القرار المتعلق بتصفية الشركة من قبل الهيئة العامة تتوقف الشركة عن القيام بأي تغيير في موجوداتها </a:t>
            </a:r>
            <a:r>
              <a:rPr lang="ar-SA" dirty="0" err="1"/>
              <a:t>ومطلوباتها</a:t>
            </a:r>
            <a:r>
              <a:rPr lang="ar-SA" dirty="0"/>
              <a:t> بأي ارتباط جديد ولكن تبقى الشركة محتفظة بتخصيصاتها المعنوية خلال مدة التصفية على أن يذكر أنها تحت التصفية أينما ورد اسمها وعند صدور قرار التصفية يعتبر مجلس الإدارة منحلاً وتنتهي مهمات المدير المفوض إلا أنه يمكن للشركة الاستمرار في عملياتها بالقدر اللازم لتصفية التزاماتها وعند ذلك يعين مصفي للشركة .</a:t>
            </a:r>
          </a:p>
          <a:p>
            <a:r>
              <a:rPr lang="ar-SA" dirty="0"/>
              <a:t>    واجبات </a:t>
            </a:r>
            <a:r>
              <a:rPr lang="ar-SA" dirty="0" err="1"/>
              <a:t>المصفي</a:t>
            </a:r>
            <a:r>
              <a:rPr lang="ar-SA" dirty="0"/>
              <a:t> </a:t>
            </a:r>
          </a:p>
          <a:p>
            <a:r>
              <a:rPr lang="ar-SA" dirty="0"/>
              <a:t>يهدف عمل </a:t>
            </a:r>
            <a:r>
              <a:rPr lang="ar-SA" dirty="0" err="1"/>
              <a:t>المصفي</a:t>
            </a:r>
            <a:r>
              <a:rPr lang="ar-SA" dirty="0"/>
              <a:t> إلى :</a:t>
            </a:r>
          </a:p>
          <a:p>
            <a:r>
              <a:rPr lang="ar-SA" dirty="0"/>
              <a:t>1- وضع اليد على موجودات الشركة بما فيها الوثائق والسجلات وإجراء جرد شامل لها وإعداد تقرير عن حالة الشركة مع انجاز المعاملات المتبقية .</a:t>
            </a:r>
          </a:p>
          <a:p>
            <a:r>
              <a:rPr lang="ar-SA" dirty="0"/>
              <a:t>2- دعوة دائني الشركة وتبليغهم بالحضور للاجتماع مع </a:t>
            </a:r>
            <a:r>
              <a:rPr lang="ar-SA" dirty="0" err="1"/>
              <a:t>المصفي</a:t>
            </a:r>
            <a:r>
              <a:rPr lang="ar-SA" dirty="0"/>
              <a:t> وتصفية ديونهم التي تسدد وفق الترتيب التالي بعد تحديد نفقات التصفية وأجور </a:t>
            </a:r>
            <a:r>
              <a:rPr lang="ar-SA" dirty="0" err="1"/>
              <a:t>المصفي</a:t>
            </a:r>
            <a:r>
              <a:rPr lang="ar-SA" dirty="0"/>
              <a:t> :</a:t>
            </a:r>
          </a:p>
          <a:p>
            <a:r>
              <a:rPr lang="ar-SA" dirty="0"/>
              <a:t>أ- المبالغ المستحقة للعاملين في الشركة .</a:t>
            </a:r>
          </a:p>
          <a:p>
            <a:r>
              <a:rPr lang="ar-SA" dirty="0"/>
              <a:t>ب- المبالغ المستحقة للدولة .</a:t>
            </a:r>
          </a:p>
          <a:p>
            <a:r>
              <a:rPr lang="ar-SA" dirty="0"/>
              <a:t>ج- المبالغ المستحقة الأخرى حسب ترتيب امتيازها وفق القوانين </a:t>
            </a:r>
          </a:p>
          <a:p>
            <a:endParaRPr lang="ar-SA" dirty="0"/>
          </a:p>
        </p:txBody>
      </p:sp>
    </p:spTree>
    <p:extLst>
      <p:ext uri="{BB962C8B-B14F-4D97-AF65-F5344CB8AC3E}">
        <p14:creationId xmlns:p14="http://schemas.microsoft.com/office/powerpoint/2010/main" val="247947367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55000" lnSpcReduction="20000"/>
          </a:bodyPr>
          <a:lstStyle/>
          <a:p>
            <a:r>
              <a:rPr lang="ar-SA" dirty="0"/>
              <a:t> الإجراءات المحاسبية للتصفية </a:t>
            </a:r>
          </a:p>
          <a:p>
            <a:r>
              <a:rPr lang="ar-SA" dirty="0"/>
              <a:t>  تعالج التصفية في السجلات بحالتين هما :</a:t>
            </a:r>
          </a:p>
          <a:p>
            <a:r>
              <a:rPr lang="ar-SA" dirty="0"/>
              <a:t>1- التصفية الاعتيادية (السريعة) : يقوم </a:t>
            </a:r>
            <a:r>
              <a:rPr lang="ar-SA" dirty="0" err="1"/>
              <a:t>المصفي</a:t>
            </a:r>
            <a:r>
              <a:rPr lang="ar-SA" dirty="0"/>
              <a:t> بموجب هذه الطريقة ببيع موجودات الشركة دفعة واحدة أو على دفعات كبيرة في وقت قصير . </a:t>
            </a:r>
          </a:p>
          <a:p>
            <a:r>
              <a:rPr lang="ar-SA" dirty="0"/>
              <a:t>2- التصفية التدريجية : إذا لم يتمكن </a:t>
            </a:r>
            <a:r>
              <a:rPr lang="ar-SA" dirty="0" err="1"/>
              <a:t>المصفي</a:t>
            </a:r>
            <a:r>
              <a:rPr lang="ar-SA" dirty="0"/>
              <a:t> من بيع الموجودات في فترة قصيرة فأنه يعتمد طريقة متدرجة للتخلص منها .</a:t>
            </a:r>
          </a:p>
          <a:p>
            <a:r>
              <a:rPr lang="ar-SA" dirty="0"/>
              <a:t>وتعالج إجراءات التصفية بطريقتين :                                         </a:t>
            </a:r>
          </a:p>
          <a:p>
            <a:r>
              <a:rPr lang="ar-SA" dirty="0"/>
              <a:t>1- طريقة فتح حساب التصفية                                                      </a:t>
            </a:r>
            <a:r>
              <a:rPr lang="en-US" dirty="0"/>
              <a:t>Realization a/c</a:t>
            </a:r>
          </a:p>
          <a:p>
            <a:r>
              <a:rPr lang="en-US" dirty="0"/>
              <a:t>2- </a:t>
            </a:r>
            <a:r>
              <a:rPr lang="ar-SA" dirty="0"/>
              <a:t>طريقة فتح حساب أرباح وخسائر التصفية  </a:t>
            </a:r>
            <a:r>
              <a:rPr lang="en-US" dirty="0"/>
              <a:t>P &amp; L Realization a/c                                     </a:t>
            </a:r>
          </a:p>
          <a:p>
            <a:r>
              <a:rPr lang="en-US" dirty="0"/>
              <a:t> </a:t>
            </a:r>
            <a:r>
              <a:rPr lang="ar-SA" dirty="0"/>
              <a:t>وأياً كانت الطريقة المتبعة فأن نتيجة التصفية ستكون أحدى الاحتمالات التالية :</a:t>
            </a:r>
          </a:p>
          <a:p>
            <a:r>
              <a:rPr lang="ar-SA" dirty="0"/>
              <a:t>أ- تحقيق أرباح من عملية بيع الموجودات غير النقدية .</a:t>
            </a:r>
          </a:p>
          <a:p>
            <a:r>
              <a:rPr lang="ar-SA" dirty="0"/>
              <a:t>ب- تحقيق خسائر من عملية بيع الموجودات غير النقدية وتحصيل الديون مع عدم كفاية أرصدة رؤوس أموال الشركاء لاستيعاب الخسائر .</a:t>
            </a:r>
          </a:p>
          <a:p>
            <a:r>
              <a:rPr lang="ar-SA" dirty="0"/>
              <a:t>ج- تحقق خسائر من عملية بيع الموجودات غير النقدية وتحصيل الديون مع عدم كفاية أرصدة رؤوس أموال الشركاء لاستيعاب الخسائر بافتراض أن جميع الشركاء ميسورين أو أن أحد الشركاء أو جميعهم معسرين </a:t>
            </a:r>
          </a:p>
        </p:txBody>
      </p:sp>
    </p:spTree>
    <p:extLst>
      <p:ext uri="{BB962C8B-B14F-4D97-AF65-F5344CB8AC3E}">
        <p14:creationId xmlns:p14="http://schemas.microsoft.com/office/powerpoint/2010/main" val="96765933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692696"/>
            <a:ext cx="7111333"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19951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57200" y="836712"/>
            <a:ext cx="8229600" cy="5289451"/>
          </a:xfrm>
        </p:spPr>
        <p:txBody>
          <a:bodyPr>
            <a:normAutofit fontScale="47500" lnSpcReduction="20000"/>
          </a:bodyPr>
          <a:lstStyle/>
          <a:p>
            <a:r>
              <a:rPr lang="ar-SA" dirty="0"/>
              <a:t>- بعدها يتم ترصيد حساب التصفية واستخراج الرصيد وتوزيعه على الشركاء حسب نسب توزيع الأرباح والخسائر ويقفل في رؤوس أموالهم (إذا كان رصيد حساب التصفية مدين فهذا يعني أن الشركة حققت أرباح من عملية التصفية , أما إذا كان رصيد حساب التصفية دائن فهذا يعني أن الشركة حققت خسائر من عملية التصفية) :</a:t>
            </a:r>
          </a:p>
          <a:p>
            <a:r>
              <a:rPr lang="ar-SA" dirty="0"/>
              <a:t>      </a:t>
            </a:r>
            <a:r>
              <a:rPr lang="en-US" dirty="0"/>
              <a:t>De :  Realization                                   OR                  De : Capital Partners </a:t>
            </a:r>
          </a:p>
          <a:p>
            <a:r>
              <a:rPr lang="en-US" dirty="0"/>
              <a:t>              Cr : Capital Partners                                                        Cr : Realization</a:t>
            </a:r>
          </a:p>
          <a:p>
            <a:r>
              <a:rPr lang="en-US" dirty="0"/>
              <a:t>6- </a:t>
            </a:r>
            <a:r>
              <a:rPr lang="ar-SA" dirty="0"/>
              <a:t>قفل الحسابات الشخصية الجارية للشركاء والأرباح المدورة والخسائر المتراكمة والاحتياطيات في حسابات رؤوس أموالهم وكالتالي :</a:t>
            </a:r>
          </a:p>
          <a:p>
            <a:r>
              <a:rPr lang="ar-SA" dirty="0"/>
              <a:t>         قفل الحسابات الشخصية الجارية :</a:t>
            </a:r>
          </a:p>
          <a:p>
            <a:r>
              <a:rPr lang="ar-SA" dirty="0"/>
              <a:t>         </a:t>
            </a:r>
            <a:r>
              <a:rPr lang="en-US" dirty="0"/>
              <a:t>De : Capital Partners                                OR                De : Current Partners</a:t>
            </a:r>
          </a:p>
          <a:p>
            <a:r>
              <a:rPr lang="en-US" dirty="0"/>
              <a:t>                  Cr : Current Partners                                                     Cr : Capital Partners</a:t>
            </a:r>
          </a:p>
          <a:p>
            <a:r>
              <a:rPr lang="en-US" dirty="0"/>
              <a:t>        </a:t>
            </a:r>
            <a:r>
              <a:rPr lang="ar-SA" dirty="0"/>
              <a:t>قفل الأرباح المدورة أو الخسائر المتراكمة :</a:t>
            </a:r>
          </a:p>
          <a:p>
            <a:r>
              <a:rPr lang="ar-SA" dirty="0"/>
              <a:t>         </a:t>
            </a:r>
            <a:r>
              <a:rPr lang="en-US" dirty="0"/>
              <a:t>De : Capital Partners                                OR                De : Return Earning</a:t>
            </a:r>
          </a:p>
          <a:p>
            <a:r>
              <a:rPr lang="en-US" dirty="0"/>
              <a:t>                  Cr : Accumulated Losses                                              Cr : Capital Partners</a:t>
            </a:r>
          </a:p>
          <a:p>
            <a:r>
              <a:rPr lang="en-US" dirty="0"/>
              <a:t>        </a:t>
            </a:r>
            <a:r>
              <a:rPr lang="ar-SA" dirty="0"/>
              <a:t>قفل الاحتياطيات :</a:t>
            </a:r>
          </a:p>
          <a:p>
            <a:r>
              <a:rPr lang="ar-SA" dirty="0"/>
              <a:t>         </a:t>
            </a:r>
            <a:r>
              <a:rPr lang="en-US" dirty="0"/>
              <a:t>De : Reserve</a:t>
            </a:r>
          </a:p>
          <a:p>
            <a:r>
              <a:rPr lang="en-US" dirty="0"/>
              <a:t>                  Cr : Capital Partners</a:t>
            </a:r>
          </a:p>
          <a:p>
            <a:r>
              <a:rPr lang="en-US" dirty="0"/>
              <a:t>         </a:t>
            </a:r>
          </a:p>
          <a:p>
            <a:r>
              <a:rPr lang="en-US" dirty="0"/>
              <a:t>7- </a:t>
            </a:r>
            <a:r>
              <a:rPr lang="ar-SA" dirty="0"/>
              <a:t>بعد ذلك لن يتبقى في سجلات الشركة سوى رصيد النقدية ورصيد رؤوس أموال الشركاء والتي يجب أن تكون أرصدتها متساوية وبذلك تغلق في بعضها حيث يسترد  كل شريك رصيد حساب رأسماله ويكون القيد كالتالي :</a:t>
            </a:r>
          </a:p>
          <a:p>
            <a:r>
              <a:rPr lang="ar-SA" dirty="0"/>
              <a:t>                           </a:t>
            </a:r>
            <a:r>
              <a:rPr lang="en-US" dirty="0"/>
              <a:t>De : Capital Partners</a:t>
            </a:r>
          </a:p>
          <a:p>
            <a:r>
              <a:rPr lang="en-US" dirty="0"/>
              <a:t>                                      Cr : Cash     or      Bank</a:t>
            </a:r>
          </a:p>
          <a:p>
            <a:endParaRPr lang="ar-SA" dirty="0"/>
          </a:p>
        </p:txBody>
      </p:sp>
    </p:spTree>
    <p:extLst>
      <p:ext uri="{BB962C8B-B14F-4D97-AF65-F5344CB8AC3E}">
        <p14:creationId xmlns:p14="http://schemas.microsoft.com/office/powerpoint/2010/main" val="22022344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55000" lnSpcReduction="20000"/>
          </a:bodyPr>
          <a:lstStyle/>
          <a:p>
            <a:r>
              <a:rPr lang="ar-SA" dirty="0"/>
              <a:t> ثانياً / طريقة فتح حساب أرباح وخسائر التصفية                     </a:t>
            </a:r>
            <a:r>
              <a:rPr lang="en-US" dirty="0"/>
              <a:t>P &amp; L Realization a/c</a:t>
            </a:r>
          </a:p>
          <a:p>
            <a:r>
              <a:rPr lang="en-US" dirty="0"/>
              <a:t> </a:t>
            </a:r>
            <a:r>
              <a:rPr lang="ar-SA" dirty="0"/>
              <a:t>عند استخدام طريقة حساب أرباح وخسائر التصفية تتبع الخطوات التالية :</a:t>
            </a:r>
          </a:p>
          <a:p>
            <a:r>
              <a:rPr lang="ar-SA" dirty="0"/>
              <a:t>1- يقفل في حساب أرباح وخسائر التصفية الأرباح أو الخسائر الناتجة عن عملية بيع الموجودات واستلام وتسديد الديون وتكون القيود كالتالي (وكذلك تقفل شهرة المحل إذا لم تباع في الحساب نفسه) :</a:t>
            </a:r>
          </a:p>
          <a:p>
            <a:r>
              <a:rPr lang="ar-SA" dirty="0"/>
              <a:t>               </a:t>
            </a:r>
            <a:r>
              <a:rPr lang="en-US" dirty="0"/>
              <a:t>De : Cash     or    Bank                                     </a:t>
            </a:r>
            <a:r>
              <a:rPr lang="en-US" dirty="0" err="1"/>
              <a:t>Dr</a:t>
            </a:r>
            <a:r>
              <a:rPr lang="en-US" dirty="0"/>
              <a:t> : sundries</a:t>
            </a:r>
          </a:p>
          <a:p>
            <a:r>
              <a:rPr lang="en-US" dirty="0"/>
              <a:t>                           Cr : sundries                                                    Cash    or    Bank</a:t>
            </a:r>
          </a:p>
          <a:p>
            <a:r>
              <a:rPr lang="en-US" dirty="0"/>
              <a:t>                               Assets                                                         P&amp;L  Realization</a:t>
            </a:r>
          </a:p>
          <a:p>
            <a:r>
              <a:rPr lang="en-US" dirty="0"/>
              <a:t>                               P&amp;L Realization                                                   Cr : Assets</a:t>
            </a:r>
          </a:p>
          <a:p>
            <a:endParaRPr lang="en-US" dirty="0"/>
          </a:p>
          <a:p>
            <a:r>
              <a:rPr lang="en-US" dirty="0"/>
              <a:t>                    De : Liabilities                                                </a:t>
            </a:r>
            <a:r>
              <a:rPr lang="en-US" dirty="0" err="1"/>
              <a:t>Dr</a:t>
            </a:r>
            <a:r>
              <a:rPr lang="en-US" dirty="0"/>
              <a:t> : sundries</a:t>
            </a:r>
          </a:p>
          <a:p>
            <a:r>
              <a:rPr lang="en-US" dirty="0"/>
              <a:t>                           Cr : sundries                                                   Liabilities</a:t>
            </a:r>
          </a:p>
          <a:p>
            <a:r>
              <a:rPr lang="en-US" dirty="0"/>
              <a:t>                               Cash    or    Bank                                       P&amp;L  Realization</a:t>
            </a:r>
          </a:p>
          <a:p>
            <a:r>
              <a:rPr lang="en-US" dirty="0"/>
              <a:t>                                P&amp;L Realization                                             Cr : Cash    or    Bank</a:t>
            </a:r>
          </a:p>
          <a:p>
            <a:r>
              <a:rPr lang="en-US" dirty="0"/>
              <a:t>2- </a:t>
            </a:r>
            <a:r>
              <a:rPr lang="ar-SA" dirty="0"/>
              <a:t>ويحمل كذلك حساب أرباح وخسائر التصفية بمصاريف التصفية المدفوعة </a:t>
            </a:r>
            <a:r>
              <a:rPr lang="ar-SA" dirty="0" err="1"/>
              <a:t>للمصفي</a:t>
            </a:r>
            <a:r>
              <a:rPr lang="ar-SA" dirty="0"/>
              <a:t> وكالتالي :</a:t>
            </a:r>
          </a:p>
          <a:p>
            <a:r>
              <a:rPr lang="ar-SA" dirty="0"/>
              <a:t>                    </a:t>
            </a:r>
            <a:r>
              <a:rPr lang="en-US" dirty="0"/>
              <a:t>De : P&amp;L Realization</a:t>
            </a:r>
          </a:p>
          <a:p>
            <a:r>
              <a:rPr lang="en-US" dirty="0"/>
              <a:t>                            Cr : Cash    or    Bank</a:t>
            </a:r>
            <a:endParaRPr lang="ar-SA" dirty="0"/>
          </a:p>
        </p:txBody>
      </p:sp>
    </p:spTree>
    <p:extLst>
      <p:ext uri="{BB962C8B-B14F-4D97-AF65-F5344CB8AC3E}">
        <p14:creationId xmlns:p14="http://schemas.microsoft.com/office/powerpoint/2010/main" val="348761164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40000" lnSpcReduction="20000"/>
          </a:bodyPr>
          <a:lstStyle/>
          <a:p>
            <a:r>
              <a:rPr lang="ar-SA" dirty="0"/>
              <a:t>3- بعدها يتم ترصيد حساب أرباح وخسائر التصفية واستخراج الرصيد وتوزيعه على الشركاء حسب نسب توزيع الأرباح والخسائر ويقفل في رؤوس أموالهم (إذا كان رصيد حساب أرباح وخسائر التصفية مدين فهذا يعني أن الشركة حققت أرباح من عملية التصفية , أما إذا كان رصيد حساب أرباح وخسائر التصفية دائن فهذا يعني أن الشركة حققت خسائر من عملية التصفية) وتكون القيود :</a:t>
            </a:r>
          </a:p>
          <a:p>
            <a:r>
              <a:rPr lang="ar-SA" dirty="0"/>
              <a:t>      </a:t>
            </a:r>
            <a:r>
              <a:rPr lang="en-US" dirty="0"/>
              <a:t>De : P&amp;L Realization                            OR                  De : Capital Partners </a:t>
            </a:r>
          </a:p>
          <a:p>
            <a:r>
              <a:rPr lang="en-US" dirty="0"/>
              <a:t>              Cr : Capital Partners                                                        Cr : P&amp;L Realization</a:t>
            </a:r>
          </a:p>
          <a:p>
            <a:r>
              <a:rPr lang="en-US" dirty="0"/>
              <a:t>4- </a:t>
            </a:r>
            <a:r>
              <a:rPr lang="ar-SA" dirty="0"/>
              <a:t>قفل الحسابات الشخصية الجارية للشركاء والأرباح المدورة والخسائر المتراكمة والاحتياطيات في حسابات رؤوس أموالهم وكالتالي :</a:t>
            </a:r>
          </a:p>
          <a:p>
            <a:r>
              <a:rPr lang="ar-SA" dirty="0"/>
              <a:t>         قفل الحسابات الشخصية الجارية :</a:t>
            </a:r>
          </a:p>
          <a:p>
            <a:r>
              <a:rPr lang="ar-SA" dirty="0"/>
              <a:t>         </a:t>
            </a:r>
            <a:r>
              <a:rPr lang="en-US" dirty="0"/>
              <a:t>De : Capital Partners                              OR                 De : Current Partners</a:t>
            </a:r>
          </a:p>
          <a:p>
            <a:r>
              <a:rPr lang="en-US" dirty="0"/>
              <a:t>                  Cr : Current Partners                                                     Cr : Capital Partners</a:t>
            </a:r>
          </a:p>
          <a:p>
            <a:r>
              <a:rPr lang="en-US" dirty="0"/>
              <a:t>        </a:t>
            </a:r>
            <a:r>
              <a:rPr lang="ar-SA" dirty="0"/>
              <a:t>قفل الأرباح المدورة أو الخسائر المتراكمة :</a:t>
            </a:r>
          </a:p>
          <a:p>
            <a:r>
              <a:rPr lang="ar-SA" dirty="0"/>
              <a:t>         </a:t>
            </a:r>
            <a:r>
              <a:rPr lang="en-US" dirty="0"/>
              <a:t>De : Capital Partners                              OR                  De : Return Earning</a:t>
            </a:r>
          </a:p>
          <a:p>
            <a:r>
              <a:rPr lang="en-US" dirty="0"/>
              <a:t>                  Cr : Accumulated Losses                                              Cr : Capital Partners</a:t>
            </a:r>
          </a:p>
          <a:p>
            <a:r>
              <a:rPr lang="en-US" dirty="0"/>
              <a:t>        </a:t>
            </a:r>
            <a:r>
              <a:rPr lang="ar-SA" dirty="0"/>
              <a:t>قفل الاحتياطيات :</a:t>
            </a:r>
          </a:p>
          <a:p>
            <a:r>
              <a:rPr lang="ar-SA" dirty="0"/>
              <a:t>         </a:t>
            </a:r>
            <a:r>
              <a:rPr lang="en-US" dirty="0"/>
              <a:t>De : Reserve</a:t>
            </a:r>
          </a:p>
          <a:p>
            <a:r>
              <a:rPr lang="en-US" dirty="0"/>
              <a:t>                  Cr : Capital Partners</a:t>
            </a:r>
          </a:p>
          <a:p>
            <a:r>
              <a:rPr lang="en-US" dirty="0"/>
              <a:t>         </a:t>
            </a:r>
          </a:p>
          <a:p>
            <a:r>
              <a:rPr lang="en-US" dirty="0"/>
              <a:t>5- </a:t>
            </a:r>
            <a:r>
              <a:rPr lang="ar-SA" dirty="0"/>
              <a:t>بعد ذلك لن يتبقى في سجلات الشركة سوى رصيد النقدية ورصيد رؤوس أموال الشركاء والتي يجب أن تكون أرصدتها متساوية وبذلك تغلق في بعضها حيث يسترد  كل شريك رصيد حساب رأسماله ويكون القيد كالتالي :</a:t>
            </a:r>
          </a:p>
          <a:p>
            <a:r>
              <a:rPr lang="ar-SA" dirty="0"/>
              <a:t>                           </a:t>
            </a:r>
            <a:r>
              <a:rPr lang="en-US" dirty="0"/>
              <a:t>De : Capital Partners</a:t>
            </a:r>
          </a:p>
          <a:p>
            <a:r>
              <a:rPr lang="en-US" dirty="0"/>
              <a:t>                                      Cr : Cash    or      Bank</a:t>
            </a:r>
          </a:p>
          <a:p>
            <a:endParaRPr lang="ar-SA" dirty="0"/>
          </a:p>
        </p:txBody>
      </p:sp>
    </p:spTree>
    <p:extLst>
      <p:ext uri="{BB962C8B-B14F-4D97-AF65-F5344CB8AC3E}">
        <p14:creationId xmlns:p14="http://schemas.microsoft.com/office/powerpoint/2010/main" val="87215424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643743"/>
            <a:ext cx="757278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575876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307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49461" y="1600602"/>
            <a:ext cx="6445078" cy="4525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6995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92500" lnSpcReduction="10000"/>
          </a:bodyPr>
          <a:lstStyle/>
          <a:p>
            <a:r>
              <a:rPr lang="ar-SA" dirty="0" smtClean="0"/>
              <a:t>بعد دراسة هذه الوحدة النمطية يمكن للطالب ان :</a:t>
            </a:r>
          </a:p>
          <a:p>
            <a:r>
              <a:rPr lang="ar-SA" dirty="0" smtClean="0"/>
              <a:t>يعرف المعالجة المحاسبية لتكوين راس المال </a:t>
            </a:r>
          </a:p>
          <a:p>
            <a:r>
              <a:rPr lang="ar-SA" dirty="0" smtClean="0"/>
              <a:t>يفهم المعالجة المحاسبية لقرض الشركاء</a:t>
            </a:r>
          </a:p>
          <a:p>
            <a:r>
              <a:rPr lang="ar-SA" dirty="0" smtClean="0"/>
              <a:t>يدرك مفهوم الحساب الجاري للشريك</a:t>
            </a:r>
          </a:p>
          <a:p>
            <a:r>
              <a:rPr lang="ar-SA" dirty="0" smtClean="0"/>
              <a:t>يسجل الفائدة على قرض الشريك في السجلات المحاسبية</a:t>
            </a:r>
          </a:p>
          <a:p>
            <a:r>
              <a:rPr lang="ar-SA" dirty="0" smtClean="0"/>
              <a:t>يميز ما بين تسجيل الفائدة على رأس المال و الفائدة على المسحوبات الشخصية </a:t>
            </a:r>
          </a:p>
          <a:p>
            <a:r>
              <a:rPr lang="ar-SA" dirty="0" smtClean="0"/>
              <a:t>يحتسب رواتب ومكافئات الشركاء وكيفية تسجيلها </a:t>
            </a:r>
          </a:p>
          <a:p>
            <a:r>
              <a:rPr lang="ar-SA" dirty="0" smtClean="0"/>
              <a:t>يوزع الارباح والخسائر في الشركات التضامنية </a:t>
            </a:r>
          </a:p>
          <a:p>
            <a:endParaRPr lang="ar-SA" dirty="0"/>
          </a:p>
        </p:txBody>
      </p:sp>
    </p:spTree>
    <p:extLst>
      <p:ext uri="{BB962C8B-B14F-4D97-AF65-F5344CB8AC3E}">
        <p14:creationId xmlns:p14="http://schemas.microsoft.com/office/powerpoint/2010/main" val="1652854045"/>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349461" y="1907199"/>
            <a:ext cx="6445078" cy="39119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882855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5122"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1600200"/>
            <a:ext cx="748883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033235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764704"/>
            <a:ext cx="6984776" cy="5361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74616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smtClean="0"/>
              <a:t>الوحدة النمطية السادسة</a:t>
            </a:r>
            <a:endParaRPr lang="ar-SA" dirty="0"/>
          </a:p>
        </p:txBody>
      </p:sp>
      <p:sp>
        <p:nvSpPr>
          <p:cNvPr id="3" name="عنصر نائب للمحتوى 2"/>
          <p:cNvSpPr>
            <a:spLocks noGrp="1"/>
          </p:cNvSpPr>
          <p:nvPr>
            <p:ph idx="1"/>
          </p:nvPr>
        </p:nvSpPr>
        <p:spPr/>
        <p:txBody>
          <a:bodyPr>
            <a:normAutofit fontScale="92500"/>
          </a:bodyPr>
          <a:lstStyle/>
          <a:p>
            <a:r>
              <a:rPr lang="ar-SA" dirty="0"/>
              <a:t>الفئة المستهدفة : طلبة المرحلة الثالثة تقنيات المحاسبة </a:t>
            </a:r>
          </a:p>
          <a:p>
            <a:r>
              <a:rPr lang="ar-SA" dirty="0"/>
              <a:t>المبررات :صممت هذه الوحدة النمطية لتعريف الطالب بالمعالجات المحاسبية </a:t>
            </a:r>
            <a:r>
              <a:rPr lang="ar-SA" dirty="0" smtClean="0"/>
              <a:t>لتكوين الشركات المساهمة </a:t>
            </a:r>
            <a:endParaRPr lang="ar-SA" dirty="0"/>
          </a:p>
          <a:p>
            <a:r>
              <a:rPr lang="ar-SA" dirty="0"/>
              <a:t>بعد دراسة هذه الوحدة النمطية يمكن للطالب :</a:t>
            </a:r>
          </a:p>
          <a:p>
            <a:r>
              <a:rPr lang="ar-SA" dirty="0"/>
              <a:t>يعرف ما المقصود </a:t>
            </a:r>
            <a:r>
              <a:rPr lang="ar-SA" dirty="0" smtClean="0"/>
              <a:t>بالشركات المساهمة</a:t>
            </a:r>
          </a:p>
          <a:p>
            <a:r>
              <a:rPr lang="ar-SA" dirty="0" smtClean="0"/>
              <a:t>يفهم خصائص الشركات الساهمة </a:t>
            </a:r>
          </a:p>
          <a:p>
            <a:r>
              <a:rPr lang="ar-SA" dirty="0" smtClean="0"/>
              <a:t>يميز بين انواع راس المال في الشركات المساهمة</a:t>
            </a:r>
          </a:p>
          <a:p>
            <a:r>
              <a:rPr lang="ar-SA" dirty="0" smtClean="0"/>
              <a:t>يسجل </a:t>
            </a:r>
            <a:r>
              <a:rPr lang="ar-SA" dirty="0"/>
              <a:t>المعالجات المحاسبية </a:t>
            </a:r>
            <a:r>
              <a:rPr lang="ar-SA" dirty="0" smtClean="0"/>
              <a:t>الخاصة بتكوين الشركات المساهمة</a:t>
            </a:r>
          </a:p>
          <a:p>
            <a:pPr marL="0" indent="0">
              <a:buNone/>
            </a:pPr>
            <a:endParaRPr lang="ar-SA" dirty="0"/>
          </a:p>
        </p:txBody>
      </p:sp>
    </p:spTree>
    <p:extLst>
      <p:ext uri="{BB962C8B-B14F-4D97-AF65-F5344CB8AC3E}">
        <p14:creationId xmlns:p14="http://schemas.microsoft.com/office/powerpoint/2010/main" val="390845313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692696"/>
            <a:ext cx="8229600" cy="724942"/>
          </a:xfrm>
        </p:spPr>
        <p:txBody>
          <a:bodyPr>
            <a:normAutofit fontScale="90000"/>
          </a:bodyPr>
          <a:lstStyle/>
          <a:p>
            <a:r>
              <a:rPr lang="ar-SA" dirty="0"/>
              <a:t>الشركات المساهمة (</a:t>
            </a:r>
            <a:r>
              <a:rPr lang="ar-SA" dirty="0" smtClean="0"/>
              <a:t>الأموال)     </a:t>
            </a:r>
            <a:r>
              <a:rPr lang="en-US" dirty="0"/>
              <a:t>Companies Contribution (Funds)</a:t>
            </a:r>
            <a:br>
              <a:rPr lang="en-US" dirty="0"/>
            </a:br>
            <a:endParaRPr lang="ar-SA" dirty="0"/>
          </a:p>
        </p:txBody>
      </p:sp>
      <p:sp>
        <p:nvSpPr>
          <p:cNvPr id="3" name="عنصر نائب للمحتوى 2"/>
          <p:cNvSpPr>
            <a:spLocks noGrp="1"/>
          </p:cNvSpPr>
          <p:nvPr>
            <p:ph idx="1"/>
          </p:nvPr>
        </p:nvSpPr>
        <p:spPr/>
        <p:txBody>
          <a:bodyPr>
            <a:normAutofit fontScale="92500" lnSpcReduction="20000"/>
          </a:bodyPr>
          <a:lstStyle/>
          <a:p>
            <a:r>
              <a:rPr lang="en-US" dirty="0" smtClean="0"/>
              <a:t>      </a:t>
            </a:r>
            <a:endParaRPr lang="en-US" dirty="0"/>
          </a:p>
          <a:p>
            <a:r>
              <a:rPr lang="en-US" dirty="0"/>
              <a:t>         </a:t>
            </a:r>
            <a:r>
              <a:rPr lang="ar-SA" dirty="0"/>
              <a:t>نتيجة للتطورات التقنية والتوسعات في شركات الأعمال والمشاريع ولحاجة هذه الشركات إلى أموال كثيرة قد تعجز الأموال الفردية عن تغطيتها وكذلك لظهور الحاجة إلى فصل الإدارة عن الملكية وطول عمر بعض الشركات مقارنة بالشركات التضامنية ظهرت شركات الأموال باعتبارها حلاً مناسباً لجميع المشاكل إذ استطاعت هذه الشركات تجميع المدخلات الفردية والقيام بالمشروعات الاقتصادية الحيوية لتؤدي دورها في بناء اقتصاد العديد من البلدان في العالم وتقوم شركات الأموال أساساً على الاعتبار المادي خلافاً لشركات الأشخاص ومن أهم شركات الأموال هي الشركات المساهمة .</a:t>
            </a:r>
          </a:p>
          <a:p>
            <a:endParaRPr lang="ar-SA" dirty="0"/>
          </a:p>
        </p:txBody>
      </p:sp>
    </p:spTree>
    <p:extLst>
      <p:ext uri="{BB962C8B-B14F-4D97-AF65-F5344CB8AC3E}">
        <p14:creationId xmlns:p14="http://schemas.microsoft.com/office/powerpoint/2010/main" val="296584936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62500" lnSpcReduction="20000"/>
          </a:bodyPr>
          <a:lstStyle/>
          <a:p>
            <a:r>
              <a:rPr lang="ar-SA" dirty="0"/>
              <a:t> خصائص الشركات المساهمة</a:t>
            </a:r>
          </a:p>
          <a:p>
            <a:r>
              <a:rPr lang="ar-SA" dirty="0"/>
              <a:t>تتميز الشركات المساهمة بمجموعة من الخصائص وهي :</a:t>
            </a:r>
          </a:p>
          <a:p>
            <a:r>
              <a:rPr lang="ar-SA" dirty="0"/>
              <a:t>1- وجود قانون مستقل : بصفتها كياناً منفصلاً ومميزاً عن مالكيها تعمل الشركة باسمها وليس باسم المالكين .</a:t>
            </a:r>
          </a:p>
          <a:p>
            <a:r>
              <a:rPr lang="ar-SA" dirty="0"/>
              <a:t>2- المسؤولية محدودة لأصحاب الأسهم : بما أن المؤسسة هي قانون مستقل فأن الدائنين </a:t>
            </a:r>
            <a:r>
              <a:rPr lang="ar-SA" dirty="0" err="1"/>
              <a:t>لايلجأون</a:t>
            </a:r>
            <a:r>
              <a:rPr lang="ar-SA" dirty="0"/>
              <a:t> إلى أصول المؤسسة لتلبية متطلباتهم .</a:t>
            </a:r>
          </a:p>
          <a:p>
            <a:r>
              <a:rPr lang="ar-SA" dirty="0"/>
              <a:t>3- حقوق المالكين القابلة للتحويل : تمتلك أسهم رأس المال ملكية في الشركة وهذه الأسهم هي وحدات قابلة  للتحويل ويجوز للمساهمين التصرف في جزء أو كل من مصالحهم ببساطة .</a:t>
            </a:r>
          </a:p>
          <a:p>
            <a:r>
              <a:rPr lang="ar-SA" dirty="0"/>
              <a:t>4- القدرة على الحصول على رأس المال : من السهل نسبياً على الشركة الحصول على رأس المال من خلال إصدار أسهم المستثمرين في الشركة .</a:t>
            </a:r>
          </a:p>
          <a:p>
            <a:r>
              <a:rPr lang="ar-SA" dirty="0"/>
              <a:t>5- حياة غير محدودة : ورد في ميثاق الشركات المساهمة أن الحياة تكون دائمة أو قد تقتصر على عدد محدد من السنين .</a:t>
            </a:r>
          </a:p>
          <a:p>
            <a:r>
              <a:rPr lang="ar-SA" dirty="0"/>
              <a:t>6- إدارة الشركة : يمتلك المساهمون ملكية قانونية للشركة ولكنهم يديرون الشركة بشكل غير مباشر من خلال مجلس الإدارة .</a:t>
            </a:r>
          </a:p>
        </p:txBody>
      </p:sp>
    </p:spTree>
    <p:extLst>
      <p:ext uri="{BB962C8B-B14F-4D97-AF65-F5344CB8AC3E}">
        <p14:creationId xmlns:p14="http://schemas.microsoft.com/office/powerpoint/2010/main" val="350293318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p:txBody>
          <a:bodyPr>
            <a:normAutofit fontScale="70000" lnSpcReduction="20000"/>
          </a:bodyPr>
          <a:lstStyle/>
          <a:p>
            <a:r>
              <a:rPr lang="ar-SA" dirty="0"/>
              <a:t> أنواع رأس المال في الشركات المساهمة </a:t>
            </a:r>
          </a:p>
          <a:p>
            <a:r>
              <a:rPr lang="ar-SA" dirty="0"/>
              <a:t>يمكن تقسيم مفاهيم رأس المال في الشركات المساهمة إلى ما يأتي :</a:t>
            </a:r>
          </a:p>
          <a:p>
            <a:r>
              <a:rPr lang="ar-SA" dirty="0"/>
              <a:t>1- رأس المال المصرح به (</a:t>
            </a:r>
            <a:r>
              <a:rPr lang="en-US" dirty="0"/>
              <a:t>Authorized Capital) : </a:t>
            </a:r>
            <a:r>
              <a:rPr lang="ar-SA" dirty="0"/>
              <a:t>هو الذي يحق للشركة إصداره قانوناً ويكون مثبت في عقدها, بمعنى أنه المبلغ الذي حصلت موافقة الجهة القطاعية عليه ويتم طرحه في شكل أسهم للاكتتاب العام ويسمى برأس المال الاسمي .</a:t>
            </a:r>
          </a:p>
          <a:p>
            <a:r>
              <a:rPr lang="ar-SA" dirty="0"/>
              <a:t>2- رأس المال المصدر (</a:t>
            </a:r>
            <a:r>
              <a:rPr lang="en-US" dirty="0"/>
              <a:t>Issuance Capital) : </a:t>
            </a:r>
            <a:r>
              <a:rPr lang="ar-SA" dirty="0"/>
              <a:t>هو ذلك الجزء من رأس المال الذي تم الاكتتاب به من قبل المؤسسين والجمهور إذ يحصل أحياناً عدم بيع جمع الأسهم المصدرة وذلك لعدم الاكتتاب بها بالكامل وبذلك يبقى جزء غير مصدر .</a:t>
            </a:r>
          </a:p>
          <a:p>
            <a:r>
              <a:rPr lang="ar-SA" dirty="0"/>
              <a:t>3- رأس المال المدفوع (</a:t>
            </a:r>
            <a:r>
              <a:rPr lang="en-US" dirty="0"/>
              <a:t>Paid in Capital): </a:t>
            </a:r>
            <a:r>
              <a:rPr lang="ar-SA" dirty="0"/>
              <a:t>هو ذلك الجزء من رأس المال المصدر الذي سددت قيمته نقداً إلى المصرف الذي تم الاكتتاب به وقد أجاز القانون العراقي تسديد ما لا يقل عن 25% من القيمة نقداً عند الاكتتاب والباقي يجعل أقساط مستحقة تسدد عند المطالبة وخلال مدة أربع سنوات </a:t>
            </a:r>
          </a:p>
        </p:txBody>
      </p:sp>
    </p:spTree>
    <p:extLst>
      <p:ext uri="{BB962C8B-B14F-4D97-AF65-F5344CB8AC3E}">
        <p14:creationId xmlns:p14="http://schemas.microsoft.com/office/powerpoint/2010/main" val="381571146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sp>
        <p:nvSpPr>
          <p:cNvPr id="3" name="عنصر نائب للمحتوى 2"/>
          <p:cNvSpPr>
            <a:spLocks noGrp="1"/>
          </p:cNvSpPr>
          <p:nvPr>
            <p:ph idx="1"/>
          </p:nvPr>
        </p:nvSpPr>
        <p:spPr>
          <a:xfrm>
            <a:off x="457200" y="620688"/>
            <a:ext cx="8229600" cy="5505475"/>
          </a:xfrm>
        </p:spPr>
        <p:txBody>
          <a:bodyPr>
            <a:normAutofit fontScale="32500" lnSpcReduction="20000"/>
          </a:bodyPr>
          <a:lstStyle/>
          <a:p>
            <a:r>
              <a:rPr lang="ar-SA" dirty="0"/>
              <a:t>المعالجات المحاسبية لتأسيس الشركات المساهمة </a:t>
            </a:r>
          </a:p>
          <a:p>
            <a:r>
              <a:rPr lang="ar-SA" dirty="0"/>
              <a:t>1- عندما يتقدم المؤسسون لتأسيس شركة بعد استحصال الموافقة الرسمية يجب أن يكتتب المؤسسون بنسبة معينة لا تقل عن 20% من رأس مال الشركة ويتم إيداع المبلغ في المصرف ويكون القيد (بالمبلغ المدفوع) :</a:t>
            </a:r>
          </a:p>
          <a:p>
            <a:r>
              <a:rPr lang="ar-SA" dirty="0"/>
              <a:t>             </a:t>
            </a:r>
            <a:r>
              <a:rPr lang="en-US" dirty="0"/>
              <a:t>De : Bank</a:t>
            </a:r>
          </a:p>
          <a:p>
            <a:r>
              <a:rPr lang="en-US" dirty="0"/>
              <a:t>                       Cr : Founders</a:t>
            </a:r>
          </a:p>
          <a:p>
            <a:r>
              <a:rPr lang="en-US" dirty="0"/>
              <a:t>2- </a:t>
            </a:r>
            <a:r>
              <a:rPr lang="ar-SA" dirty="0"/>
              <a:t>بعدها يتم طرح الأسهم إلى الجمهور للاكتتاب وعند انتهاء المدة المحددة والتي تكون 30 يوم هناك ثلاث حالات لاكتتاب الجمهور وهي :</a:t>
            </a:r>
          </a:p>
          <a:p>
            <a:r>
              <a:rPr lang="ar-SA" dirty="0"/>
              <a:t>أ- اكتتاب الجمهور بكامل الأسهم المطروحة يكون القيد (بالمبلغ المدفوع) :</a:t>
            </a:r>
          </a:p>
          <a:p>
            <a:r>
              <a:rPr lang="ar-SA" dirty="0"/>
              <a:t>             </a:t>
            </a:r>
            <a:r>
              <a:rPr lang="en-US" dirty="0"/>
              <a:t>De : Bank</a:t>
            </a:r>
          </a:p>
          <a:p>
            <a:r>
              <a:rPr lang="en-US" dirty="0"/>
              <a:t>                      Cr : Subscribers</a:t>
            </a:r>
          </a:p>
          <a:p>
            <a:r>
              <a:rPr lang="ar-SA" dirty="0"/>
              <a:t>ب- عند اكتتاب الجمهور بأكثر من الأسهم المطروحة وفي هذه الحالة تثبت حقوق الجمهور بأكثر من مبالغ الأسهم المحددة لهم ومن ثم يتم إعادة المتبقي إليهم بعد الإعلان عن تأسيس الشركة وتكون القيود كالتالي :</a:t>
            </a:r>
          </a:p>
          <a:p>
            <a:r>
              <a:rPr lang="ar-SA" dirty="0"/>
              <a:t>     * قيد الاكتتاب ودفع المبلغ (بالمبلغ المدفوع) :</a:t>
            </a:r>
          </a:p>
          <a:p>
            <a:r>
              <a:rPr lang="ar-SA" dirty="0"/>
              <a:t>                 </a:t>
            </a:r>
            <a:r>
              <a:rPr lang="en-US" dirty="0"/>
              <a:t>De : Bank</a:t>
            </a:r>
          </a:p>
          <a:p>
            <a:r>
              <a:rPr lang="en-US" dirty="0"/>
              <a:t>                        Cr : Subscribers</a:t>
            </a:r>
          </a:p>
          <a:p>
            <a:r>
              <a:rPr lang="en-US" dirty="0"/>
              <a:t>     * </a:t>
            </a:r>
            <a:r>
              <a:rPr lang="ar-SA" dirty="0"/>
              <a:t>قيد إعادة الزيادة إلى الجمهور (بالفرق) :</a:t>
            </a:r>
          </a:p>
          <a:p>
            <a:r>
              <a:rPr lang="ar-SA" dirty="0"/>
              <a:t>                  </a:t>
            </a:r>
            <a:r>
              <a:rPr lang="en-US" dirty="0"/>
              <a:t>De : Subscribers</a:t>
            </a:r>
          </a:p>
          <a:p>
            <a:r>
              <a:rPr lang="en-US" dirty="0"/>
              <a:t>                              Cr : Bank</a:t>
            </a:r>
          </a:p>
          <a:p>
            <a:r>
              <a:rPr lang="ar-SA" dirty="0"/>
              <a:t>ج- اكتتاب الجمهور بأقل من الأسهم المطروحة في هذه الحالة يتم الاكتتاب على أن تمثل نسبة الاكتتاب الكلية (المؤسسون والجمهور) 75% فما فوق من الأسهم المطروحة ويكون القيد (بالمبلغ المدفوع) :</a:t>
            </a:r>
          </a:p>
          <a:p>
            <a:r>
              <a:rPr lang="ar-SA" dirty="0"/>
              <a:t>               </a:t>
            </a:r>
            <a:r>
              <a:rPr lang="en-US" dirty="0"/>
              <a:t>De : Bank</a:t>
            </a:r>
          </a:p>
          <a:p>
            <a:r>
              <a:rPr lang="en-US" dirty="0"/>
              <a:t>                          Cr : Subscribers</a:t>
            </a:r>
          </a:p>
          <a:p>
            <a:r>
              <a:rPr lang="en-US" dirty="0"/>
              <a:t>3- </a:t>
            </a:r>
            <a:r>
              <a:rPr lang="ar-SA" dirty="0"/>
              <a:t>بعد الانتهاء من اكتتاب المؤسسون والجمهور وقبل الإعلان عن تأسيس الشركة يتم دفع نفقات التأسيس وتكون المعالجة </a:t>
            </a:r>
            <a:r>
              <a:rPr lang="ar-SA" dirty="0" err="1"/>
              <a:t>القيدية</a:t>
            </a:r>
            <a:r>
              <a:rPr lang="ar-SA" dirty="0"/>
              <a:t> لها كالتالي :</a:t>
            </a:r>
          </a:p>
          <a:p>
            <a:r>
              <a:rPr lang="ar-SA" dirty="0"/>
              <a:t>أ- عند دفع النفقات يكون القيد :</a:t>
            </a:r>
          </a:p>
          <a:p>
            <a:r>
              <a:rPr lang="ar-SA" dirty="0"/>
              <a:t>               </a:t>
            </a:r>
            <a:r>
              <a:rPr lang="en-US" dirty="0"/>
              <a:t>De : Incorporation expenses</a:t>
            </a:r>
          </a:p>
          <a:p>
            <a:r>
              <a:rPr lang="en-US" dirty="0"/>
              <a:t>                              Cr : Cash</a:t>
            </a:r>
          </a:p>
          <a:p>
            <a:r>
              <a:rPr lang="ar-SA" dirty="0"/>
              <a:t>ب- في نهاية السنة المالية يتم إطفاء جزء من النفقات حيث يقسم مبلغها على عدد سنوات إطفاؤها ويسجل القيد بقسط الإطفاء السنوي ويكون :</a:t>
            </a:r>
          </a:p>
          <a:p>
            <a:r>
              <a:rPr lang="ar-SA" dirty="0"/>
              <a:t>              </a:t>
            </a:r>
            <a:r>
              <a:rPr lang="en-US" dirty="0"/>
              <a:t>De : Extinguish Incorporation expenses</a:t>
            </a:r>
          </a:p>
          <a:p>
            <a:r>
              <a:rPr lang="en-US" dirty="0"/>
              <a:t>                          Cr : Incorporation expenses</a:t>
            </a:r>
          </a:p>
          <a:p>
            <a:r>
              <a:rPr lang="ar-SA" dirty="0"/>
              <a:t>ج- ومن ثم يغلق قسط الإطفاء في حساب الأرباح والخسائر ويكون القيد :</a:t>
            </a:r>
          </a:p>
          <a:p>
            <a:r>
              <a:rPr lang="ar-SA" dirty="0"/>
              <a:t>               </a:t>
            </a:r>
            <a:r>
              <a:rPr lang="en-US" dirty="0"/>
              <a:t>De : P &amp; L</a:t>
            </a:r>
          </a:p>
          <a:p>
            <a:r>
              <a:rPr lang="en-US" dirty="0"/>
              <a:t>                          Cr : Extinguish Incorporation expenses</a:t>
            </a:r>
          </a:p>
          <a:p>
            <a:endParaRPr lang="ar-SA" dirty="0"/>
          </a:p>
        </p:txBody>
      </p:sp>
    </p:spTree>
    <p:extLst>
      <p:ext uri="{BB962C8B-B14F-4D97-AF65-F5344CB8AC3E}">
        <p14:creationId xmlns:p14="http://schemas.microsoft.com/office/powerpoint/2010/main" val="67953753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755576" y="1628800"/>
            <a:ext cx="6412663"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47857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SA"/>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39552" y="1700808"/>
            <a:ext cx="7183341" cy="4104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9007553"/>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3958</Words>
  <Application>Microsoft Office PowerPoint</Application>
  <PresentationFormat>عرض على الشاشة (3:4)‏</PresentationFormat>
  <Paragraphs>314</Paragraphs>
  <Slides>117</Slides>
  <Notes>0</Notes>
  <HiddenSlides>0</HiddenSlides>
  <MMClips>0</MMClips>
  <ScaleCrop>false</ScaleCrop>
  <HeadingPairs>
    <vt:vector size="4" baseType="variant">
      <vt:variant>
        <vt:lpstr>نسق</vt:lpstr>
      </vt:variant>
      <vt:variant>
        <vt:i4>1</vt:i4>
      </vt:variant>
      <vt:variant>
        <vt:lpstr>عناوين الشرائح</vt:lpstr>
      </vt:variant>
      <vt:variant>
        <vt:i4>117</vt:i4>
      </vt:variant>
    </vt:vector>
  </HeadingPairs>
  <TitlesOfParts>
    <vt:vector size="118" baseType="lpstr">
      <vt:lpstr>نسق Office</vt:lpstr>
      <vt:lpstr>الجامعة التقنية الوسطى  الكلية التقنية الادارية /بغداد قسم تقنيات المحاسبة</vt:lpstr>
      <vt:lpstr>عرض تقديمي في PowerPoint</vt:lpstr>
      <vt:lpstr>الوحدة النمطية الاولى </vt:lpstr>
      <vt:lpstr>عرض تقديمي في PowerPoint</vt:lpstr>
      <vt:lpstr>عرض تقديمي في PowerPoint</vt:lpstr>
      <vt:lpstr>عرض تقديمي في PowerPoint</vt:lpstr>
      <vt:lpstr>عرض تقديمي في PowerPoint</vt:lpstr>
      <vt:lpstr>الوحدة النمطية الثانية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الثالثة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الرابعة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الخامسة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السادسة</vt:lpstr>
      <vt:lpstr>الشركات المساهمة (الأموال)     Companies Contribution (Funds)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السابعة</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الوحدة النمطية الثامنة </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الجامعة التقنية الوسطى  الكلية التقنية الادارية /بغداد قسم تقنيات المحاسبة</dc:title>
  <dc:creator>ma</dc:creator>
  <cp:lastModifiedBy>ma</cp:lastModifiedBy>
  <cp:revision>38</cp:revision>
  <dcterms:created xsi:type="dcterms:W3CDTF">2018-12-12T16:29:48Z</dcterms:created>
  <dcterms:modified xsi:type="dcterms:W3CDTF">2018-12-16T19:45:29Z</dcterms:modified>
</cp:coreProperties>
</file>