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8" r:id="rId4"/>
    <p:sldId id="259" r:id="rId5"/>
    <p:sldId id="260" r:id="rId6"/>
    <p:sldId id="263" r:id="rId7"/>
    <p:sldId id="264" r:id="rId8"/>
    <p:sldId id="261" r:id="rId9"/>
    <p:sldId id="262"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qeen" initials="y" lastIdx="0" clrIdx="0">
    <p:extLst>
      <p:ext uri="{19B8F6BF-5375-455C-9EA6-DF929625EA0E}">
        <p15:presenceInfo xmlns:p15="http://schemas.microsoft.com/office/powerpoint/2012/main" xmlns="" userId="yaqe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ED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971"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p:txBody>
          <a:bodyPr/>
          <a:lstStyle/>
          <a:p>
            <a:fld id="{A8E76F23-5625-4378-AC75-2215F6964D54}" type="datetimeFigureOut">
              <a:rPr lang="ar-IQ" smtClean="0"/>
              <a:t>20/08/1440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3411452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صورة بانورامية مع تسمية توضيحية">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ar-SA" smtClean="0"/>
              <a:t>انقر لتحرير نمط العنوان الرئيسي</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تحرير أنماط النص الرئيسي</a:t>
            </a:r>
          </a:p>
        </p:txBody>
      </p:sp>
      <p:sp>
        <p:nvSpPr>
          <p:cNvPr id="5" name="Date Placeholder 4"/>
          <p:cNvSpPr>
            <a:spLocks noGrp="1"/>
          </p:cNvSpPr>
          <p:nvPr>
            <p:ph type="dt" sz="half" idx="10"/>
          </p:nvPr>
        </p:nvSpPr>
        <p:spPr/>
        <p:txBody>
          <a:bodyPr/>
          <a:lstStyle/>
          <a:p>
            <a:fld id="{A8E76F23-5625-4378-AC75-2215F6964D54}" type="datetimeFigureOut">
              <a:rPr lang="ar-IQ" smtClean="0"/>
              <a:t>20/08/1440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724025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العنوان والتسمية التوضيحية">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ar-SA" smtClean="0"/>
              <a:t>انقر لتحرير نمط العنوان الرئيسي</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تحرير أنماط النص الرئيسي</a:t>
            </a:r>
          </a:p>
        </p:txBody>
      </p:sp>
      <p:sp>
        <p:nvSpPr>
          <p:cNvPr id="5" name="Date Placeholder 4"/>
          <p:cNvSpPr>
            <a:spLocks noGrp="1"/>
          </p:cNvSpPr>
          <p:nvPr>
            <p:ph type="dt" sz="half" idx="10"/>
          </p:nvPr>
        </p:nvSpPr>
        <p:spPr/>
        <p:txBody>
          <a:bodyPr/>
          <a:lstStyle/>
          <a:p>
            <a:fld id="{A8E76F23-5625-4378-AC75-2215F6964D54}" type="datetimeFigureOut">
              <a:rPr lang="ar-IQ" smtClean="0"/>
              <a:t>20/08/1440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3366305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اقتباس مع تسمية توضيحية">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ar-SA" smtClean="0"/>
              <a:t>انقر لتحرير نمط العنوان الرئيسي</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تحرير أنماط النص الرئيسي</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تحرير أنماط النص الرئيسي</a:t>
            </a:r>
          </a:p>
        </p:txBody>
      </p:sp>
      <p:sp>
        <p:nvSpPr>
          <p:cNvPr id="5" name="Date Placeholder 4"/>
          <p:cNvSpPr>
            <a:spLocks noGrp="1"/>
          </p:cNvSpPr>
          <p:nvPr>
            <p:ph type="dt" sz="half" idx="10"/>
          </p:nvPr>
        </p:nvSpPr>
        <p:spPr/>
        <p:txBody>
          <a:bodyPr/>
          <a:lstStyle/>
          <a:p>
            <a:fld id="{A8E76F23-5625-4378-AC75-2215F6964D54}" type="datetimeFigureOut">
              <a:rPr lang="ar-IQ" smtClean="0"/>
              <a:t>20/08/1440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509059D1-343A-4F56-925A-17F0241D2A9D}" type="slidenum">
              <a:rPr lang="ar-IQ" smtClean="0"/>
              <a:t>‹#›</a:t>
            </a:fld>
            <a:endParaRPr lang="ar-IQ"/>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851579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بطاقة اسم">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ar-SA" smtClean="0"/>
              <a:t>انقر لتحرير نمط العنوان الرئيسي</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تحرير أنماط النص الرئيسي</a:t>
            </a:r>
          </a:p>
        </p:txBody>
      </p:sp>
      <p:sp>
        <p:nvSpPr>
          <p:cNvPr id="5" name="Date Placeholder 4"/>
          <p:cNvSpPr>
            <a:spLocks noGrp="1"/>
          </p:cNvSpPr>
          <p:nvPr>
            <p:ph type="dt" sz="half" idx="10"/>
          </p:nvPr>
        </p:nvSpPr>
        <p:spPr/>
        <p:txBody>
          <a:bodyPr/>
          <a:lstStyle/>
          <a:p>
            <a:fld id="{A8E76F23-5625-4378-AC75-2215F6964D54}" type="datetimeFigureOut">
              <a:rPr lang="ar-IQ" smtClean="0"/>
              <a:t>20/08/1440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40940796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أعمدة">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ar-SA" smtClean="0"/>
              <a:t>انقر لتحرير نمط العنوان الرئيسي</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تحرير أنماط النص الرئيسي</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تحرير أنماط النص الرئيسي</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تحرير أنماط النص الرئيسي</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تحرير أنماط النص الرئيسي</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تحرير أنماط النص الرئيسي</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تحرير أنماط النص الرئيسي</a:t>
            </a:r>
          </a:p>
        </p:txBody>
      </p:sp>
      <p:sp>
        <p:nvSpPr>
          <p:cNvPr id="3" name="Date Placeholder 2"/>
          <p:cNvSpPr>
            <a:spLocks noGrp="1"/>
          </p:cNvSpPr>
          <p:nvPr>
            <p:ph type="dt" sz="half" idx="10"/>
          </p:nvPr>
        </p:nvSpPr>
        <p:spPr/>
        <p:txBody>
          <a:bodyPr/>
          <a:lstStyle/>
          <a:p>
            <a:fld id="{A8E76F23-5625-4378-AC75-2215F6964D54}" type="datetimeFigureOut">
              <a:rPr lang="ar-IQ" smtClean="0"/>
              <a:t>20/08/1440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37478140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أعمدة صور">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ar-SA" smtClean="0"/>
              <a:t>انقر لتحرير نمط العنوان الرئيسي</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تحرير أنماط النص الرئيسي</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تحرير أنماط النص الرئيسي</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تحرير أنماط النص الرئيسي</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تحرير أنماط النص الرئيسي</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تحرير أنماط النص الرئيسي</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smtClean="0"/>
              <a:t>انقر فوق الأيقونة لإضافة صورة</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تحرير أنماط النص الرئيسي</a:t>
            </a:r>
          </a:p>
        </p:txBody>
      </p:sp>
      <p:sp>
        <p:nvSpPr>
          <p:cNvPr id="3" name="Date Placeholder 2"/>
          <p:cNvSpPr>
            <a:spLocks noGrp="1"/>
          </p:cNvSpPr>
          <p:nvPr>
            <p:ph type="dt" sz="half" idx="10"/>
          </p:nvPr>
        </p:nvSpPr>
        <p:spPr/>
        <p:txBody>
          <a:bodyPr/>
          <a:lstStyle/>
          <a:p>
            <a:fld id="{A8E76F23-5625-4378-AC75-2215F6964D54}" type="datetimeFigureOut">
              <a:rPr lang="ar-IQ" smtClean="0"/>
              <a:t>20/08/1440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35448628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A8E76F23-5625-4378-AC75-2215F6964D54}" type="datetimeFigureOut">
              <a:rPr lang="ar-IQ" smtClean="0"/>
              <a:t>20/08/1440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13240770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ar-SA" smtClean="0"/>
              <a:t>انقر لتحرير نمط العنوان الرئيسي</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A8E76F23-5625-4378-AC75-2215F6964D54}" type="datetimeFigureOut">
              <a:rPr lang="ar-IQ" smtClean="0"/>
              <a:t>20/08/1440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3062658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A8E76F23-5625-4378-AC75-2215F6964D54}" type="datetimeFigureOut">
              <a:rPr lang="ar-IQ" smtClean="0"/>
              <a:t>20/08/1440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806812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ar-SA" smtClean="0"/>
              <a:t>تحرير أنماط النص الرئيسي</a:t>
            </a:r>
          </a:p>
        </p:txBody>
      </p:sp>
      <p:sp>
        <p:nvSpPr>
          <p:cNvPr id="4" name="Date Placeholder 3"/>
          <p:cNvSpPr>
            <a:spLocks noGrp="1"/>
          </p:cNvSpPr>
          <p:nvPr>
            <p:ph type="dt" sz="half" idx="10"/>
          </p:nvPr>
        </p:nvSpPr>
        <p:spPr/>
        <p:txBody>
          <a:bodyPr/>
          <a:lstStyle/>
          <a:p>
            <a:fld id="{A8E76F23-5625-4378-AC75-2215F6964D54}" type="datetimeFigureOut">
              <a:rPr lang="ar-IQ" smtClean="0"/>
              <a:t>20/08/1440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1901415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ar-SA" smtClean="0"/>
              <a:t>انقر لتحرير نمط العنوان الرئيسي</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Date Placeholder 4"/>
          <p:cNvSpPr>
            <a:spLocks noGrp="1"/>
          </p:cNvSpPr>
          <p:nvPr>
            <p:ph type="dt" sz="half" idx="10"/>
          </p:nvPr>
        </p:nvSpPr>
        <p:spPr/>
        <p:txBody>
          <a:bodyPr/>
          <a:lstStyle/>
          <a:p>
            <a:fld id="{A8E76F23-5625-4378-AC75-2215F6964D54}" type="datetimeFigureOut">
              <a:rPr lang="ar-IQ" smtClean="0"/>
              <a:t>20/08/1440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3644978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تحرير أنماط النص الرئيسي</a:t>
            </a:r>
          </a:p>
        </p:txBody>
      </p:sp>
      <p:sp>
        <p:nvSpPr>
          <p:cNvPr id="12" name="Content Placeholder 3"/>
          <p:cNvSpPr>
            <a:spLocks noGrp="1"/>
          </p:cNvSpPr>
          <p:nvPr>
            <p:ph sz="quarter" idx="13"/>
          </p:nvPr>
        </p:nvSpPr>
        <p:spPr>
          <a:xfrm>
            <a:off x="913774" y="3051012"/>
            <a:ext cx="5106027" cy="2740187"/>
          </a:xfrm>
        </p:spPr>
        <p:txBody>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تحرير أنماط النص الرئيسي</a:t>
            </a:r>
          </a:p>
        </p:txBody>
      </p:sp>
      <p:sp>
        <p:nvSpPr>
          <p:cNvPr id="13" name="Content Placeholder 5"/>
          <p:cNvSpPr>
            <a:spLocks noGrp="1"/>
          </p:cNvSpPr>
          <p:nvPr>
            <p:ph sz="quarter" idx="14"/>
          </p:nvPr>
        </p:nvSpPr>
        <p:spPr>
          <a:xfrm>
            <a:off x="6172200" y="3051012"/>
            <a:ext cx="5105401" cy="2740187"/>
          </a:xfrm>
        </p:spPr>
        <p:txBody>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A8E76F23-5625-4378-AC75-2215F6964D54}" type="datetimeFigureOut">
              <a:rPr lang="ar-IQ" smtClean="0"/>
              <a:t>20/08/1440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3295604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Date Placeholder 2"/>
          <p:cNvSpPr>
            <a:spLocks noGrp="1"/>
          </p:cNvSpPr>
          <p:nvPr>
            <p:ph type="dt" sz="half" idx="10"/>
          </p:nvPr>
        </p:nvSpPr>
        <p:spPr/>
        <p:txBody>
          <a:bodyPr/>
          <a:lstStyle/>
          <a:p>
            <a:fld id="{A8E76F23-5625-4378-AC75-2215F6964D54}" type="datetimeFigureOut">
              <a:rPr lang="ar-IQ" smtClean="0"/>
              <a:t>20/08/1440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453168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A8E76F23-5625-4378-AC75-2215F6964D54}" type="datetimeFigureOut">
              <a:rPr lang="ar-IQ" smtClean="0"/>
              <a:t>20/08/1440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1011864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ar-SA" smtClean="0"/>
              <a:t>انقر لتحرير نمط العنوان الرئيسي</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تحرير أنماط النص الرئيسي</a:t>
            </a:r>
          </a:p>
        </p:txBody>
      </p:sp>
      <p:sp>
        <p:nvSpPr>
          <p:cNvPr id="5" name="Date Placeholder 4"/>
          <p:cNvSpPr>
            <a:spLocks noGrp="1"/>
          </p:cNvSpPr>
          <p:nvPr>
            <p:ph type="dt" sz="half" idx="10"/>
          </p:nvPr>
        </p:nvSpPr>
        <p:spPr/>
        <p:txBody>
          <a:bodyPr/>
          <a:lstStyle/>
          <a:p>
            <a:fld id="{A8E76F23-5625-4378-AC75-2215F6964D54}" type="datetimeFigureOut">
              <a:rPr lang="ar-IQ" smtClean="0"/>
              <a:t>20/08/1440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214324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ar-SA" smtClean="0"/>
              <a:t>انقر لتحرير نمط العنوان الرئيسي</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تحرير أنماط النص الرئيسي</a:t>
            </a:r>
          </a:p>
        </p:txBody>
      </p:sp>
      <p:sp>
        <p:nvSpPr>
          <p:cNvPr id="5" name="Date Placeholder 4"/>
          <p:cNvSpPr>
            <a:spLocks noGrp="1"/>
          </p:cNvSpPr>
          <p:nvPr>
            <p:ph type="dt" sz="half" idx="10"/>
          </p:nvPr>
        </p:nvSpPr>
        <p:spPr/>
        <p:txBody>
          <a:bodyPr/>
          <a:lstStyle/>
          <a:p>
            <a:fld id="{A8E76F23-5625-4378-AC75-2215F6964D54}" type="datetimeFigureOut">
              <a:rPr lang="ar-IQ" smtClean="0"/>
              <a:t>20/08/1440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509059D1-343A-4F56-925A-17F0241D2A9D}" type="slidenum">
              <a:rPr lang="ar-IQ" smtClean="0"/>
              <a:t>‹#›</a:t>
            </a:fld>
            <a:endParaRPr lang="ar-IQ"/>
          </a:p>
        </p:txBody>
      </p:sp>
    </p:spTree>
    <p:extLst>
      <p:ext uri="{BB962C8B-B14F-4D97-AF65-F5344CB8AC3E}">
        <p14:creationId xmlns:p14="http://schemas.microsoft.com/office/powerpoint/2010/main" val="720808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ar-SA" smtClean="0"/>
              <a:t>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A8E76F23-5625-4378-AC75-2215F6964D54}" type="datetimeFigureOut">
              <a:rPr lang="ar-IQ" smtClean="0"/>
              <a:t>20/08/1440</a:t>
            </a:fld>
            <a:endParaRPr lang="ar-IQ"/>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ar-IQ"/>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509059D1-343A-4F56-925A-17F0241D2A9D}" type="slidenum">
              <a:rPr lang="ar-IQ" smtClean="0"/>
              <a:t>‹#›</a:t>
            </a:fld>
            <a:endParaRPr lang="ar-IQ"/>
          </a:p>
        </p:txBody>
      </p:sp>
    </p:spTree>
    <p:extLst>
      <p:ext uri="{BB962C8B-B14F-4D97-AF65-F5344CB8AC3E}">
        <p14:creationId xmlns:p14="http://schemas.microsoft.com/office/powerpoint/2010/main" val="7476909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1"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normAutofit fontScale="90000"/>
          </a:bodyPr>
          <a:lstStyle/>
          <a:p>
            <a:r>
              <a:rPr lang="ar-IQ" sz="8000" dirty="0">
                <a:solidFill>
                  <a:srgbClr val="FF0000"/>
                </a:solidFill>
                <a:cs typeface="DecoType Naskh" panose="02010400000000000000" pitchFamily="2" charset="-78"/>
              </a:rPr>
              <a:t>التحليل العددي </a:t>
            </a:r>
            <a:r>
              <a:rPr lang="ar-IQ" dirty="0"/>
              <a:t/>
            </a:r>
            <a:br>
              <a:rPr lang="ar-IQ" dirty="0"/>
            </a:br>
            <a:r>
              <a:rPr lang="ar-IQ" dirty="0"/>
              <a:t/>
            </a:r>
            <a:br>
              <a:rPr lang="ar-IQ" dirty="0"/>
            </a:br>
            <a:r>
              <a:rPr lang="ar-IQ" dirty="0">
                <a:cs typeface="DecoType Naskh Swashes" panose="02010400000000000000" pitchFamily="2" charset="-78"/>
              </a:rPr>
              <a:t>موضوع البحث: التكامل العددي</a:t>
            </a:r>
            <a:br>
              <a:rPr lang="ar-IQ" dirty="0">
                <a:cs typeface="DecoType Naskh Swashes" panose="02010400000000000000" pitchFamily="2" charset="-78"/>
              </a:rPr>
            </a:br>
            <a:endParaRPr lang="ar-IQ" dirty="0"/>
          </a:p>
        </p:txBody>
      </p:sp>
      <p:sp>
        <p:nvSpPr>
          <p:cNvPr id="3" name="عنوان فرعي 2"/>
          <p:cNvSpPr>
            <a:spLocks noGrp="1"/>
          </p:cNvSpPr>
          <p:nvPr>
            <p:ph type="subTitle" idx="1"/>
          </p:nvPr>
        </p:nvSpPr>
        <p:spPr>
          <a:xfrm>
            <a:off x="1751012" y="3886200"/>
            <a:ext cx="8689976" cy="2057400"/>
          </a:xfrm>
        </p:spPr>
        <p:txBody>
          <a:bodyPr>
            <a:normAutofit fontScale="62500" lnSpcReduction="20000"/>
          </a:bodyPr>
          <a:lstStyle/>
          <a:p>
            <a:r>
              <a:rPr lang="ar-IQ" sz="19200" dirty="0" smtClean="0">
                <a:solidFill>
                  <a:srgbClr val="7030A0"/>
                </a:solidFill>
                <a:effectLst>
                  <a:outerShdw blurRad="38100" dist="38100" dir="2700000" algn="tl">
                    <a:srgbClr val="000000">
                      <a:alpha val="43137"/>
                    </a:srgbClr>
                  </a:outerShdw>
                </a:effectLst>
                <a:latin typeface="Estrangelo Edessa" panose="03080600000000000000" pitchFamily="66" charset="0"/>
                <a:cs typeface="Estrangelo Edessa" panose="03080600000000000000" pitchFamily="66" charset="0"/>
              </a:rPr>
              <a:t> </a:t>
            </a:r>
            <a:r>
              <a:rPr lang="ar-IQ" sz="19200" dirty="0">
                <a:solidFill>
                  <a:srgbClr val="7030A0"/>
                </a:solidFill>
                <a:effectLst>
                  <a:outerShdw blurRad="38100" dist="38100" dir="2700000" algn="tl">
                    <a:srgbClr val="000000">
                      <a:alpha val="43137"/>
                    </a:srgbClr>
                  </a:outerShdw>
                </a:effectLst>
                <a:latin typeface="Estrangelo Edessa" panose="03080600000000000000" pitchFamily="66" charset="0"/>
                <a:cs typeface="Estrangelo Edessa" panose="03080600000000000000" pitchFamily="66" charset="0"/>
              </a:rPr>
              <a:t>الدكتور إسماعيل هادي</a:t>
            </a:r>
          </a:p>
          <a:p>
            <a:endParaRPr lang="ar-IQ" dirty="0"/>
          </a:p>
        </p:txBody>
      </p:sp>
    </p:spTree>
    <p:extLst>
      <p:ext uri="{BB962C8B-B14F-4D97-AF65-F5344CB8AC3E}">
        <p14:creationId xmlns:p14="http://schemas.microsoft.com/office/powerpoint/2010/main" val="3832816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عنوان 1"/>
              <p:cNvSpPr>
                <a:spLocks noGrp="1"/>
              </p:cNvSpPr>
              <p:nvPr>
                <p:ph type="title"/>
              </p:nvPr>
            </p:nvSpPr>
            <p:spPr/>
            <p:txBody>
              <a:bodyPr/>
              <a:lstStyle/>
              <a:p>
                <a:r>
                  <a:rPr lang="ar-SA" dirty="0"/>
                  <a:t> مثال</a:t>
                </a:r>
                <a:r>
                  <a:rPr lang="en-US" dirty="0"/>
                  <a:t>/</a:t>
                </a:r>
                <a:r>
                  <a:rPr lang="ar-IQ" dirty="0"/>
                  <a:t>احسب التكامل  </a:t>
                </a:r>
                <a14:m>
                  <m:oMath xmlns:m="http://schemas.openxmlformats.org/officeDocument/2006/math">
                    <m:r>
                      <a:rPr lang="en-US" b="1" i="1" dirty="0">
                        <a:latin typeface="Cambria Math"/>
                      </a:rPr>
                      <m:t>𝒅𝒙</m:t>
                    </m:r>
                  </m:oMath>
                </a14:m>
                <a:r>
                  <a:rPr lang="ar-IQ" b="1" dirty="0"/>
                  <a:t> </a:t>
                </a:r>
                <a:r>
                  <a:rPr lang="en-US" b="1" cap="none" dirty="0"/>
                  <a:t>f</a:t>
                </a:r>
                <a:r>
                  <a:rPr lang="en-US" b="1" dirty="0"/>
                  <a:t>(x)=</a:t>
                </a:r>
                <a14:m>
                  <m:oMath xmlns:m="http://schemas.openxmlformats.org/officeDocument/2006/math">
                    <m:nary>
                      <m:naryPr>
                        <m:limLoc m:val="undOvr"/>
                        <m:ctrlPr>
                          <a:rPr lang="en-US" b="1" i="1">
                            <a:latin typeface="Cambria Math"/>
                          </a:rPr>
                        </m:ctrlPr>
                      </m:naryPr>
                      <m:sub>
                        <m:r>
                          <m:rPr>
                            <m:brk m:alnAt="24"/>
                          </m:rPr>
                          <a:rPr lang="en-US" b="1" i="1">
                            <a:latin typeface="Cambria Math" panose="02040503050406030204" pitchFamily="18" charset="0"/>
                          </a:rPr>
                          <m:t>𝟎</m:t>
                        </m:r>
                      </m:sub>
                      <m:sup>
                        <m:r>
                          <a:rPr lang="en-US" b="1" i="1">
                            <a:latin typeface="Cambria Math" panose="02040503050406030204" pitchFamily="18" charset="0"/>
                          </a:rPr>
                          <m:t>𝟏</m:t>
                        </m:r>
                      </m:sup>
                      <m:e>
                        <m:sSup>
                          <m:sSupPr>
                            <m:ctrlPr>
                              <a:rPr lang="en-US" b="1" i="1">
                                <a:latin typeface="Cambria Math"/>
                              </a:rPr>
                            </m:ctrlPr>
                          </m:sSupPr>
                          <m:e>
                            <m:r>
                              <a:rPr lang="en-US" b="1" i="1">
                                <a:latin typeface="Cambria Math" panose="02040503050406030204" pitchFamily="18" charset="0"/>
                              </a:rPr>
                              <m:t>𝒆</m:t>
                            </m:r>
                          </m:e>
                          <m:sup>
                            <m:r>
                              <a:rPr lang="en-US" b="1" i="1">
                                <a:latin typeface="Cambria Math" panose="02040503050406030204" pitchFamily="18" charset="0"/>
                              </a:rPr>
                              <m:t>𝒙</m:t>
                            </m:r>
                          </m:sup>
                        </m:sSup>
                      </m:e>
                    </m:nary>
                  </m:oMath>
                </a14:m>
                <a:r>
                  <a:rPr lang="ar-SA" b="1" dirty="0"/>
                  <a:t> </a:t>
                </a:r>
                <a:r>
                  <a:rPr lang="ar-SA" dirty="0"/>
                  <a:t>بطريقة سمبسون</a:t>
                </a:r>
                <a:r>
                  <a:rPr lang="ar-SA" b="1" dirty="0"/>
                  <a:t> </a:t>
                </a:r>
                <a:r>
                  <a:rPr lang="en-US" b="1" cap="none" dirty="0"/>
                  <a:t>h</a:t>
                </a:r>
                <a:r>
                  <a:rPr lang="en-US" b="1" dirty="0"/>
                  <a:t>=</a:t>
                </a:r>
                <a14:m>
                  <m:oMath xmlns:m="http://schemas.openxmlformats.org/officeDocument/2006/math">
                    <m:f>
                      <m:fPr>
                        <m:ctrlPr>
                          <a:rPr lang="en-US" b="1" i="1">
                            <a:latin typeface="Cambria Math"/>
                          </a:rPr>
                        </m:ctrlPr>
                      </m:fPr>
                      <m:num>
                        <m:r>
                          <a:rPr lang="en-US" b="1" i="1">
                            <a:latin typeface="Cambria Math" panose="02040503050406030204" pitchFamily="18" charset="0"/>
                          </a:rPr>
                          <m:t>𝟏</m:t>
                        </m:r>
                      </m:num>
                      <m:den>
                        <m:r>
                          <a:rPr lang="en-US" b="1" i="1">
                            <a:latin typeface="Cambria Math" panose="02040503050406030204" pitchFamily="18" charset="0"/>
                          </a:rPr>
                          <m:t>𝟔</m:t>
                        </m:r>
                      </m:den>
                    </m:f>
                  </m:oMath>
                </a14:m>
                <a:endParaRPr lang="ar-IQ" dirty="0"/>
              </a:p>
            </p:txBody>
          </p:sp>
        </mc:Choice>
        <mc:Fallback xmlns="">
          <p:sp>
            <p:nvSpPr>
              <p:cNvPr id="2" name="عنوان 1"/>
              <p:cNvSpPr>
                <a:spLocks noGrp="1" noRot="1" noChangeAspect="1" noMove="1" noResize="1" noEditPoints="1" noAdjustHandles="1" noChangeArrowheads="1" noChangeShapeType="1" noTextEdit="1"/>
              </p:cNvSpPr>
              <p:nvPr>
                <p:ph type="title"/>
              </p:nvPr>
            </p:nvSpPr>
            <p:spPr>
              <a:blipFill rotWithShape="1">
                <a:blip r:embed="rId2"/>
                <a:stretch>
                  <a:fillRect/>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3" name="عنصر نائب للمحتوى 2"/>
              <p:cNvSpPr>
                <a:spLocks noGrp="1"/>
              </p:cNvSpPr>
              <p:nvPr>
                <p:ph sz="quarter" idx="13"/>
              </p:nvPr>
            </p:nvSpPr>
            <p:spPr/>
            <p:txBody>
              <a:bodyPr/>
              <a:lstStyle/>
              <a:p>
                <a:pPr marL="0" indent="0" algn="l">
                  <a:buNone/>
                </a:pPr>
                <a:endParaRPr lang="ar-IQ" b="1" i="1" dirty="0">
                  <a:latin typeface="Cambria Math"/>
                </a:endParaRPr>
              </a:p>
              <a:p>
                <a:pPr marL="0" indent="0" algn="l">
                  <a:buNone/>
                </a:pPr>
                <a14:m>
                  <m:oMath xmlns:m="http://schemas.openxmlformats.org/officeDocument/2006/math">
                    <m:nary>
                      <m:naryPr>
                        <m:limLoc m:val="undOvr"/>
                        <m:ctrlPr>
                          <a:rPr lang="ar-IQ" b="1" i="1">
                            <a:effectLst>
                              <a:outerShdw blurRad="38100" dist="38100" dir="2700000" algn="tl">
                                <a:srgbClr val="000000">
                                  <a:alpha val="43137"/>
                                </a:srgbClr>
                              </a:outerShdw>
                            </a:effectLst>
                            <a:latin typeface="Cambria Math"/>
                          </a:rPr>
                        </m:ctrlPr>
                      </m:naryPr>
                      <m:sub>
                        <m:r>
                          <m:rPr>
                            <m:brk m:alnAt="24"/>
                          </m:rPr>
                          <a:rPr lang="ar-IQ" b="1" i="1">
                            <a:effectLst>
                              <a:outerShdw blurRad="38100" dist="38100" dir="2700000" algn="tl">
                                <a:srgbClr val="000000">
                                  <a:alpha val="43137"/>
                                </a:srgbClr>
                              </a:outerShdw>
                            </a:effectLst>
                            <a:latin typeface="Cambria Math" panose="02040503050406030204" pitchFamily="18" charset="0"/>
                          </a:rPr>
                          <m:t>𝟎</m:t>
                        </m:r>
                      </m:sub>
                      <m:sup>
                        <m:r>
                          <a:rPr lang="ar-IQ" b="1" i="1">
                            <a:effectLst>
                              <a:outerShdw blurRad="38100" dist="38100" dir="2700000" algn="tl">
                                <a:srgbClr val="000000">
                                  <a:alpha val="43137"/>
                                </a:srgbClr>
                              </a:outerShdw>
                            </a:effectLst>
                            <a:latin typeface="Cambria Math" panose="02040503050406030204" pitchFamily="18" charset="0"/>
                          </a:rPr>
                          <m:t>𝟏</m:t>
                        </m:r>
                      </m:sup>
                      <m:e>
                        <m:sSup>
                          <m:sSupPr>
                            <m:ctrlPr>
                              <a:rPr lang="ar-IQ" b="1" i="1">
                                <a:effectLst>
                                  <a:outerShdw blurRad="38100" dist="38100" dir="2700000" algn="tl">
                                    <a:srgbClr val="000000">
                                      <a:alpha val="43137"/>
                                    </a:srgbClr>
                                  </a:outerShdw>
                                </a:effectLst>
                                <a:latin typeface="Cambria Math"/>
                              </a:rPr>
                            </m:ctrlPr>
                          </m:sSupPr>
                          <m:e>
                            <m:r>
                              <a:rPr lang="en-US" b="1" i="1">
                                <a:effectLst>
                                  <a:outerShdw blurRad="38100" dist="38100" dir="2700000" algn="tl">
                                    <a:srgbClr val="000000">
                                      <a:alpha val="43137"/>
                                    </a:srgbClr>
                                  </a:outerShdw>
                                </a:effectLst>
                                <a:latin typeface="Cambria Math" panose="02040503050406030204" pitchFamily="18" charset="0"/>
                              </a:rPr>
                              <m:t>𝒆</m:t>
                            </m:r>
                          </m:e>
                          <m:sup>
                            <m:r>
                              <a:rPr lang="en-US" b="1" i="1">
                                <a:effectLst>
                                  <a:outerShdw blurRad="38100" dist="38100" dir="2700000" algn="tl">
                                    <a:srgbClr val="000000">
                                      <a:alpha val="43137"/>
                                    </a:srgbClr>
                                  </a:outerShdw>
                                </a:effectLst>
                                <a:latin typeface="Cambria Math" panose="02040503050406030204" pitchFamily="18" charset="0"/>
                              </a:rPr>
                              <m:t>𝒙</m:t>
                            </m:r>
                            <m:r>
                              <a:rPr lang="en-US" b="1" i="1">
                                <a:effectLst>
                                  <a:outerShdw blurRad="38100" dist="38100" dir="2700000" algn="tl">
                                    <a:srgbClr val="000000">
                                      <a:alpha val="43137"/>
                                    </a:srgbClr>
                                  </a:outerShdw>
                                </a:effectLst>
                                <a:latin typeface="Cambria Math" panose="02040503050406030204" pitchFamily="18" charset="0"/>
                              </a:rPr>
                              <m:t> </m:t>
                            </m:r>
                          </m:sup>
                        </m:sSup>
                        <m:r>
                          <a:rPr lang="en-US" b="1" i="1">
                            <a:effectLst>
                              <a:outerShdw blurRad="38100" dist="38100" dir="2700000" algn="tl">
                                <a:srgbClr val="000000">
                                  <a:alpha val="43137"/>
                                </a:srgbClr>
                              </a:outerShdw>
                            </a:effectLst>
                            <a:latin typeface="Cambria Math" panose="02040503050406030204" pitchFamily="18" charset="0"/>
                          </a:rPr>
                          <m:t>𝒅𝒙</m:t>
                        </m:r>
                        <m:r>
                          <a:rPr lang="en-US" b="1" i="1">
                            <a:effectLst>
                              <a:outerShdw blurRad="38100" dist="38100" dir="2700000" algn="tl">
                                <a:srgbClr val="000000">
                                  <a:alpha val="43137"/>
                                </a:srgbClr>
                              </a:outerShdw>
                            </a:effectLst>
                            <a:latin typeface="Cambria Math" panose="02040503050406030204" pitchFamily="18" charset="0"/>
                          </a:rPr>
                          <m:t>=</m:t>
                        </m:r>
                        <m:f>
                          <m:fPr>
                            <m:ctrlPr>
                              <a:rPr lang="en-US" b="1" i="1">
                                <a:effectLst>
                                  <a:outerShdw blurRad="38100" dist="38100" dir="2700000" algn="tl">
                                    <a:srgbClr val="000000">
                                      <a:alpha val="43137"/>
                                    </a:srgbClr>
                                  </a:outerShdw>
                                </a:effectLst>
                                <a:latin typeface="Cambria Math"/>
                              </a:rPr>
                            </m:ctrlPr>
                          </m:fPr>
                          <m:num>
                            <m:r>
                              <a:rPr lang="en-US" b="1" i="1">
                                <a:effectLst>
                                  <a:outerShdw blurRad="38100" dist="38100" dir="2700000" algn="tl">
                                    <a:srgbClr val="000000">
                                      <a:alpha val="43137"/>
                                    </a:srgbClr>
                                  </a:outerShdw>
                                </a:effectLst>
                                <a:latin typeface="Cambria Math" panose="02040503050406030204" pitchFamily="18" charset="0"/>
                              </a:rPr>
                              <m:t>𝒉</m:t>
                            </m:r>
                          </m:num>
                          <m:den>
                            <m:r>
                              <a:rPr lang="en-US" b="1" i="1">
                                <a:effectLst>
                                  <a:outerShdw blurRad="38100" dist="38100" dir="2700000" algn="tl">
                                    <a:srgbClr val="000000">
                                      <a:alpha val="43137"/>
                                    </a:srgbClr>
                                  </a:outerShdw>
                                </a:effectLst>
                                <a:latin typeface="Cambria Math" panose="02040503050406030204" pitchFamily="18" charset="0"/>
                              </a:rPr>
                              <m:t>𝟑</m:t>
                            </m:r>
                            <m:r>
                              <a:rPr lang="en-US" b="1" i="1">
                                <a:effectLst>
                                  <a:outerShdw blurRad="38100" dist="38100" dir="2700000" algn="tl">
                                    <a:srgbClr val="000000">
                                      <a:alpha val="43137"/>
                                    </a:srgbClr>
                                  </a:outerShdw>
                                </a:effectLst>
                                <a:latin typeface="Cambria Math" panose="02040503050406030204" pitchFamily="18" charset="0"/>
                              </a:rPr>
                              <m:t> </m:t>
                            </m:r>
                          </m:den>
                        </m:f>
                      </m:e>
                    </m:nary>
                    <m:r>
                      <a:rPr lang="ar-IQ" b="1" i="1">
                        <a:effectLst>
                          <a:outerShdw blurRad="38100" dist="38100" dir="2700000" algn="tl">
                            <a:srgbClr val="000000">
                              <a:alpha val="43137"/>
                            </a:srgbClr>
                          </a:outerShdw>
                        </a:effectLst>
                        <a:latin typeface="Cambria Math" panose="02040503050406030204" pitchFamily="18" charset="0"/>
                      </a:rPr>
                      <m:t> </m:t>
                    </m:r>
                  </m:oMath>
                </a14:m>
                <a:r>
                  <a:rPr lang="en-US" b="1" dirty="0">
                    <a:effectLst>
                      <a:outerShdw blurRad="38100" dist="38100" dir="2700000" algn="tl">
                        <a:srgbClr val="000000">
                          <a:alpha val="43137"/>
                        </a:srgbClr>
                      </a:outerShdw>
                    </a:effectLst>
                  </a:rPr>
                  <a:t>[ </a:t>
                </a:r>
                <a14:m>
                  <m:oMath xmlns:m="http://schemas.openxmlformats.org/officeDocument/2006/math">
                    <m:r>
                      <a:rPr lang="en-US" b="1" i="1">
                        <a:effectLst>
                          <a:outerShdw blurRad="38100" dist="38100" dir="2700000" algn="tl">
                            <a:srgbClr val="000000">
                              <a:alpha val="43137"/>
                            </a:srgbClr>
                          </a:outerShdw>
                        </a:effectLst>
                        <a:latin typeface="Cambria Math"/>
                      </a:rPr>
                      <m:t>𝒇</m:t>
                    </m:r>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𝟎</m:t>
                    </m:r>
                    <m:r>
                      <a:rPr lang="en-US" b="1" i="1">
                        <a:effectLst>
                          <a:outerShdw blurRad="38100" dist="38100" dir="2700000" algn="tl">
                            <a:srgbClr val="000000">
                              <a:alpha val="43137"/>
                            </a:srgbClr>
                          </a:outerShdw>
                        </a:effectLst>
                        <a:latin typeface="Cambria Math"/>
                      </a:rPr>
                      <m:t>)</m:t>
                    </m:r>
                    <m:r>
                      <a:rPr lang="en-US" b="1">
                        <a:effectLst>
                          <a:outerShdw blurRad="38100" dist="38100" dir="2700000" algn="tl">
                            <a:srgbClr val="000000">
                              <a:alpha val="43137"/>
                            </a:srgbClr>
                          </a:outerShdw>
                        </a:effectLst>
                        <a:latin typeface="Cambria Math" panose="02040503050406030204" pitchFamily="18" charset="0"/>
                      </a:rPr>
                      <m:t>+</m:t>
                    </m:r>
                    <m:r>
                      <a:rPr lang="en-US" b="1">
                        <a:effectLst>
                          <a:outerShdw blurRad="38100" dist="38100" dir="2700000" algn="tl">
                            <a:srgbClr val="000000">
                              <a:alpha val="43137"/>
                            </a:srgbClr>
                          </a:outerShdw>
                        </a:effectLst>
                        <a:latin typeface="Cambria Math"/>
                      </a:rPr>
                      <m:t>𝟒𝐟</m:t>
                    </m:r>
                    <m:r>
                      <a:rPr lang="en-US" b="1">
                        <a:effectLst>
                          <a:outerShdw blurRad="38100" dist="38100" dir="2700000" algn="tl">
                            <a:srgbClr val="000000">
                              <a:alpha val="43137"/>
                            </a:srgbClr>
                          </a:outerShdw>
                        </a:effectLst>
                        <a:latin typeface="Cambria Math"/>
                      </a:rPr>
                      <m:t>(</m:t>
                    </m:r>
                    <m:r>
                      <a:rPr lang="en-US" b="1">
                        <a:effectLst>
                          <a:outerShdw blurRad="38100" dist="38100" dir="2700000" algn="tl">
                            <a:srgbClr val="000000">
                              <a:alpha val="43137"/>
                            </a:srgbClr>
                          </a:outerShdw>
                        </a:effectLst>
                        <a:latin typeface="Cambria Math"/>
                      </a:rPr>
                      <m:t>𝟎</m:t>
                    </m:r>
                    <m:r>
                      <a:rPr lang="en-US" b="1">
                        <a:effectLst>
                          <a:outerShdw blurRad="38100" dist="38100" dir="2700000" algn="tl">
                            <a:srgbClr val="000000">
                              <a:alpha val="43137"/>
                            </a:srgbClr>
                          </a:outerShdw>
                        </a:effectLst>
                        <a:latin typeface="Cambria Math"/>
                      </a:rPr>
                      <m:t>+</m:t>
                    </m:r>
                    <m:f>
                      <m:fPr>
                        <m:ctrlPr>
                          <a:rPr lang="en-US" b="1" i="1">
                            <a:effectLst>
                              <a:outerShdw blurRad="38100" dist="38100" dir="2700000" algn="tl">
                                <a:srgbClr val="000000">
                                  <a:alpha val="43137"/>
                                </a:srgbClr>
                              </a:outerShdw>
                            </a:effectLst>
                            <a:latin typeface="Cambria Math"/>
                          </a:rPr>
                        </m:ctrlPr>
                      </m:fPr>
                      <m:num>
                        <m:r>
                          <a:rPr lang="en-US" b="1" i="1">
                            <a:effectLst>
                              <a:outerShdw blurRad="38100" dist="38100" dir="2700000" algn="tl">
                                <a:srgbClr val="000000">
                                  <a:alpha val="43137"/>
                                </a:srgbClr>
                              </a:outerShdw>
                            </a:effectLst>
                            <a:latin typeface="Cambria Math"/>
                          </a:rPr>
                          <m:t>𝟏</m:t>
                        </m:r>
                      </m:num>
                      <m:den>
                        <m:r>
                          <a:rPr lang="en-US" b="1" i="1">
                            <a:effectLst>
                              <a:outerShdw blurRad="38100" dist="38100" dir="2700000" algn="tl">
                                <a:srgbClr val="000000">
                                  <a:alpha val="43137"/>
                                </a:srgbClr>
                              </a:outerShdw>
                            </a:effectLst>
                            <a:latin typeface="Cambria Math"/>
                          </a:rPr>
                          <m:t>𝟔</m:t>
                        </m:r>
                      </m:den>
                    </m:f>
                    <m:r>
                      <a:rPr lang="en-US" b="1" i="1">
                        <a:effectLst>
                          <a:outerShdw blurRad="38100" dist="38100" dir="2700000" algn="tl">
                            <a:srgbClr val="000000">
                              <a:alpha val="43137"/>
                            </a:srgbClr>
                          </a:outerShdw>
                        </a:effectLst>
                        <a:latin typeface="Cambria Math"/>
                      </a:rPr>
                      <m:t>)</m:t>
                    </m:r>
                    <m:r>
                      <a:rPr lang="en-US" b="1">
                        <a:effectLst>
                          <a:outerShdw blurRad="38100" dist="38100" dir="2700000" algn="tl">
                            <a:srgbClr val="000000">
                              <a:alpha val="43137"/>
                            </a:srgbClr>
                          </a:outerShdw>
                        </a:effectLst>
                        <a:latin typeface="Cambria Math" panose="02040503050406030204" pitchFamily="18" charset="0"/>
                      </a:rPr>
                      <m:t>+</m:t>
                    </m:r>
                    <m:r>
                      <a:rPr lang="en-US" b="1" i="1">
                        <a:effectLst>
                          <a:outerShdw blurRad="38100" dist="38100" dir="2700000" algn="tl">
                            <a:srgbClr val="000000">
                              <a:alpha val="43137"/>
                            </a:srgbClr>
                          </a:outerShdw>
                        </a:effectLst>
                        <a:latin typeface="Cambria Math"/>
                      </a:rPr>
                      <m:t>𝟐</m:t>
                    </m:r>
                    <m:r>
                      <a:rPr lang="en-US" b="1" i="1">
                        <a:effectLst>
                          <a:outerShdw blurRad="38100" dist="38100" dir="2700000" algn="tl">
                            <a:srgbClr val="000000">
                              <a:alpha val="43137"/>
                            </a:srgbClr>
                          </a:outerShdw>
                        </a:effectLst>
                        <a:latin typeface="Cambria Math"/>
                      </a:rPr>
                      <m:t>𝒇</m:t>
                    </m:r>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𝟎</m:t>
                    </m:r>
                    <m:r>
                      <a:rPr lang="en-US" b="1" i="1">
                        <a:effectLst>
                          <a:outerShdw blurRad="38100" dist="38100" dir="2700000" algn="tl">
                            <a:srgbClr val="000000">
                              <a:alpha val="43137"/>
                            </a:srgbClr>
                          </a:outerShdw>
                        </a:effectLst>
                        <a:latin typeface="Cambria Math"/>
                      </a:rPr>
                      <m:t>+</m:t>
                    </m:r>
                    <m:f>
                      <m:fPr>
                        <m:ctrlPr>
                          <a:rPr lang="en-US" b="1" i="1">
                            <a:effectLst>
                              <a:outerShdw blurRad="38100" dist="38100" dir="2700000" algn="tl">
                                <a:srgbClr val="000000">
                                  <a:alpha val="43137"/>
                                </a:srgbClr>
                              </a:outerShdw>
                            </a:effectLst>
                            <a:latin typeface="Cambria Math"/>
                          </a:rPr>
                        </m:ctrlPr>
                      </m:fPr>
                      <m:num>
                        <m:r>
                          <a:rPr lang="en-US" b="1" i="1">
                            <a:effectLst>
                              <a:outerShdw blurRad="38100" dist="38100" dir="2700000" algn="tl">
                                <a:srgbClr val="000000">
                                  <a:alpha val="43137"/>
                                </a:srgbClr>
                              </a:outerShdw>
                            </a:effectLst>
                            <a:latin typeface="Cambria Math"/>
                          </a:rPr>
                          <m:t>𝟐</m:t>
                        </m:r>
                      </m:num>
                      <m:den>
                        <m:r>
                          <a:rPr lang="en-US" b="1" i="1">
                            <a:effectLst>
                              <a:outerShdw blurRad="38100" dist="38100" dir="2700000" algn="tl">
                                <a:srgbClr val="000000">
                                  <a:alpha val="43137"/>
                                </a:srgbClr>
                              </a:outerShdw>
                            </a:effectLst>
                            <a:latin typeface="Cambria Math"/>
                          </a:rPr>
                          <m:t>𝟔</m:t>
                        </m:r>
                      </m:den>
                    </m:f>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panose="02040503050406030204" pitchFamily="18" charset="0"/>
                      </a:rPr>
                      <m:t>+</m:t>
                    </m:r>
                    <m:r>
                      <a:rPr lang="en-US" b="1" i="1">
                        <a:effectLst>
                          <a:outerShdw blurRad="38100" dist="38100" dir="2700000" algn="tl">
                            <a:srgbClr val="000000">
                              <a:alpha val="43137"/>
                            </a:srgbClr>
                          </a:outerShdw>
                        </a:effectLst>
                        <a:latin typeface="Cambria Math"/>
                      </a:rPr>
                      <m:t>𝟒</m:t>
                    </m:r>
                    <m:r>
                      <a:rPr lang="en-US" b="1" i="1">
                        <a:effectLst>
                          <a:outerShdw blurRad="38100" dist="38100" dir="2700000" algn="tl">
                            <a:srgbClr val="000000">
                              <a:alpha val="43137"/>
                            </a:srgbClr>
                          </a:outerShdw>
                        </a:effectLst>
                        <a:latin typeface="Cambria Math"/>
                      </a:rPr>
                      <m:t>𝒇</m:t>
                    </m:r>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𝟎</m:t>
                    </m:r>
                    <m:r>
                      <a:rPr lang="en-US" b="1" i="1">
                        <a:effectLst>
                          <a:outerShdw blurRad="38100" dist="38100" dir="2700000" algn="tl">
                            <a:srgbClr val="000000">
                              <a:alpha val="43137"/>
                            </a:srgbClr>
                          </a:outerShdw>
                        </a:effectLst>
                        <a:latin typeface="Cambria Math"/>
                      </a:rPr>
                      <m:t>+</m:t>
                    </m:r>
                    <m:f>
                      <m:fPr>
                        <m:ctrlPr>
                          <a:rPr lang="en-US" b="1" i="1">
                            <a:effectLst>
                              <a:outerShdw blurRad="38100" dist="38100" dir="2700000" algn="tl">
                                <a:srgbClr val="000000">
                                  <a:alpha val="43137"/>
                                </a:srgbClr>
                              </a:outerShdw>
                            </a:effectLst>
                            <a:latin typeface="Cambria Math"/>
                          </a:rPr>
                        </m:ctrlPr>
                      </m:fPr>
                      <m:num>
                        <m:r>
                          <a:rPr lang="en-US" b="1" i="1">
                            <a:effectLst>
                              <a:outerShdw blurRad="38100" dist="38100" dir="2700000" algn="tl">
                                <a:srgbClr val="000000">
                                  <a:alpha val="43137"/>
                                </a:srgbClr>
                              </a:outerShdw>
                            </a:effectLst>
                            <a:latin typeface="Cambria Math"/>
                          </a:rPr>
                          <m:t>𝟑</m:t>
                        </m:r>
                      </m:num>
                      <m:den>
                        <m:r>
                          <a:rPr lang="en-US" b="1" i="1">
                            <a:effectLst>
                              <a:outerShdw blurRad="38100" dist="38100" dir="2700000" algn="tl">
                                <a:srgbClr val="000000">
                                  <a:alpha val="43137"/>
                                </a:srgbClr>
                              </a:outerShdw>
                            </a:effectLst>
                            <a:latin typeface="Cambria Math"/>
                          </a:rPr>
                          <m:t>𝟔</m:t>
                        </m:r>
                      </m:den>
                    </m:f>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panose="02040503050406030204" pitchFamily="18" charset="0"/>
                      </a:rPr>
                      <m:t>+</m:t>
                    </m:r>
                    <m:r>
                      <a:rPr lang="en-US" b="1" i="1">
                        <a:effectLst>
                          <a:outerShdw blurRad="38100" dist="38100" dir="2700000" algn="tl">
                            <a:srgbClr val="000000">
                              <a:alpha val="43137"/>
                            </a:srgbClr>
                          </a:outerShdw>
                        </a:effectLst>
                        <a:latin typeface="Cambria Math"/>
                      </a:rPr>
                      <m:t>𝟐</m:t>
                    </m:r>
                    <m:r>
                      <a:rPr lang="en-US" b="1" i="1">
                        <a:effectLst>
                          <a:outerShdw blurRad="38100" dist="38100" dir="2700000" algn="tl">
                            <a:srgbClr val="000000">
                              <a:alpha val="43137"/>
                            </a:srgbClr>
                          </a:outerShdw>
                        </a:effectLst>
                        <a:latin typeface="Cambria Math"/>
                      </a:rPr>
                      <m:t>𝒇</m:t>
                    </m:r>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𝟎</m:t>
                    </m:r>
                    <m:r>
                      <a:rPr lang="en-US" b="1" i="1">
                        <a:effectLst>
                          <a:outerShdw blurRad="38100" dist="38100" dir="2700000" algn="tl">
                            <a:srgbClr val="000000">
                              <a:alpha val="43137"/>
                            </a:srgbClr>
                          </a:outerShdw>
                        </a:effectLst>
                        <a:latin typeface="Cambria Math"/>
                      </a:rPr>
                      <m:t>+</m:t>
                    </m:r>
                    <m:f>
                      <m:fPr>
                        <m:ctrlPr>
                          <a:rPr lang="en-US" b="1" i="1">
                            <a:effectLst>
                              <a:outerShdw blurRad="38100" dist="38100" dir="2700000" algn="tl">
                                <a:srgbClr val="000000">
                                  <a:alpha val="43137"/>
                                </a:srgbClr>
                              </a:outerShdw>
                            </a:effectLst>
                            <a:latin typeface="Cambria Math"/>
                          </a:rPr>
                        </m:ctrlPr>
                      </m:fPr>
                      <m:num>
                        <m:r>
                          <a:rPr lang="en-US" b="1" i="1">
                            <a:effectLst>
                              <a:outerShdw blurRad="38100" dist="38100" dir="2700000" algn="tl">
                                <a:srgbClr val="000000">
                                  <a:alpha val="43137"/>
                                </a:srgbClr>
                              </a:outerShdw>
                            </a:effectLst>
                            <a:latin typeface="Cambria Math"/>
                          </a:rPr>
                          <m:t>𝟒</m:t>
                        </m:r>
                      </m:num>
                      <m:den>
                        <m:r>
                          <a:rPr lang="en-US" b="1" i="1">
                            <a:effectLst>
                              <a:outerShdw blurRad="38100" dist="38100" dir="2700000" algn="tl">
                                <a:srgbClr val="000000">
                                  <a:alpha val="43137"/>
                                </a:srgbClr>
                              </a:outerShdw>
                            </a:effectLst>
                            <a:latin typeface="Cambria Math"/>
                          </a:rPr>
                          <m:t>𝟔</m:t>
                        </m:r>
                      </m:den>
                    </m:f>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panose="02040503050406030204" pitchFamily="18" charset="0"/>
                      </a:rPr>
                      <m:t>+</m:t>
                    </m:r>
                    <m:r>
                      <a:rPr lang="en-US" b="1" i="1">
                        <a:effectLst>
                          <a:outerShdw blurRad="38100" dist="38100" dir="2700000" algn="tl">
                            <a:srgbClr val="000000">
                              <a:alpha val="43137"/>
                            </a:srgbClr>
                          </a:outerShdw>
                        </a:effectLst>
                        <a:latin typeface="Cambria Math"/>
                      </a:rPr>
                      <m:t>𝟒</m:t>
                    </m:r>
                    <m:r>
                      <a:rPr lang="en-US" b="1" i="1">
                        <a:effectLst>
                          <a:outerShdw blurRad="38100" dist="38100" dir="2700000" algn="tl">
                            <a:srgbClr val="000000">
                              <a:alpha val="43137"/>
                            </a:srgbClr>
                          </a:outerShdw>
                        </a:effectLst>
                        <a:latin typeface="Cambria Math"/>
                      </a:rPr>
                      <m:t>𝒇</m:t>
                    </m:r>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𝟎</m:t>
                    </m:r>
                    <m:r>
                      <a:rPr lang="en-US" b="1" i="1">
                        <a:effectLst>
                          <a:outerShdw blurRad="38100" dist="38100" dir="2700000" algn="tl">
                            <a:srgbClr val="000000">
                              <a:alpha val="43137"/>
                            </a:srgbClr>
                          </a:outerShdw>
                        </a:effectLst>
                        <a:latin typeface="Cambria Math"/>
                      </a:rPr>
                      <m:t>+</m:t>
                    </m:r>
                    <m:f>
                      <m:fPr>
                        <m:ctrlPr>
                          <a:rPr lang="en-US" b="1" i="1">
                            <a:effectLst>
                              <a:outerShdw blurRad="38100" dist="38100" dir="2700000" algn="tl">
                                <a:srgbClr val="000000">
                                  <a:alpha val="43137"/>
                                </a:srgbClr>
                              </a:outerShdw>
                            </a:effectLst>
                            <a:latin typeface="Cambria Math"/>
                          </a:rPr>
                        </m:ctrlPr>
                      </m:fPr>
                      <m:num>
                        <m:r>
                          <a:rPr lang="en-US" b="1" i="1">
                            <a:effectLst>
                              <a:outerShdw blurRad="38100" dist="38100" dir="2700000" algn="tl">
                                <a:srgbClr val="000000">
                                  <a:alpha val="43137"/>
                                </a:srgbClr>
                              </a:outerShdw>
                            </a:effectLst>
                            <a:latin typeface="Cambria Math"/>
                          </a:rPr>
                          <m:t>𝟓</m:t>
                        </m:r>
                      </m:num>
                      <m:den>
                        <m:r>
                          <a:rPr lang="en-US" b="1" i="1">
                            <a:effectLst>
                              <a:outerShdw blurRad="38100" dist="38100" dir="2700000" algn="tl">
                                <a:srgbClr val="000000">
                                  <a:alpha val="43137"/>
                                </a:srgbClr>
                              </a:outerShdw>
                            </a:effectLst>
                            <a:latin typeface="Cambria Math"/>
                          </a:rPr>
                          <m:t>𝟔</m:t>
                        </m:r>
                      </m:den>
                    </m:f>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panose="02040503050406030204" pitchFamily="18" charset="0"/>
                      </a:rPr>
                      <m:t>+</m:t>
                    </m:r>
                    <m:r>
                      <a:rPr lang="en-US" b="1" i="1">
                        <a:effectLst>
                          <a:outerShdw blurRad="38100" dist="38100" dir="2700000" algn="tl">
                            <a:srgbClr val="000000">
                              <a:alpha val="43137"/>
                            </a:srgbClr>
                          </a:outerShdw>
                        </a:effectLst>
                        <a:latin typeface="Cambria Math"/>
                      </a:rPr>
                      <m:t>𝒇</m:t>
                    </m:r>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𝟏</m:t>
                    </m:r>
                    <m:r>
                      <a:rPr lang="en-US" b="1" i="1">
                        <a:effectLst>
                          <a:outerShdw blurRad="38100" dist="38100" dir="2700000" algn="tl">
                            <a:srgbClr val="000000">
                              <a:alpha val="43137"/>
                            </a:srgbClr>
                          </a:outerShdw>
                        </a:effectLst>
                        <a:latin typeface="Cambria Math"/>
                      </a:rPr>
                      <m:t>) ]</m:t>
                    </m:r>
                  </m:oMath>
                </a14:m>
                <a:endParaRPr lang="en-US" dirty="0"/>
              </a:p>
              <a:p>
                <a:pPr marL="0" indent="0" algn="l">
                  <a:buNone/>
                </a:pPr>
                <a:r>
                  <a:rPr lang="en-US" dirty="0"/>
                  <a:t>                        </a:t>
                </a:r>
                <a:r>
                  <a:rPr lang="en-US" b="1" dirty="0"/>
                  <a:t>=</a:t>
                </a:r>
                <a14:m>
                  <m:oMath xmlns:m="http://schemas.openxmlformats.org/officeDocument/2006/math">
                    <m:f>
                      <m:fPr>
                        <m:ctrlPr>
                          <a:rPr lang="en-US" b="1" i="1">
                            <a:latin typeface="Cambria Math"/>
                          </a:rPr>
                        </m:ctrlPr>
                      </m:fPr>
                      <m:num>
                        <m:r>
                          <a:rPr lang="en-US" b="1" i="1">
                            <a:latin typeface="Cambria Math"/>
                          </a:rPr>
                          <m:t>𝟏</m:t>
                        </m:r>
                      </m:num>
                      <m:den>
                        <m:r>
                          <a:rPr lang="en-US" b="1" i="1">
                            <a:latin typeface="Cambria Math"/>
                          </a:rPr>
                          <m:t>𝟔</m:t>
                        </m:r>
                      </m:den>
                    </m:f>
                  </m:oMath>
                </a14:m>
                <a:r>
                  <a:rPr lang="en-US" b="1" dirty="0"/>
                  <a:t>[1+4(1.1814+1.6487+2.3010)+2(1.3956+1.9477)+2.7183</a:t>
                </a:r>
                <a:r>
                  <a:rPr lang="en-US" b="1" dirty="0" smtClean="0"/>
                  <a:t>]</a:t>
                </a:r>
              </a:p>
              <a:p>
                <a:pPr marL="0" indent="0" algn="l">
                  <a:buNone/>
                </a:pPr>
                <a:r>
                  <a:rPr lang="en-US" b="1" dirty="0"/>
                  <a:t> </a:t>
                </a:r>
                <a:r>
                  <a:rPr lang="en-US" b="1" dirty="0" smtClean="0"/>
                  <a:t>                                   =1.7183 </a:t>
                </a:r>
                <a:endParaRPr lang="en-US" b="1" dirty="0"/>
              </a:p>
              <a:p>
                <a:pPr marL="0" indent="0">
                  <a:buNone/>
                </a:pPr>
                <a:endParaRPr lang="ar-IQ" dirty="0"/>
              </a:p>
            </p:txBody>
          </p:sp>
        </mc:Choice>
        <mc:Fallback xmlns="">
          <p:sp>
            <p:nvSpPr>
              <p:cNvPr id="3" name="عنصر نائب للمحتوى 2"/>
              <p:cNvSpPr>
                <a:spLocks noGrp="1" noRot="1" noChangeAspect="1" noMove="1" noResize="1" noEditPoints="1" noAdjustHandles="1" noChangeArrowheads="1" noChangeShapeType="1" noTextEdit="1"/>
              </p:cNvSpPr>
              <p:nvPr>
                <p:ph sz="quarter" idx="13"/>
              </p:nvPr>
            </p:nvSpPr>
            <p:spPr>
              <a:blipFill rotWithShape="1">
                <a:blip r:embed="rId3"/>
                <a:stretch>
                  <a:fillRect/>
                </a:stretch>
              </a:blipFill>
            </p:spPr>
            <p:txBody>
              <a:bodyPr/>
              <a:lstStyle/>
              <a:p>
                <a:r>
                  <a:rPr lang="ar-IQ">
                    <a:noFill/>
                  </a:rPr>
                  <a:t> </a:t>
                </a:r>
              </a:p>
            </p:txBody>
          </p:sp>
        </mc:Fallback>
      </mc:AlternateContent>
    </p:spTree>
    <p:extLst>
      <p:ext uri="{BB962C8B-B14F-4D97-AF65-F5344CB8AC3E}">
        <p14:creationId xmlns:p14="http://schemas.microsoft.com/office/powerpoint/2010/main" val="1757151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عنوان 1"/>
              <p:cNvSpPr>
                <a:spLocks noGrp="1"/>
              </p:cNvSpPr>
              <p:nvPr>
                <p:ph type="title"/>
              </p:nvPr>
            </p:nvSpPr>
            <p:spPr>
              <a:xfrm>
                <a:off x="913775" y="228601"/>
                <a:ext cx="10364451" cy="1866899"/>
              </a:xfrm>
            </p:spPr>
            <p:txBody>
              <a:bodyPr>
                <a:normAutofit fontScale="90000"/>
              </a:bodyPr>
              <a:lstStyle/>
              <a:p>
                <a:pPr/>
                <a:r>
                  <a:rPr lang="ar-IQ" dirty="0" smtClean="0"/>
                  <a:t>مثال: جد قيمة التكامل باستخدام قاعدة سمبسون عندما </a:t>
                </a:r>
                <a:r>
                  <a:rPr lang="en-US" dirty="0" smtClean="0"/>
                  <a:t>n=6</a:t>
                </a:r>
                <a:r>
                  <a:rPr lang="ar-IQ" dirty="0" smtClean="0"/>
                  <a:t> </a:t>
                </a:r>
                <a:br>
                  <a:rPr lang="ar-IQ" dirty="0" smtClean="0"/>
                </a:br>
                <a14:m>
                  <m:oMathPara xmlns:m="http://schemas.openxmlformats.org/officeDocument/2006/math">
                    <m:oMathParaPr>
                      <m:jc m:val="centerGroup"/>
                    </m:oMathParaPr>
                    <m:oMath xmlns:m="http://schemas.openxmlformats.org/officeDocument/2006/math">
                      <m:nary>
                        <m:naryPr>
                          <m:limLoc m:val="undOvr"/>
                          <m:ctrlPr>
                            <a:rPr lang="ar-IQ" i="1" smtClean="0">
                              <a:latin typeface="Cambria Math"/>
                            </a:rPr>
                          </m:ctrlPr>
                        </m:naryPr>
                        <m:sub>
                          <m:r>
                            <m:rPr>
                              <m:brk m:alnAt="24"/>
                            </m:rPr>
                            <a:rPr lang="ar-IQ" b="0" i="1" smtClean="0">
                              <a:latin typeface="Cambria Math"/>
                            </a:rPr>
                            <m:t>0</m:t>
                          </m:r>
                        </m:sub>
                        <m:sup>
                          <m:f>
                            <m:fPr>
                              <m:type m:val="skw"/>
                              <m:ctrlPr>
                                <a:rPr lang="ar-IQ" i="1" smtClean="0">
                                  <a:latin typeface="Cambria Math"/>
                                </a:rPr>
                              </m:ctrlPr>
                            </m:fPr>
                            <m:num>
                              <m:r>
                                <a:rPr lang="ar-IQ" i="1" smtClean="0">
                                  <a:latin typeface="Cambria Math"/>
                                  <a:ea typeface="Cambria Math"/>
                                </a:rPr>
                                <m:t>𝜋</m:t>
                              </m:r>
                              <m:r>
                                <a:rPr lang="ar-IQ" i="1" smtClean="0">
                                  <a:latin typeface="Cambria Math"/>
                                  <a:ea typeface="Cambria Math"/>
                                </a:rPr>
                                <m:t>²</m:t>
                              </m:r>
                            </m:num>
                            <m:den>
                              <m:r>
                                <a:rPr lang="ar-IQ" b="0" i="1" smtClean="0">
                                  <a:latin typeface="Cambria Math"/>
                                </a:rPr>
                                <m:t>4</m:t>
                              </m:r>
                            </m:den>
                          </m:f>
                        </m:sup>
                        <m:e>
                          <m:r>
                            <a:rPr lang="en-US" b="0" i="1" smtClean="0">
                              <a:latin typeface="Cambria Math"/>
                            </a:rPr>
                            <m:t>𝑠𝑖𝑛</m:t>
                          </m:r>
                          <m:rad>
                            <m:radPr>
                              <m:degHide m:val="on"/>
                              <m:ctrlPr>
                                <a:rPr lang="en-US" b="0" i="1" smtClean="0">
                                  <a:latin typeface="Cambria Math"/>
                                </a:rPr>
                              </m:ctrlPr>
                            </m:radPr>
                            <m:deg/>
                            <m:e>
                              <m:r>
                                <a:rPr lang="en-US" b="0" i="1" smtClean="0">
                                  <a:latin typeface="Cambria Math"/>
                                </a:rPr>
                                <m:t>𝑥</m:t>
                              </m:r>
                            </m:e>
                          </m:rad>
                        </m:e>
                      </m:nary>
                      <m:r>
                        <a:rPr lang="en-US" i="1" smtClean="0">
                          <a:latin typeface="Cambria Math"/>
                        </a:rPr>
                        <m:t>ⅆ</m:t>
                      </m:r>
                      <m:r>
                        <a:rPr lang="en-US" i="1" smtClean="0">
                          <a:latin typeface="Cambria Math"/>
                        </a:rPr>
                        <m:t>𝑥</m:t>
                      </m:r>
                      <m:r>
                        <a:rPr lang="en-US" b="0" i="1" smtClean="0">
                          <a:latin typeface="Cambria Math"/>
                        </a:rPr>
                        <m:t>?</m:t>
                      </m:r>
                    </m:oMath>
                  </m:oMathPara>
                </a14:m>
                <a:endParaRPr lang="ar-IQ" dirty="0"/>
              </a:p>
            </p:txBody>
          </p:sp>
        </mc:Choice>
        <mc:Fallback xmlns="">
          <p:sp>
            <p:nvSpPr>
              <p:cNvPr id="2" name="عنوان 1"/>
              <p:cNvSpPr>
                <a:spLocks noGrp="1" noRot="1" noChangeAspect="1" noMove="1" noResize="1" noEditPoints="1" noAdjustHandles="1" noChangeArrowheads="1" noChangeShapeType="1" noTextEdit="1"/>
              </p:cNvSpPr>
              <p:nvPr>
                <p:ph type="title"/>
              </p:nvPr>
            </p:nvSpPr>
            <p:spPr>
              <a:xfrm>
                <a:off x="913775" y="228601"/>
                <a:ext cx="10364451" cy="1866899"/>
              </a:xfrm>
              <a:blipFill rotWithShape="1">
                <a:blip r:embed="rId2"/>
                <a:stretch>
                  <a:fillRect t="-11765" b="-4248"/>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3" name="عنصر نائب للمحتوى 2"/>
              <p:cNvSpPr>
                <a:spLocks noGrp="1"/>
              </p:cNvSpPr>
              <p:nvPr>
                <p:ph sz="quarter" idx="13"/>
              </p:nvPr>
            </p:nvSpPr>
            <p:spPr>
              <a:xfrm>
                <a:off x="0" y="2367092"/>
                <a:ext cx="12192000" cy="3424107"/>
              </a:xfrm>
            </p:spPr>
            <p:txBody>
              <a:bodyPr>
                <a:noAutofit/>
              </a:bodyPr>
              <a:lstStyle/>
              <a:p>
                <a:pPr marL="0" indent="0" algn="l">
                  <a:buNone/>
                </a:pPr>
                <a14:m>
                  <m:oMathPara xmlns:m="http://schemas.openxmlformats.org/officeDocument/2006/math">
                    <m:oMathParaPr>
                      <m:jc m:val="centerGroup"/>
                    </m:oMathParaPr>
                    <m:oMath xmlns:m="http://schemas.openxmlformats.org/officeDocument/2006/math">
                      <m:r>
                        <a:rPr lang="en-US" sz="1800" b="1" i="1" smtClean="0">
                          <a:latin typeface="Cambria Math"/>
                        </a:rPr>
                        <m:t>𝒉</m:t>
                      </m:r>
                      <m:r>
                        <a:rPr lang="en-US" sz="1800" b="1" i="1" smtClean="0">
                          <a:latin typeface="Cambria Math"/>
                        </a:rPr>
                        <m:t>=</m:t>
                      </m:r>
                      <m:f>
                        <m:fPr>
                          <m:ctrlPr>
                            <a:rPr lang="en-US" sz="1800" b="1" i="1" smtClean="0">
                              <a:latin typeface="Cambria Math"/>
                            </a:rPr>
                          </m:ctrlPr>
                        </m:fPr>
                        <m:num>
                          <m:f>
                            <m:fPr>
                              <m:ctrlPr>
                                <a:rPr lang="en-US" sz="1800" b="1" i="1" smtClean="0">
                                  <a:latin typeface="Cambria Math"/>
                                </a:rPr>
                              </m:ctrlPr>
                            </m:fPr>
                            <m:num>
                              <m:r>
                                <a:rPr lang="en-US" sz="1800" b="1" i="1" smtClean="0">
                                  <a:latin typeface="Cambria Math"/>
                                  <a:ea typeface="Cambria Math"/>
                                </a:rPr>
                                <m:t>𝝅</m:t>
                              </m:r>
                              <m:r>
                                <a:rPr lang="en-US" sz="1800" b="1" i="1" smtClean="0">
                                  <a:latin typeface="Cambria Math"/>
                                  <a:ea typeface="Cambria Math"/>
                                </a:rPr>
                                <m:t>²</m:t>
                              </m:r>
                            </m:num>
                            <m:den>
                              <m:r>
                                <a:rPr lang="en-US" sz="1800" b="1" i="1" smtClean="0">
                                  <a:latin typeface="Cambria Math"/>
                                </a:rPr>
                                <m:t>𝟒</m:t>
                              </m:r>
                            </m:den>
                          </m:f>
                          <m:r>
                            <a:rPr lang="en-US" sz="1800" b="1" i="1" smtClean="0">
                              <a:latin typeface="Cambria Math"/>
                            </a:rPr>
                            <m:t>−</m:t>
                          </m:r>
                          <m:r>
                            <a:rPr lang="en-US" sz="1800" b="1" i="1" smtClean="0">
                              <a:latin typeface="Cambria Math"/>
                            </a:rPr>
                            <m:t>𝟎</m:t>
                          </m:r>
                        </m:num>
                        <m:den>
                          <m:r>
                            <a:rPr lang="en-US" sz="1800" b="1" i="1" smtClean="0">
                              <a:latin typeface="Cambria Math"/>
                            </a:rPr>
                            <m:t>𝟔</m:t>
                          </m:r>
                        </m:den>
                      </m:f>
                      <m:r>
                        <a:rPr lang="en-US" sz="1800" b="1" i="1" smtClean="0">
                          <a:latin typeface="Cambria Math"/>
                        </a:rPr>
                        <m:t>=</m:t>
                      </m:r>
                      <m:f>
                        <m:fPr>
                          <m:ctrlPr>
                            <a:rPr lang="en-US" sz="1800" b="1" i="1" smtClean="0">
                              <a:latin typeface="Cambria Math"/>
                            </a:rPr>
                          </m:ctrlPr>
                        </m:fPr>
                        <m:num>
                          <m:r>
                            <a:rPr lang="en-US" sz="1800" b="1" i="1" smtClean="0">
                              <a:latin typeface="Cambria Math"/>
                              <a:ea typeface="Cambria Math"/>
                            </a:rPr>
                            <m:t>𝝅</m:t>
                          </m:r>
                          <m:r>
                            <a:rPr lang="en-US" sz="1800" b="1" i="1" smtClean="0">
                              <a:latin typeface="Cambria Math"/>
                              <a:ea typeface="Cambria Math"/>
                            </a:rPr>
                            <m:t>²</m:t>
                          </m:r>
                        </m:num>
                        <m:den>
                          <m:r>
                            <a:rPr lang="en-US" sz="1800" b="1" i="1" smtClean="0">
                              <a:latin typeface="Cambria Math"/>
                            </a:rPr>
                            <m:t>𝟐𝟒</m:t>
                          </m:r>
                        </m:den>
                      </m:f>
                    </m:oMath>
                  </m:oMathPara>
                </a14:m>
                <a:endParaRPr lang="en-US" sz="1800" b="1" dirty="0" smtClean="0"/>
              </a:p>
              <a:p>
                <a:pPr marL="0" indent="0" algn="l">
                  <a:buNone/>
                </a:pPr>
                <a14:m>
                  <m:oMathPara xmlns:m="http://schemas.openxmlformats.org/officeDocument/2006/math">
                    <m:oMathParaPr>
                      <m:jc m:val="centerGroup"/>
                    </m:oMathParaPr>
                    <m:oMath xmlns:m="http://schemas.openxmlformats.org/officeDocument/2006/math">
                      <m:nary>
                        <m:naryPr>
                          <m:limLoc m:val="undOvr"/>
                          <m:ctrlPr>
                            <a:rPr lang="ar-IQ" sz="1800" b="1" i="1" smtClean="0">
                              <a:latin typeface="Cambria Math"/>
                            </a:rPr>
                          </m:ctrlPr>
                        </m:naryPr>
                        <m:sub>
                          <m:r>
                            <m:rPr>
                              <m:brk m:alnAt="24"/>
                            </m:rPr>
                            <a:rPr lang="ar-IQ" sz="1800" b="1" i="1" smtClean="0">
                              <a:latin typeface="Cambria Math"/>
                            </a:rPr>
                            <m:t>𝟎</m:t>
                          </m:r>
                        </m:sub>
                        <m:sup>
                          <m:f>
                            <m:fPr>
                              <m:type m:val="skw"/>
                              <m:ctrlPr>
                                <a:rPr lang="ar-IQ" sz="1800" b="1" i="1" smtClean="0">
                                  <a:latin typeface="Cambria Math"/>
                                </a:rPr>
                              </m:ctrlPr>
                            </m:fPr>
                            <m:num>
                              <m:r>
                                <a:rPr lang="ar-IQ" sz="1800" b="1" i="1" smtClean="0">
                                  <a:latin typeface="Cambria Math"/>
                                  <a:ea typeface="Cambria Math"/>
                                </a:rPr>
                                <m:t>𝝅</m:t>
                              </m:r>
                              <m:r>
                                <a:rPr lang="ar-IQ" sz="1800" b="1" i="1" smtClean="0">
                                  <a:latin typeface="Cambria Math"/>
                                  <a:ea typeface="Cambria Math"/>
                                </a:rPr>
                                <m:t>²</m:t>
                              </m:r>
                            </m:num>
                            <m:den>
                              <m:r>
                                <a:rPr lang="ar-IQ" sz="1800" b="1" i="1" smtClean="0">
                                  <a:latin typeface="Cambria Math"/>
                                </a:rPr>
                                <m:t>𝟒</m:t>
                              </m:r>
                            </m:den>
                          </m:f>
                        </m:sup>
                        <m:e>
                          <m:r>
                            <a:rPr lang="en-US" sz="1800" b="1" i="1" smtClean="0">
                              <a:latin typeface="Cambria Math"/>
                            </a:rPr>
                            <m:t>𝒔𝒊𝒏</m:t>
                          </m:r>
                          <m:rad>
                            <m:radPr>
                              <m:degHide m:val="on"/>
                              <m:ctrlPr>
                                <a:rPr lang="en-US" sz="1800" b="1" i="1" smtClean="0">
                                  <a:latin typeface="Cambria Math"/>
                                </a:rPr>
                              </m:ctrlPr>
                            </m:radPr>
                            <m:deg/>
                            <m:e>
                              <m:r>
                                <a:rPr lang="en-US" sz="1800" b="1" i="1" smtClean="0">
                                  <a:latin typeface="Cambria Math"/>
                                </a:rPr>
                                <m:t>𝒙</m:t>
                              </m:r>
                            </m:e>
                          </m:rad>
                          <m:r>
                            <a:rPr lang="en-US" sz="1800" b="1" i="1" smtClean="0">
                              <a:latin typeface="Cambria Math"/>
                            </a:rPr>
                            <m:t>ⅆ</m:t>
                          </m:r>
                          <m:r>
                            <a:rPr lang="en-US" sz="1800" b="1" i="1" smtClean="0">
                              <a:latin typeface="Cambria Math"/>
                            </a:rPr>
                            <m:t>𝒙</m:t>
                          </m:r>
                          <m:r>
                            <a:rPr lang="en-US" sz="1800" b="1" i="1" smtClean="0">
                              <a:latin typeface="Cambria Math"/>
                              <a:ea typeface="Cambria Math"/>
                            </a:rPr>
                            <m:t>≅</m:t>
                          </m:r>
                          <m:f>
                            <m:fPr>
                              <m:ctrlPr>
                                <a:rPr lang="en-US" sz="1800" b="1" i="1" smtClean="0">
                                  <a:latin typeface="Cambria Math"/>
                                  <a:ea typeface="Cambria Math"/>
                                </a:rPr>
                              </m:ctrlPr>
                            </m:fPr>
                            <m:num>
                              <m:r>
                                <a:rPr lang="en-US" sz="1800" b="1" i="1" smtClean="0">
                                  <a:latin typeface="Cambria Math"/>
                                  <a:ea typeface="Cambria Math"/>
                                </a:rPr>
                                <m:t>𝝅</m:t>
                              </m:r>
                              <m:r>
                                <a:rPr lang="en-US" sz="1800" b="1" i="1" smtClean="0">
                                  <a:latin typeface="Cambria Math"/>
                                  <a:ea typeface="Cambria Math"/>
                                </a:rPr>
                                <m:t>²</m:t>
                              </m:r>
                            </m:num>
                            <m:den>
                              <m:r>
                                <a:rPr lang="en-US" sz="1800" b="1" i="1" smtClean="0">
                                  <a:latin typeface="Cambria Math"/>
                                  <a:ea typeface="Cambria Math"/>
                                </a:rPr>
                                <m:t>𝟕𝟐</m:t>
                              </m:r>
                            </m:den>
                          </m:f>
                          <m:r>
                            <a:rPr lang="en-US" sz="1800" b="1" i="1" smtClean="0">
                              <a:latin typeface="Cambria Math"/>
                              <a:ea typeface="Cambria Math"/>
                            </a:rPr>
                            <m:t>(</m:t>
                          </m:r>
                          <m:r>
                            <a:rPr lang="en-US" sz="1800" b="1" i="1" smtClean="0">
                              <a:latin typeface="Cambria Math"/>
                              <a:ea typeface="Cambria Math"/>
                            </a:rPr>
                            <m:t>𝒔𝒊𝒏</m:t>
                          </m:r>
                          <m:r>
                            <a:rPr lang="en-US" sz="1800" b="1" i="1" smtClean="0">
                              <a:latin typeface="Cambria Math"/>
                              <a:ea typeface="Cambria Math"/>
                            </a:rPr>
                            <m:t>𝟎</m:t>
                          </m:r>
                          <m:r>
                            <a:rPr lang="en-US" sz="1800" b="1" i="1" smtClean="0">
                              <a:latin typeface="Cambria Math"/>
                              <a:ea typeface="Cambria Math"/>
                            </a:rPr>
                            <m:t>+</m:t>
                          </m:r>
                          <m:r>
                            <a:rPr lang="en-US" sz="1800" b="1" i="1" smtClean="0">
                              <a:latin typeface="Cambria Math"/>
                              <a:ea typeface="Cambria Math"/>
                            </a:rPr>
                            <m:t>𝟒</m:t>
                          </m:r>
                          <m:r>
                            <a:rPr lang="en-US" sz="1800" b="1" i="1" smtClean="0">
                              <a:latin typeface="Cambria Math"/>
                              <a:ea typeface="Cambria Math"/>
                            </a:rPr>
                            <m:t>𝒔𝒊𝒏</m:t>
                          </m:r>
                          <m:rad>
                            <m:radPr>
                              <m:degHide m:val="on"/>
                              <m:ctrlPr>
                                <a:rPr lang="en-US" sz="1800" b="1" i="1" smtClean="0">
                                  <a:latin typeface="Cambria Math"/>
                                  <a:ea typeface="Cambria Math"/>
                                </a:rPr>
                              </m:ctrlPr>
                            </m:radPr>
                            <m:deg/>
                            <m:e>
                              <m:r>
                                <a:rPr lang="en-US" sz="1800" b="1" i="1" smtClean="0">
                                  <a:latin typeface="Cambria Math"/>
                                  <a:ea typeface="Cambria Math"/>
                                </a:rPr>
                                <m:t>𝟎</m:t>
                              </m:r>
                              <m:r>
                                <a:rPr lang="en-US" sz="1800" b="1" i="1" smtClean="0">
                                  <a:latin typeface="Cambria Math"/>
                                  <a:ea typeface="Cambria Math"/>
                                </a:rPr>
                                <m:t>+</m:t>
                              </m:r>
                              <m:f>
                                <m:fPr>
                                  <m:ctrlPr>
                                    <a:rPr lang="en-US" sz="1800" b="1" i="1" smtClean="0">
                                      <a:latin typeface="Cambria Math"/>
                                      <a:ea typeface="Cambria Math"/>
                                    </a:rPr>
                                  </m:ctrlPr>
                                </m:fPr>
                                <m:num>
                                  <m:r>
                                    <a:rPr lang="en-US" sz="1800" b="1" i="1" smtClean="0">
                                      <a:latin typeface="Cambria Math"/>
                                      <a:ea typeface="Cambria Math"/>
                                    </a:rPr>
                                    <m:t>𝝅</m:t>
                                  </m:r>
                                  <m:r>
                                    <a:rPr lang="en-US" sz="1800" b="1" i="1" smtClean="0">
                                      <a:latin typeface="Cambria Math"/>
                                      <a:ea typeface="Cambria Math"/>
                                    </a:rPr>
                                    <m:t>²</m:t>
                                  </m:r>
                                </m:num>
                                <m:den>
                                  <m:r>
                                    <a:rPr lang="en-US" sz="1800" b="1" i="1" smtClean="0">
                                      <a:latin typeface="Cambria Math"/>
                                      <a:ea typeface="Cambria Math"/>
                                    </a:rPr>
                                    <m:t>𝟐𝟒</m:t>
                                  </m:r>
                                </m:den>
                              </m:f>
                            </m:e>
                          </m:rad>
                          <m:r>
                            <a:rPr lang="en-US" sz="1800" b="1" i="1" smtClean="0">
                              <a:latin typeface="Cambria Math"/>
                              <a:ea typeface="Cambria Math"/>
                            </a:rPr>
                            <m:t>+</m:t>
                          </m:r>
                          <m:r>
                            <a:rPr lang="en-US" sz="1800" b="1" i="1" smtClean="0">
                              <a:latin typeface="Cambria Math"/>
                              <a:ea typeface="Cambria Math"/>
                            </a:rPr>
                            <m:t>𝟐</m:t>
                          </m:r>
                          <m:r>
                            <a:rPr lang="en-US" sz="1800" b="1" i="1" smtClean="0">
                              <a:latin typeface="Cambria Math"/>
                              <a:ea typeface="Cambria Math"/>
                            </a:rPr>
                            <m:t>𝒔𝒊𝒏</m:t>
                          </m:r>
                          <m:rad>
                            <m:radPr>
                              <m:degHide m:val="on"/>
                              <m:ctrlPr>
                                <a:rPr lang="en-US" sz="1800" b="1" i="1" smtClean="0">
                                  <a:latin typeface="Cambria Math"/>
                                  <a:ea typeface="Cambria Math"/>
                                </a:rPr>
                              </m:ctrlPr>
                            </m:radPr>
                            <m:deg/>
                            <m:e>
                              <m:r>
                                <a:rPr lang="en-US" sz="1800" b="1" i="1" smtClean="0">
                                  <a:latin typeface="Cambria Math"/>
                                  <a:ea typeface="Cambria Math"/>
                                </a:rPr>
                                <m:t>𝟎</m:t>
                              </m:r>
                              <m:r>
                                <a:rPr lang="en-US" sz="1800" b="1" i="1" smtClean="0">
                                  <a:latin typeface="Cambria Math"/>
                                  <a:ea typeface="Cambria Math"/>
                                </a:rPr>
                                <m:t>+</m:t>
                              </m:r>
                              <m:f>
                                <m:fPr>
                                  <m:ctrlPr>
                                    <a:rPr lang="en-US" sz="1800" b="1" i="1" smtClean="0">
                                      <a:latin typeface="Cambria Math"/>
                                      <a:ea typeface="Cambria Math"/>
                                    </a:rPr>
                                  </m:ctrlPr>
                                </m:fPr>
                                <m:num>
                                  <m:r>
                                    <a:rPr lang="en-US" sz="1800" b="1" i="1" smtClean="0">
                                      <a:latin typeface="Cambria Math"/>
                                      <a:ea typeface="Cambria Math"/>
                                    </a:rPr>
                                    <m:t>𝝅</m:t>
                                  </m:r>
                                  <m:r>
                                    <a:rPr lang="en-US" sz="1800" b="1" i="1" smtClean="0">
                                      <a:latin typeface="Cambria Math"/>
                                      <a:ea typeface="Cambria Math"/>
                                    </a:rPr>
                                    <m:t>²</m:t>
                                  </m:r>
                                </m:num>
                                <m:den>
                                  <m:r>
                                    <a:rPr lang="en-US" sz="1800" b="1" i="1" smtClean="0">
                                      <a:latin typeface="Cambria Math"/>
                                      <a:ea typeface="Cambria Math"/>
                                    </a:rPr>
                                    <m:t>𝟏𝟐</m:t>
                                  </m:r>
                                </m:den>
                              </m:f>
                            </m:e>
                          </m:rad>
                          <m:r>
                            <a:rPr lang="en-US" sz="1800" b="1" i="1" smtClean="0">
                              <a:latin typeface="Cambria Math"/>
                              <a:ea typeface="Cambria Math"/>
                            </a:rPr>
                            <m:t>+</m:t>
                          </m:r>
                          <m:r>
                            <a:rPr lang="en-US" sz="1800" b="1" i="1" smtClean="0">
                              <a:latin typeface="Cambria Math"/>
                              <a:ea typeface="Cambria Math"/>
                            </a:rPr>
                            <m:t>𝟒</m:t>
                          </m:r>
                          <m:r>
                            <a:rPr lang="en-US" sz="1800" b="1" i="1" smtClean="0">
                              <a:latin typeface="Cambria Math"/>
                              <a:ea typeface="Cambria Math"/>
                            </a:rPr>
                            <m:t>𝒔𝒊𝒏</m:t>
                          </m:r>
                          <m:rad>
                            <m:radPr>
                              <m:degHide m:val="on"/>
                              <m:ctrlPr>
                                <a:rPr lang="en-US" sz="1800" b="1" i="1" smtClean="0">
                                  <a:latin typeface="Cambria Math"/>
                                  <a:ea typeface="Cambria Math"/>
                                </a:rPr>
                              </m:ctrlPr>
                            </m:radPr>
                            <m:deg/>
                            <m:e>
                              <m:r>
                                <a:rPr lang="en-US" sz="1800" b="1" i="1" smtClean="0">
                                  <a:latin typeface="Cambria Math"/>
                                  <a:ea typeface="Cambria Math"/>
                                </a:rPr>
                                <m:t>𝟎</m:t>
                              </m:r>
                              <m:r>
                                <a:rPr lang="en-US" sz="1800" b="1" i="1" smtClean="0">
                                  <a:latin typeface="Cambria Math"/>
                                  <a:ea typeface="Cambria Math"/>
                                </a:rPr>
                                <m:t>+</m:t>
                              </m:r>
                              <m:f>
                                <m:fPr>
                                  <m:ctrlPr>
                                    <a:rPr lang="en-US" sz="1800" b="1" i="1" smtClean="0">
                                      <a:latin typeface="Cambria Math"/>
                                      <a:ea typeface="Cambria Math"/>
                                    </a:rPr>
                                  </m:ctrlPr>
                                </m:fPr>
                                <m:num>
                                  <m:r>
                                    <a:rPr lang="en-US" sz="1800" b="1" i="1" smtClean="0">
                                      <a:latin typeface="Cambria Math"/>
                                      <a:ea typeface="Cambria Math"/>
                                    </a:rPr>
                                    <m:t>𝝅</m:t>
                                  </m:r>
                                  <m:r>
                                    <a:rPr lang="en-US" sz="1800" b="1" i="1" smtClean="0">
                                      <a:latin typeface="Cambria Math"/>
                                      <a:ea typeface="Cambria Math"/>
                                    </a:rPr>
                                    <m:t>²</m:t>
                                  </m:r>
                                </m:num>
                                <m:den>
                                  <m:r>
                                    <a:rPr lang="en-US" sz="1800" b="1" i="1" smtClean="0">
                                      <a:latin typeface="Cambria Math"/>
                                      <a:ea typeface="Cambria Math"/>
                                    </a:rPr>
                                    <m:t>𝟖</m:t>
                                  </m:r>
                                </m:den>
                              </m:f>
                            </m:e>
                          </m:rad>
                          <m:r>
                            <a:rPr lang="en-US" sz="1800" b="1" i="1" smtClean="0">
                              <a:latin typeface="Cambria Math"/>
                              <a:ea typeface="Cambria Math"/>
                            </a:rPr>
                            <m:t>+</m:t>
                          </m:r>
                          <m:r>
                            <a:rPr lang="en-US" sz="1800" b="1" i="1" smtClean="0">
                              <a:latin typeface="Cambria Math"/>
                              <a:ea typeface="Cambria Math"/>
                            </a:rPr>
                            <m:t>𝟐</m:t>
                          </m:r>
                          <m:r>
                            <a:rPr lang="en-US" sz="1800" b="1" i="1" smtClean="0">
                              <a:latin typeface="Cambria Math"/>
                              <a:ea typeface="Cambria Math"/>
                            </a:rPr>
                            <m:t>𝒔𝒊𝒏</m:t>
                          </m:r>
                          <m:rad>
                            <m:radPr>
                              <m:degHide m:val="on"/>
                              <m:ctrlPr>
                                <a:rPr lang="en-US" sz="1800" b="1" i="1" smtClean="0">
                                  <a:latin typeface="Cambria Math"/>
                                  <a:ea typeface="Cambria Math"/>
                                </a:rPr>
                              </m:ctrlPr>
                            </m:radPr>
                            <m:deg/>
                            <m:e>
                              <m:r>
                                <a:rPr lang="en-US" sz="1800" b="1" i="1" smtClean="0">
                                  <a:latin typeface="Cambria Math"/>
                                  <a:ea typeface="Cambria Math"/>
                                </a:rPr>
                                <m:t>𝟎</m:t>
                              </m:r>
                              <m:r>
                                <a:rPr lang="en-US" sz="1800" b="1" i="1" smtClean="0">
                                  <a:latin typeface="Cambria Math"/>
                                  <a:ea typeface="Cambria Math"/>
                                </a:rPr>
                                <m:t>+</m:t>
                              </m:r>
                              <m:f>
                                <m:fPr>
                                  <m:ctrlPr>
                                    <a:rPr lang="en-US" sz="1800" b="1" i="1" smtClean="0">
                                      <a:latin typeface="Cambria Math"/>
                                      <a:ea typeface="Cambria Math"/>
                                    </a:rPr>
                                  </m:ctrlPr>
                                </m:fPr>
                                <m:num>
                                  <m:r>
                                    <a:rPr lang="en-US" sz="1800" b="1" i="1" smtClean="0">
                                      <a:latin typeface="Cambria Math"/>
                                      <a:ea typeface="Cambria Math"/>
                                    </a:rPr>
                                    <m:t>𝝅</m:t>
                                  </m:r>
                                  <m:r>
                                    <a:rPr lang="en-US" sz="1800" b="1" i="1" smtClean="0">
                                      <a:latin typeface="Cambria Math"/>
                                      <a:ea typeface="Cambria Math"/>
                                    </a:rPr>
                                    <m:t>²</m:t>
                                  </m:r>
                                </m:num>
                                <m:den>
                                  <m:r>
                                    <a:rPr lang="en-US" sz="1800" b="1" i="1" smtClean="0">
                                      <a:latin typeface="Cambria Math"/>
                                      <a:ea typeface="Cambria Math"/>
                                    </a:rPr>
                                    <m:t>𝟔</m:t>
                                  </m:r>
                                </m:den>
                              </m:f>
                            </m:e>
                          </m:rad>
                          <m:r>
                            <a:rPr lang="en-US" sz="1800" b="1" i="1" smtClean="0">
                              <a:latin typeface="Cambria Math"/>
                              <a:ea typeface="Cambria Math"/>
                            </a:rPr>
                            <m:t>+</m:t>
                          </m:r>
                          <m:r>
                            <a:rPr lang="en-US" sz="1800" b="1" i="1" smtClean="0">
                              <a:latin typeface="Cambria Math"/>
                              <a:ea typeface="Cambria Math"/>
                            </a:rPr>
                            <m:t>𝟒</m:t>
                          </m:r>
                          <m:r>
                            <a:rPr lang="en-US" sz="1800" b="1" i="1" smtClean="0">
                              <a:latin typeface="Cambria Math"/>
                              <a:ea typeface="Cambria Math"/>
                            </a:rPr>
                            <m:t>𝒔𝒊𝒏</m:t>
                          </m:r>
                          <m:rad>
                            <m:radPr>
                              <m:degHide m:val="on"/>
                              <m:ctrlPr>
                                <a:rPr lang="en-US" sz="1800" b="1" i="1" smtClean="0">
                                  <a:latin typeface="Cambria Math"/>
                                  <a:ea typeface="Cambria Math"/>
                                </a:rPr>
                              </m:ctrlPr>
                            </m:radPr>
                            <m:deg/>
                            <m:e>
                              <m:r>
                                <a:rPr lang="en-US" sz="1800" b="1" i="1" smtClean="0">
                                  <a:latin typeface="Cambria Math"/>
                                  <a:ea typeface="Cambria Math"/>
                                </a:rPr>
                                <m:t>𝟎</m:t>
                              </m:r>
                              <m:r>
                                <a:rPr lang="en-US" sz="1800" b="1" i="1" smtClean="0">
                                  <a:latin typeface="Cambria Math"/>
                                  <a:ea typeface="Cambria Math"/>
                                </a:rPr>
                                <m:t>+</m:t>
                              </m:r>
                              <m:f>
                                <m:fPr>
                                  <m:ctrlPr>
                                    <a:rPr lang="en-US" sz="1800" b="1" i="1" smtClean="0">
                                      <a:latin typeface="Cambria Math"/>
                                      <a:ea typeface="Cambria Math"/>
                                    </a:rPr>
                                  </m:ctrlPr>
                                </m:fPr>
                                <m:num>
                                  <m:r>
                                    <a:rPr lang="en-US" sz="1800" b="1" i="1" smtClean="0">
                                      <a:latin typeface="Cambria Math"/>
                                      <a:ea typeface="Cambria Math"/>
                                    </a:rPr>
                                    <m:t>𝟓</m:t>
                                  </m:r>
                                  <m:r>
                                    <a:rPr lang="en-US" sz="1800" b="1" i="1" smtClean="0">
                                      <a:latin typeface="Cambria Math"/>
                                      <a:ea typeface="Cambria Math"/>
                                    </a:rPr>
                                    <m:t>𝝅</m:t>
                                  </m:r>
                                  <m:r>
                                    <a:rPr lang="en-US" sz="1800" b="1" i="1" smtClean="0">
                                      <a:latin typeface="Cambria Math"/>
                                      <a:ea typeface="Cambria Math"/>
                                    </a:rPr>
                                    <m:t>²</m:t>
                                  </m:r>
                                </m:num>
                                <m:den>
                                  <m:r>
                                    <a:rPr lang="en-US" sz="1800" b="1" i="1" smtClean="0">
                                      <a:latin typeface="Cambria Math"/>
                                      <a:ea typeface="Cambria Math"/>
                                    </a:rPr>
                                    <m:t>𝟐𝟒</m:t>
                                  </m:r>
                                </m:den>
                              </m:f>
                            </m:e>
                          </m:rad>
                          <m:r>
                            <a:rPr lang="en-US" sz="1800" b="1" i="1" smtClean="0">
                              <a:latin typeface="Cambria Math"/>
                              <a:ea typeface="Cambria Math"/>
                            </a:rPr>
                            <m:t>+</m:t>
                          </m:r>
                          <m:r>
                            <a:rPr lang="en-US" sz="1800" b="1" i="1" smtClean="0">
                              <a:latin typeface="Cambria Math"/>
                              <a:ea typeface="Cambria Math"/>
                            </a:rPr>
                            <m:t>𝒔𝒊𝒏</m:t>
                          </m:r>
                          <m:rad>
                            <m:radPr>
                              <m:degHide m:val="on"/>
                              <m:ctrlPr>
                                <a:rPr lang="en-US" sz="1800" b="1" i="1" smtClean="0">
                                  <a:latin typeface="Cambria Math"/>
                                  <a:ea typeface="Cambria Math"/>
                                </a:rPr>
                              </m:ctrlPr>
                            </m:radPr>
                            <m:deg/>
                            <m:e>
                              <m:f>
                                <m:fPr>
                                  <m:ctrlPr>
                                    <a:rPr lang="en-US" sz="1800" b="1" i="1" smtClean="0">
                                      <a:latin typeface="Cambria Math"/>
                                      <a:ea typeface="Cambria Math"/>
                                    </a:rPr>
                                  </m:ctrlPr>
                                </m:fPr>
                                <m:num>
                                  <m:r>
                                    <a:rPr lang="en-US" sz="1800" b="1" i="1" smtClean="0">
                                      <a:latin typeface="Cambria Math"/>
                                      <a:ea typeface="Cambria Math"/>
                                    </a:rPr>
                                    <m:t>𝝅</m:t>
                                  </m:r>
                                  <m:r>
                                    <a:rPr lang="en-US" sz="1800" b="1" i="1" smtClean="0">
                                      <a:latin typeface="Cambria Math"/>
                                      <a:ea typeface="Cambria Math"/>
                                    </a:rPr>
                                    <m:t>²</m:t>
                                  </m:r>
                                </m:num>
                                <m:den>
                                  <m:r>
                                    <a:rPr lang="en-US" sz="1800" b="1" i="1" smtClean="0">
                                      <a:latin typeface="Cambria Math"/>
                                      <a:ea typeface="Cambria Math"/>
                                    </a:rPr>
                                    <m:t>𝟒</m:t>
                                  </m:r>
                                </m:den>
                              </m:f>
                            </m:e>
                          </m:rad>
                          <m:r>
                            <a:rPr lang="en-US" sz="1800" b="1" i="1" smtClean="0">
                              <a:latin typeface="Cambria Math"/>
                              <a:ea typeface="Cambria Math"/>
                            </a:rPr>
                            <m:t>)</m:t>
                          </m:r>
                        </m:e>
                      </m:nary>
                    </m:oMath>
                  </m:oMathPara>
                </a14:m>
                <a:endParaRPr lang="ar-IQ" sz="1800" b="1" dirty="0" smtClean="0"/>
              </a:p>
              <a:p>
                <a:pPr marL="0" indent="0" algn="l">
                  <a:buNone/>
                </a:pPr>
                <a:r>
                  <a:rPr lang="en-US" sz="1800" b="1" dirty="0" smtClean="0"/>
                  <a:t>                           =</a:t>
                </a:r>
                <a:r>
                  <a:rPr lang="en-US" sz="2400" b="1" dirty="0" smtClean="0"/>
                  <a:t>0.1372(0+4(0.5982+0.8960+0.9906)+2(0.7876+0.9587)+1) </a:t>
                </a:r>
              </a:p>
              <a:p>
                <a:pPr marL="0" indent="0" algn="l">
                  <a:buNone/>
                </a:pPr>
                <a:r>
                  <a:rPr lang="en-US" sz="2800" b="1" dirty="0"/>
                  <a:t> </a:t>
                </a:r>
                <a:r>
                  <a:rPr lang="en-US" sz="2800" b="1" dirty="0" smtClean="0"/>
                  <a:t>                            = 1.9800</a:t>
                </a:r>
                <a:r>
                  <a:rPr lang="ar-IQ" sz="2800" b="1" dirty="0" smtClean="0"/>
                  <a:t>      </a:t>
                </a:r>
                <a:endParaRPr lang="ar-IQ" sz="2800" b="1" dirty="0"/>
              </a:p>
            </p:txBody>
          </p:sp>
        </mc:Choice>
        <mc:Fallback xmlns="">
          <p:sp>
            <p:nvSpPr>
              <p:cNvPr id="3" name="عنصر نائب للمحتوى 2"/>
              <p:cNvSpPr>
                <a:spLocks noGrp="1" noRot="1" noChangeAspect="1" noMove="1" noResize="1" noEditPoints="1" noAdjustHandles="1" noChangeArrowheads="1" noChangeShapeType="1" noTextEdit="1"/>
              </p:cNvSpPr>
              <p:nvPr>
                <p:ph sz="quarter" idx="13"/>
              </p:nvPr>
            </p:nvSpPr>
            <p:spPr>
              <a:xfrm>
                <a:off x="0" y="2367092"/>
                <a:ext cx="12192000" cy="3424107"/>
              </a:xfrm>
              <a:blipFill rotWithShape="1">
                <a:blip r:embed="rId3"/>
                <a:stretch>
                  <a:fillRect l="-5800" b="-178"/>
                </a:stretch>
              </a:blipFill>
            </p:spPr>
            <p:txBody>
              <a:bodyPr/>
              <a:lstStyle/>
              <a:p>
                <a:r>
                  <a:rPr lang="ar-IQ">
                    <a:noFill/>
                  </a:rPr>
                  <a:t> </a:t>
                </a:r>
              </a:p>
            </p:txBody>
          </p:sp>
        </mc:Fallback>
      </mc:AlternateContent>
    </p:spTree>
    <p:extLst>
      <p:ext uri="{BB962C8B-B14F-4D97-AF65-F5344CB8AC3E}">
        <p14:creationId xmlns:p14="http://schemas.microsoft.com/office/powerpoint/2010/main" val="21054717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عنوان 1"/>
              <p:cNvSpPr>
                <a:spLocks noGrp="1"/>
              </p:cNvSpPr>
              <p:nvPr>
                <p:ph type="title"/>
              </p:nvPr>
            </p:nvSpPr>
            <p:spPr/>
            <p:txBody>
              <a:bodyPr>
                <a:normAutofit/>
              </a:bodyPr>
              <a:lstStyle/>
              <a:p>
                <a:r>
                  <a:rPr lang="ar-IQ" dirty="0" smtClean="0"/>
                  <a:t>مثال: جد قيمه التكامل باستخدام قاعده سمبسون عندما </a:t>
                </a:r>
                <a:r>
                  <a:rPr lang="en-US" dirty="0" smtClean="0"/>
                  <a:t>n=5</a:t>
                </a:r>
                <a:r>
                  <a:rPr lang="ar-IQ" dirty="0" smtClean="0"/>
                  <a:t>  </a:t>
                </a:r>
                <a:br>
                  <a:rPr lang="ar-IQ" dirty="0" smtClean="0"/>
                </a:br>
                <a14:m>
                  <m:oMath xmlns:m="http://schemas.openxmlformats.org/officeDocument/2006/math">
                    <m:nary>
                      <m:naryPr>
                        <m:limLoc m:val="undOvr"/>
                        <m:ctrlPr>
                          <a:rPr lang="ar-IQ" i="1" smtClean="0">
                            <a:latin typeface="Cambria Math"/>
                          </a:rPr>
                        </m:ctrlPr>
                      </m:naryPr>
                      <m:sub>
                        <m:r>
                          <m:rPr>
                            <m:brk m:alnAt="24"/>
                          </m:rPr>
                          <a:rPr lang="ar-IQ" b="0" i="1" smtClean="0">
                            <a:latin typeface="Cambria Math"/>
                          </a:rPr>
                          <m:t>0</m:t>
                        </m:r>
                      </m:sub>
                      <m:sup>
                        <m:r>
                          <a:rPr lang="ar-IQ" b="0" i="1" smtClean="0">
                            <a:latin typeface="Cambria Math"/>
                          </a:rPr>
                          <m:t>1</m:t>
                        </m:r>
                      </m:sup>
                      <m:e>
                        <m:sSup>
                          <m:sSupPr>
                            <m:ctrlPr>
                              <a:rPr lang="ar-IQ" i="1" smtClean="0">
                                <a:latin typeface="Cambria Math"/>
                              </a:rPr>
                            </m:ctrlPr>
                          </m:sSupPr>
                          <m:e>
                            <m:r>
                              <a:rPr lang="en-US" b="0" i="1" smtClean="0">
                                <a:latin typeface="Cambria Math"/>
                              </a:rPr>
                              <m:t>𝑒</m:t>
                            </m:r>
                          </m:e>
                          <m:sup>
                            <m:r>
                              <a:rPr lang="en-US" b="0" i="1" smtClean="0">
                                <a:latin typeface="Cambria Math"/>
                              </a:rPr>
                              <m:t>𝑥</m:t>
                            </m:r>
                            <m:r>
                              <a:rPr lang="en-US" b="0" i="1" smtClean="0">
                                <a:latin typeface="Cambria Math"/>
                              </a:rPr>
                              <m:t>²</m:t>
                            </m:r>
                          </m:sup>
                        </m:sSup>
                        <m:r>
                          <a:rPr lang="en-US" i="1" smtClean="0">
                            <a:latin typeface="Cambria Math"/>
                          </a:rPr>
                          <m:t>ⅆ</m:t>
                        </m:r>
                        <m:r>
                          <a:rPr lang="en-US" i="1" smtClean="0">
                            <a:latin typeface="Cambria Math"/>
                          </a:rPr>
                          <m:t>𝑥</m:t>
                        </m:r>
                        <m:r>
                          <a:rPr lang="ar-IQ" b="0" i="1" smtClean="0">
                            <a:latin typeface="Cambria Math"/>
                          </a:rPr>
                          <m:t> </m:t>
                        </m:r>
                      </m:e>
                    </m:nary>
                  </m:oMath>
                </a14:m>
                <a:r>
                  <a:rPr lang="ar-IQ" dirty="0" smtClean="0"/>
                  <a:t>؟</a:t>
                </a:r>
                <a:endParaRPr lang="ar-IQ" dirty="0"/>
              </a:p>
            </p:txBody>
          </p:sp>
        </mc:Choice>
        <mc:Fallback xmlns="">
          <p:sp>
            <p:nvSpPr>
              <p:cNvPr id="2" name="عنوان 1"/>
              <p:cNvSpPr>
                <a:spLocks noGrp="1" noRot="1" noChangeAspect="1" noMove="1" noResize="1" noEditPoints="1" noAdjustHandles="1" noChangeArrowheads="1" noChangeShapeType="1" noTextEdit="1"/>
              </p:cNvSpPr>
              <p:nvPr>
                <p:ph type="title"/>
              </p:nvPr>
            </p:nvSpPr>
            <p:spPr>
              <a:blipFill rotWithShape="1">
                <a:blip r:embed="rId2"/>
                <a:stretch>
                  <a:fillRect/>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3" name="عنصر نائب للمحتوى 2"/>
              <p:cNvSpPr>
                <a:spLocks noGrp="1"/>
              </p:cNvSpPr>
              <p:nvPr>
                <p:ph sz="quarter" idx="13"/>
              </p:nvPr>
            </p:nvSpPr>
            <p:spPr/>
            <p:txBody>
              <a:bodyPr/>
              <a:lstStyle/>
              <a:p>
                <a:pPr marL="0" indent="0" algn="l">
                  <a:buNone/>
                </a:pPr>
                <a14:m>
                  <m:oMathPara xmlns:m="http://schemas.openxmlformats.org/officeDocument/2006/math">
                    <m:oMathParaPr>
                      <m:jc m:val="centerGroup"/>
                    </m:oMathParaPr>
                    <m:oMath xmlns:m="http://schemas.openxmlformats.org/officeDocument/2006/math">
                      <m:r>
                        <a:rPr lang="en-US" b="1" i="1" smtClean="0">
                          <a:latin typeface="Cambria Math"/>
                        </a:rPr>
                        <m:t>𝒉</m:t>
                      </m:r>
                      <m:r>
                        <a:rPr lang="en-US" b="1" i="1" smtClean="0">
                          <a:latin typeface="Cambria Math"/>
                        </a:rPr>
                        <m:t>=</m:t>
                      </m:r>
                      <m:f>
                        <m:fPr>
                          <m:ctrlPr>
                            <a:rPr lang="en-US" b="1" i="1" smtClean="0">
                              <a:latin typeface="Cambria Math"/>
                            </a:rPr>
                          </m:ctrlPr>
                        </m:fPr>
                        <m:num>
                          <m:r>
                            <a:rPr lang="en-US" b="1" i="1" smtClean="0">
                              <a:latin typeface="Cambria Math"/>
                            </a:rPr>
                            <m:t>𝒃</m:t>
                          </m:r>
                          <m:r>
                            <a:rPr lang="en-US" b="1" i="1" smtClean="0">
                              <a:latin typeface="Cambria Math"/>
                            </a:rPr>
                            <m:t>−</m:t>
                          </m:r>
                          <m:r>
                            <a:rPr lang="en-US" b="1" i="1" smtClean="0">
                              <a:latin typeface="Cambria Math"/>
                            </a:rPr>
                            <m:t>𝒂</m:t>
                          </m:r>
                        </m:num>
                        <m:den>
                          <m:r>
                            <a:rPr lang="en-US" b="1" i="1" smtClean="0">
                              <a:latin typeface="Cambria Math"/>
                            </a:rPr>
                            <m:t>𝒏</m:t>
                          </m:r>
                        </m:den>
                      </m:f>
                      <m:r>
                        <a:rPr lang="en-US" b="1" i="1" smtClean="0">
                          <a:latin typeface="Cambria Math"/>
                        </a:rPr>
                        <m:t>=</m:t>
                      </m:r>
                      <m:f>
                        <m:fPr>
                          <m:ctrlPr>
                            <a:rPr lang="en-US" b="1" i="1" smtClean="0">
                              <a:latin typeface="Cambria Math"/>
                            </a:rPr>
                          </m:ctrlPr>
                        </m:fPr>
                        <m:num>
                          <m:r>
                            <a:rPr lang="en-US" b="1" i="1" smtClean="0">
                              <a:latin typeface="Cambria Math"/>
                            </a:rPr>
                            <m:t>𝟏</m:t>
                          </m:r>
                          <m:r>
                            <a:rPr lang="en-US" b="1" i="1" smtClean="0">
                              <a:latin typeface="Cambria Math"/>
                            </a:rPr>
                            <m:t>−</m:t>
                          </m:r>
                          <m:r>
                            <a:rPr lang="en-US" b="1" i="1" smtClean="0">
                              <a:latin typeface="Cambria Math"/>
                            </a:rPr>
                            <m:t>𝟎</m:t>
                          </m:r>
                        </m:num>
                        <m:den>
                          <m:r>
                            <a:rPr lang="en-US" b="1" i="1" smtClean="0">
                              <a:latin typeface="Cambria Math"/>
                            </a:rPr>
                            <m:t>𝟓</m:t>
                          </m:r>
                        </m:den>
                      </m:f>
                      <m:r>
                        <a:rPr lang="en-US" b="1" i="1" smtClean="0">
                          <a:latin typeface="Cambria Math"/>
                        </a:rPr>
                        <m:t>=</m:t>
                      </m:r>
                      <m:f>
                        <m:fPr>
                          <m:ctrlPr>
                            <a:rPr lang="en-US" b="1" i="1" smtClean="0">
                              <a:latin typeface="Cambria Math"/>
                            </a:rPr>
                          </m:ctrlPr>
                        </m:fPr>
                        <m:num>
                          <m:r>
                            <a:rPr lang="en-US" b="1" i="1" smtClean="0">
                              <a:latin typeface="Cambria Math"/>
                            </a:rPr>
                            <m:t>𝟏</m:t>
                          </m:r>
                        </m:num>
                        <m:den>
                          <m:r>
                            <a:rPr lang="en-US" b="1" i="1" smtClean="0">
                              <a:latin typeface="Cambria Math"/>
                            </a:rPr>
                            <m:t>𝟓</m:t>
                          </m:r>
                        </m:den>
                      </m:f>
                    </m:oMath>
                  </m:oMathPara>
                </a14:m>
                <a:endParaRPr lang="en-US" b="1" dirty="0" smtClean="0"/>
              </a:p>
              <a:p>
                <a:pPr marL="0" indent="0" algn="l">
                  <a:buNone/>
                </a:pPr>
                <a:r>
                  <a:rPr lang="ar-IQ" b="1" dirty="0" smtClean="0">
                    <a:effectLst>
                      <a:outerShdw blurRad="38100" dist="38100" dir="2700000" algn="tl">
                        <a:srgbClr val="000000">
                          <a:alpha val="43137"/>
                        </a:srgbClr>
                      </a:outerShdw>
                    </a:effectLst>
                  </a:rPr>
                  <a:t> </a:t>
                </a:r>
                <a14:m>
                  <m:oMath xmlns:m="http://schemas.openxmlformats.org/officeDocument/2006/math">
                    <m:nary>
                      <m:naryPr>
                        <m:limLoc m:val="undOvr"/>
                        <m:ctrlPr>
                          <a:rPr lang="ar-IQ" b="1" i="1">
                            <a:effectLst>
                              <a:outerShdw blurRad="38100" dist="38100" dir="2700000" algn="tl">
                                <a:srgbClr val="000000">
                                  <a:alpha val="43137"/>
                                </a:srgbClr>
                              </a:outerShdw>
                            </a:effectLst>
                            <a:latin typeface="Cambria Math"/>
                          </a:rPr>
                        </m:ctrlPr>
                      </m:naryPr>
                      <m:sub>
                        <m:r>
                          <m:rPr>
                            <m:brk m:alnAt="24"/>
                          </m:rPr>
                          <a:rPr lang="ar-IQ" b="1" i="1">
                            <a:effectLst>
                              <a:outerShdw blurRad="38100" dist="38100" dir="2700000" algn="tl">
                                <a:srgbClr val="000000">
                                  <a:alpha val="43137"/>
                                </a:srgbClr>
                              </a:outerShdw>
                            </a:effectLst>
                            <a:latin typeface="Cambria Math" panose="02040503050406030204" pitchFamily="18" charset="0"/>
                          </a:rPr>
                          <m:t>𝟎</m:t>
                        </m:r>
                      </m:sub>
                      <m:sup>
                        <m:r>
                          <a:rPr lang="ar-IQ" b="1" i="1">
                            <a:effectLst>
                              <a:outerShdw blurRad="38100" dist="38100" dir="2700000" algn="tl">
                                <a:srgbClr val="000000">
                                  <a:alpha val="43137"/>
                                </a:srgbClr>
                              </a:outerShdw>
                            </a:effectLst>
                            <a:latin typeface="Cambria Math" panose="02040503050406030204" pitchFamily="18" charset="0"/>
                          </a:rPr>
                          <m:t>𝟏</m:t>
                        </m:r>
                      </m:sup>
                      <m:e>
                        <m:sSup>
                          <m:sSupPr>
                            <m:ctrlPr>
                              <a:rPr lang="ar-IQ" b="1" i="1">
                                <a:effectLst>
                                  <a:outerShdw blurRad="38100" dist="38100" dir="2700000" algn="tl">
                                    <a:srgbClr val="000000">
                                      <a:alpha val="43137"/>
                                    </a:srgbClr>
                                  </a:outerShdw>
                                </a:effectLst>
                                <a:latin typeface="Cambria Math"/>
                              </a:rPr>
                            </m:ctrlPr>
                          </m:sSupPr>
                          <m:e>
                            <m:r>
                              <a:rPr lang="en-US" b="1" i="1">
                                <a:effectLst>
                                  <a:outerShdw blurRad="38100" dist="38100" dir="2700000" algn="tl">
                                    <a:srgbClr val="000000">
                                      <a:alpha val="43137"/>
                                    </a:srgbClr>
                                  </a:outerShdw>
                                </a:effectLst>
                                <a:latin typeface="Cambria Math" panose="02040503050406030204" pitchFamily="18" charset="0"/>
                              </a:rPr>
                              <m:t>𝒆</m:t>
                            </m:r>
                          </m:e>
                          <m:sup>
                            <m:r>
                              <a:rPr lang="en-US" b="1" i="1">
                                <a:effectLst>
                                  <a:outerShdw blurRad="38100" dist="38100" dir="2700000" algn="tl">
                                    <a:srgbClr val="000000">
                                      <a:alpha val="43137"/>
                                    </a:srgbClr>
                                  </a:outerShdw>
                                </a:effectLst>
                                <a:latin typeface="Cambria Math" panose="02040503050406030204" pitchFamily="18" charset="0"/>
                              </a:rPr>
                              <m:t>𝒙</m:t>
                            </m:r>
                            <m:r>
                              <a:rPr lang="en-US" b="1" i="1" smtClean="0">
                                <a:effectLst>
                                  <a:outerShdw blurRad="38100" dist="38100" dir="2700000" algn="tl">
                                    <a:srgbClr val="000000">
                                      <a:alpha val="43137"/>
                                    </a:srgbClr>
                                  </a:outerShdw>
                                </a:effectLst>
                                <a:latin typeface="Cambria Math" panose="02040503050406030204" pitchFamily="18" charset="0"/>
                              </a:rPr>
                              <m:t>²</m:t>
                            </m:r>
                            <m:r>
                              <a:rPr lang="en-US" b="1" i="1">
                                <a:effectLst>
                                  <a:outerShdw blurRad="38100" dist="38100" dir="2700000" algn="tl">
                                    <a:srgbClr val="000000">
                                      <a:alpha val="43137"/>
                                    </a:srgbClr>
                                  </a:outerShdw>
                                </a:effectLst>
                                <a:latin typeface="Cambria Math" panose="02040503050406030204" pitchFamily="18" charset="0"/>
                              </a:rPr>
                              <m:t> </m:t>
                            </m:r>
                          </m:sup>
                        </m:sSup>
                        <m:r>
                          <a:rPr lang="en-US" b="1" i="1">
                            <a:effectLst>
                              <a:outerShdw blurRad="38100" dist="38100" dir="2700000" algn="tl">
                                <a:srgbClr val="000000">
                                  <a:alpha val="43137"/>
                                </a:srgbClr>
                              </a:outerShdw>
                            </a:effectLst>
                            <a:latin typeface="Cambria Math" panose="02040503050406030204" pitchFamily="18" charset="0"/>
                          </a:rPr>
                          <m:t>𝒅𝒙</m:t>
                        </m:r>
                        <m:r>
                          <a:rPr lang="en-US" b="1" i="1">
                            <a:effectLst>
                              <a:outerShdw blurRad="38100" dist="38100" dir="2700000" algn="tl">
                                <a:srgbClr val="000000">
                                  <a:alpha val="43137"/>
                                </a:srgbClr>
                              </a:outerShdw>
                            </a:effectLst>
                            <a:latin typeface="Cambria Math" panose="02040503050406030204" pitchFamily="18" charset="0"/>
                          </a:rPr>
                          <m:t>=</m:t>
                        </m:r>
                        <m:f>
                          <m:fPr>
                            <m:ctrlPr>
                              <a:rPr lang="en-US" b="1" i="1">
                                <a:effectLst>
                                  <a:outerShdw blurRad="38100" dist="38100" dir="2700000" algn="tl">
                                    <a:srgbClr val="000000">
                                      <a:alpha val="43137"/>
                                    </a:srgbClr>
                                  </a:outerShdw>
                                </a:effectLst>
                                <a:latin typeface="Cambria Math"/>
                              </a:rPr>
                            </m:ctrlPr>
                          </m:fPr>
                          <m:num>
                            <m:r>
                              <a:rPr lang="en-US" b="1" i="1">
                                <a:effectLst>
                                  <a:outerShdw blurRad="38100" dist="38100" dir="2700000" algn="tl">
                                    <a:srgbClr val="000000">
                                      <a:alpha val="43137"/>
                                    </a:srgbClr>
                                  </a:outerShdw>
                                </a:effectLst>
                                <a:latin typeface="Cambria Math" panose="02040503050406030204" pitchFamily="18" charset="0"/>
                              </a:rPr>
                              <m:t>𝒉</m:t>
                            </m:r>
                          </m:num>
                          <m:den>
                            <m:r>
                              <a:rPr lang="en-US" b="1" i="1">
                                <a:effectLst>
                                  <a:outerShdw blurRad="38100" dist="38100" dir="2700000" algn="tl">
                                    <a:srgbClr val="000000">
                                      <a:alpha val="43137"/>
                                    </a:srgbClr>
                                  </a:outerShdw>
                                </a:effectLst>
                                <a:latin typeface="Cambria Math" panose="02040503050406030204" pitchFamily="18" charset="0"/>
                              </a:rPr>
                              <m:t>𝟑</m:t>
                            </m:r>
                            <m:r>
                              <a:rPr lang="en-US" b="1" i="1">
                                <a:effectLst>
                                  <a:outerShdw blurRad="38100" dist="38100" dir="2700000" algn="tl">
                                    <a:srgbClr val="000000">
                                      <a:alpha val="43137"/>
                                    </a:srgbClr>
                                  </a:outerShdw>
                                </a:effectLst>
                                <a:latin typeface="Cambria Math" panose="02040503050406030204" pitchFamily="18" charset="0"/>
                              </a:rPr>
                              <m:t> </m:t>
                            </m:r>
                          </m:den>
                        </m:f>
                      </m:e>
                    </m:nary>
                    <m:r>
                      <a:rPr lang="ar-IQ" b="1" i="1">
                        <a:effectLst>
                          <a:outerShdw blurRad="38100" dist="38100" dir="2700000" algn="tl">
                            <a:srgbClr val="000000">
                              <a:alpha val="43137"/>
                            </a:srgbClr>
                          </a:outerShdw>
                        </a:effectLst>
                        <a:latin typeface="Cambria Math" panose="02040503050406030204" pitchFamily="18" charset="0"/>
                      </a:rPr>
                      <m:t> </m:t>
                    </m:r>
                  </m:oMath>
                </a14:m>
                <a:r>
                  <a:rPr lang="en-US" b="1" dirty="0">
                    <a:effectLst>
                      <a:outerShdw blurRad="38100" dist="38100" dir="2700000" algn="tl">
                        <a:srgbClr val="000000">
                          <a:alpha val="43137"/>
                        </a:srgbClr>
                      </a:outerShdw>
                    </a:effectLst>
                  </a:rPr>
                  <a:t>[ </a:t>
                </a:r>
                <a14:m>
                  <m:oMath xmlns:m="http://schemas.openxmlformats.org/officeDocument/2006/math">
                    <m:r>
                      <a:rPr lang="en-US" b="1" i="1">
                        <a:effectLst>
                          <a:outerShdw blurRad="38100" dist="38100" dir="2700000" algn="tl">
                            <a:srgbClr val="000000">
                              <a:alpha val="43137"/>
                            </a:srgbClr>
                          </a:outerShdw>
                        </a:effectLst>
                        <a:latin typeface="Cambria Math"/>
                      </a:rPr>
                      <m:t>𝒇</m:t>
                    </m:r>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𝟎</m:t>
                    </m:r>
                    <m:r>
                      <a:rPr lang="en-US" b="1" i="1">
                        <a:effectLst>
                          <a:outerShdw blurRad="38100" dist="38100" dir="2700000" algn="tl">
                            <a:srgbClr val="000000">
                              <a:alpha val="43137"/>
                            </a:srgbClr>
                          </a:outerShdw>
                        </a:effectLst>
                        <a:latin typeface="Cambria Math"/>
                      </a:rPr>
                      <m:t>)</m:t>
                    </m:r>
                    <m:r>
                      <a:rPr lang="en-US" b="1">
                        <a:effectLst>
                          <a:outerShdw blurRad="38100" dist="38100" dir="2700000" algn="tl">
                            <a:srgbClr val="000000">
                              <a:alpha val="43137"/>
                            </a:srgbClr>
                          </a:outerShdw>
                        </a:effectLst>
                        <a:latin typeface="Cambria Math" panose="02040503050406030204" pitchFamily="18" charset="0"/>
                      </a:rPr>
                      <m:t>+</m:t>
                    </m:r>
                    <m:r>
                      <a:rPr lang="en-US" b="1" i="1">
                        <a:effectLst>
                          <a:outerShdw blurRad="38100" dist="38100" dir="2700000" algn="tl">
                            <a:srgbClr val="000000">
                              <a:alpha val="43137"/>
                            </a:srgbClr>
                          </a:outerShdw>
                        </a:effectLst>
                        <a:latin typeface="Cambria Math"/>
                      </a:rPr>
                      <m:t>𝟒</m:t>
                    </m:r>
                    <m:r>
                      <a:rPr lang="en-US" b="1" i="1">
                        <a:effectLst>
                          <a:outerShdw blurRad="38100" dist="38100" dir="2700000" algn="tl">
                            <a:srgbClr val="000000">
                              <a:alpha val="43137"/>
                            </a:srgbClr>
                          </a:outerShdw>
                        </a:effectLst>
                        <a:latin typeface="Cambria Math"/>
                      </a:rPr>
                      <m:t>𝒇</m:t>
                    </m:r>
                    <m:r>
                      <a:rPr lang="en-US" b="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𝟎</m:t>
                    </m:r>
                    <m:r>
                      <a:rPr lang="en-US" b="1">
                        <a:effectLst>
                          <a:outerShdw blurRad="38100" dist="38100" dir="2700000" algn="tl">
                            <a:srgbClr val="000000">
                              <a:alpha val="43137"/>
                            </a:srgbClr>
                          </a:outerShdw>
                        </a:effectLst>
                        <a:latin typeface="Cambria Math"/>
                      </a:rPr>
                      <m:t>+</m:t>
                    </m:r>
                    <m:f>
                      <m:fPr>
                        <m:ctrlPr>
                          <a:rPr lang="en-US" b="1" i="1">
                            <a:effectLst>
                              <a:outerShdw blurRad="38100" dist="38100" dir="2700000" algn="tl">
                                <a:srgbClr val="000000">
                                  <a:alpha val="43137"/>
                                </a:srgbClr>
                              </a:outerShdw>
                            </a:effectLst>
                            <a:latin typeface="Cambria Math"/>
                          </a:rPr>
                        </m:ctrlPr>
                      </m:fPr>
                      <m:num>
                        <m:r>
                          <a:rPr lang="en-US" b="1" i="1">
                            <a:effectLst>
                              <a:outerShdw blurRad="38100" dist="38100" dir="2700000" algn="tl">
                                <a:srgbClr val="000000">
                                  <a:alpha val="43137"/>
                                </a:srgbClr>
                              </a:outerShdw>
                            </a:effectLst>
                            <a:latin typeface="Cambria Math"/>
                          </a:rPr>
                          <m:t>𝟏</m:t>
                        </m:r>
                      </m:num>
                      <m:den>
                        <m:r>
                          <a:rPr lang="en-US" b="1" i="1" smtClean="0">
                            <a:effectLst>
                              <a:outerShdw blurRad="38100" dist="38100" dir="2700000" algn="tl">
                                <a:srgbClr val="000000">
                                  <a:alpha val="43137"/>
                                </a:srgbClr>
                              </a:outerShdw>
                            </a:effectLst>
                            <a:latin typeface="Cambria Math"/>
                          </a:rPr>
                          <m:t>𝟓</m:t>
                        </m:r>
                      </m:den>
                    </m:f>
                    <m:r>
                      <a:rPr lang="en-US" b="1" i="1">
                        <a:effectLst>
                          <a:outerShdw blurRad="38100" dist="38100" dir="2700000" algn="tl">
                            <a:srgbClr val="000000">
                              <a:alpha val="43137"/>
                            </a:srgbClr>
                          </a:outerShdw>
                        </a:effectLst>
                        <a:latin typeface="Cambria Math"/>
                      </a:rPr>
                      <m:t>)</m:t>
                    </m:r>
                    <m:r>
                      <a:rPr lang="en-US" b="1">
                        <a:effectLst>
                          <a:outerShdw blurRad="38100" dist="38100" dir="2700000" algn="tl">
                            <a:srgbClr val="000000">
                              <a:alpha val="43137"/>
                            </a:srgbClr>
                          </a:outerShdw>
                        </a:effectLst>
                        <a:latin typeface="Cambria Math" panose="02040503050406030204" pitchFamily="18" charset="0"/>
                      </a:rPr>
                      <m:t>+</m:t>
                    </m:r>
                    <m:r>
                      <a:rPr lang="en-US" b="1" i="1">
                        <a:effectLst>
                          <a:outerShdw blurRad="38100" dist="38100" dir="2700000" algn="tl">
                            <a:srgbClr val="000000">
                              <a:alpha val="43137"/>
                            </a:srgbClr>
                          </a:outerShdw>
                        </a:effectLst>
                        <a:latin typeface="Cambria Math"/>
                      </a:rPr>
                      <m:t>𝟐</m:t>
                    </m:r>
                    <m:r>
                      <a:rPr lang="en-US" b="1" i="1">
                        <a:effectLst>
                          <a:outerShdw blurRad="38100" dist="38100" dir="2700000" algn="tl">
                            <a:srgbClr val="000000">
                              <a:alpha val="43137"/>
                            </a:srgbClr>
                          </a:outerShdw>
                        </a:effectLst>
                        <a:latin typeface="Cambria Math"/>
                      </a:rPr>
                      <m:t>𝒇</m:t>
                    </m:r>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𝟎</m:t>
                    </m:r>
                    <m:r>
                      <a:rPr lang="en-US" b="1" i="1">
                        <a:effectLst>
                          <a:outerShdw blurRad="38100" dist="38100" dir="2700000" algn="tl">
                            <a:srgbClr val="000000">
                              <a:alpha val="43137"/>
                            </a:srgbClr>
                          </a:outerShdw>
                        </a:effectLst>
                        <a:latin typeface="Cambria Math"/>
                      </a:rPr>
                      <m:t>+</m:t>
                    </m:r>
                    <m:f>
                      <m:fPr>
                        <m:ctrlPr>
                          <a:rPr lang="en-US" b="1" i="1">
                            <a:effectLst>
                              <a:outerShdw blurRad="38100" dist="38100" dir="2700000" algn="tl">
                                <a:srgbClr val="000000">
                                  <a:alpha val="43137"/>
                                </a:srgbClr>
                              </a:outerShdw>
                            </a:effectLst>
                            <a:latin typeface="Cambria Math"/>
                          </a:rPr>
                        </m:ctrlPr>
                      </m:fPr>
                      <m:num>
                        <m:r>
                          <a:rPr lang="en-US" b="1" i="1">
                            <a:effectLst>
                              <a:outerShdw blurRad="38100" dist="38100" dir="2700000" algn="tl">
                                <a:srgbClr val="000000">
                                  <a:alpha val="43137"/>
                                </a:srgbClr>
                              </a:outerShdw>
                            </a:effectLst>
                            <a:latin typeface="Cambria Math"/>
                          </a:rPr>
                          <m:t>𝟐</m:t>
                        </m:r>
                      </m:num>
                      <m:den>
                        <m:r>
                          <a:rPr lang="en-US" b="1" i="1" smtClean="0">
                            <a:effectLst>
                              <a:outerShdw blurRad="38100" dist="38100" dir="2700000" algn="tl">
                                <a:srgbClr val="000000">
                                  <a:alpha val="43137"/>
                                </a:srgbClr>
                              </a:outerShdw>
                            </a:effectLst>
                            <a:latin typeface="Cambria Math"/>
                          </a:rPr>
                          <m:t>𝟓</m:t>
                        </m:r>
                      </m:den>
                    </m:f>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panose="02040503050406030204" pitchFamily="18" charset="0"/>
                      </a:rPr>
                      <m:t>+</m:t>
                    </m:r>
                    <m:r>
                      <a:rPr lang="en-US" b="1" i="1">
                        <a:effectLst>
                          <a:outerShdw blurRad="38100" dist="38100" dir="2700000" algn="tl">
                            <a:srgbClr val="000000">
                              <a:alpha val="43137"/>
                            </a:srgbClr>
                          </a:outerShdw>
                        </a:effectLst>
                        <a:latin typeface="Cambria Math"/>
                      </a:rPr>
                      <m:t>𝟒</m:t>
                    </m:r>
                    <m:r>
                      <a:rPr lang="en-US" b="1" i="1">
                        <a:effectLst>
                          <a:outerShdw blurRad="38100" dist="38100" dir="2700000" algn="tl">
                            <a:srgbClr val="000000">
                              <a:alpha val="43137"/>
                            </a:srgbClr>
                          </a:outerShdw>
                        </a:effectLst>
                        <a:latin typeface="Cambria Math"/>
                      </a:rPr>
                      <m:t>𝒇</m:t>
                    </m:r>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𝟎</m:t>
                    </m:r>
                    <m:r>
                      <a:rPr lang="en-US" b="1" i="1">
                        <a:effectLst>
                          <a:outerShdw blurRad="38100" dist="38100" dir="2700000" algn="tl">
                            <a:srgbClr val="000000">
                              <a:alpha val="43137"/>
                            </a:srgbClr>
                          </a:outerShdw>
                        </a:effectLst>
                        <a:latin typeface="Cambria Math"/>
                      </a:rPr>
                      <m:t>+</m:t>
                    </m:r>
                    <m:f>
                      <m:fPr>
                        <m:ctrlPr>
                          <a:rPr lang="en-US" b="1" i="1">
                            <a:effectLst>
                              <a:outerShdw blurRad="38100" dist="38100" dir="2700000" algn="tl">
                                <a:srgbClr val="000000">
                                  <a:alpha val="43137"/>
                                </a:srgbClr>
                              </a:outerShdw>
                            </a:effectLst>
                            <a:latin typeface="Cambria Math"/>
                          </a:rPr>
                        </m:ctrlPr>
                      </m:fPr>
                      <m:num>
                        <m:r>
                          <a:rPr lang="en-US" b="1" i="1">
                            <a:effectLst>
                              <a:outerShdw blurRad="38100" dist="38100" dir="2700000" algn="tl">
                                <a:srgbClr val="000000">
                                  <a:alpha val="43137"/>
                                </a:srgbClr>
                              </a:outerShdw>
                            </a:effectLst>
                            <a:latin typeface="Cambria Math"/>
                          </a:rPr>
                          <m:t>𝟑</m:t>
                        </m:r>
                      </m:num>
                      <m:den>
                        <m:r>
                          <a:rPr lang="en-US" b="1" i="1" smtClean="0">
                            <a:effectLst>
                              <a:outerShdw blurRad="38100" dist="38100" dir="2700000" algn="tl">
                                <a:srgbClr val="000000">
                                  <a:alpha val="43137"/>
                                </a:srgbClr>
                              </a:outerShdw>
                            </a:effectLst>
                            <a:latin typeface="Cambria Math"/>
                          </a:rPr>
                          <m:t>𝟓</m:t>
                        </m:r>
                      </m:den>
                    </m:f>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panose="02040503050406030204" pitchFamily="18" charset="0"/>
                      </a:rPr>
                      <m:t>+</m:t>
                    </m:r>
                    <m:r>
                      <a:rPr lang="en-US" b="1" i="1">
                        <a:effectLst>
                          <a:outerShdw blurRad="38100" dist="38100" dir="2700000" algn="tl">
                            <a:srgbClr val="000000">
                              <a:alpha val="43137"/>
                            </a:srgbClr>
                          </a:outerShdw>
                        </a:effectLst>
                        <a:latin typeface="Cambria Math"/>
                      </a:rPr>
                      <m:t>𝟐</m:t>
                    </m:r>
                    <m:r>
                      <a:rPr lang="en-US" b="1" i="1">
                        <a:effectLst>
                          <a:outerShdw blurRad="38100" dist="38100" dir="2700000" algn="tl">
                            <a:srgbClr val="000000">
                              <a:alpha val="43137"/>
                            </a:srgbClr>
                          </a:outerShdw>
                        </a:effectLst>
                        <a:latin typeface="Cambria Math"/>
                      </a:rPr>
                      <m:t>𝒇</m:t>
                    </m:r>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𝟎</m:t>
                    </m:r>
                    <m:r>
                      <a:rPr lang="en-US" b="1" i="1">
                        <a:effectLst>
                          <a:outerShdw blurRad="38100" dist="38100" dir="2700000" algn="tl">
                            <a:srgbClr val="000000">
                              <a:alpha val="43137"/>
                            </a:srgbClr>
                          </a:outerShdw>
                        </a:effectLst>
                        <a:latin typeface="Cambria Math"/>
                      </a:rPr>
                      <m:t>+</m:t>
                    </m:r>
                    <m:f>
                      <m:fPr>
                        <m:ctrlPr>
                          <a:rPr lang="en-US" b="1" i="1">
                            <a:effectLst>
                              <a:outerShdw blurRad="38100" dist="38100" dir="2700000" algn="tl">
                                <a:srgbClr val="000000">
                                  <a:alpha val="43137"/>
                                </a:srgbClr>
                              </a:outerShdw>
                            </a:effectLst>
                            <a:latin typeface="Cambria Math"/>
                          </a:rPr>
                        </m:ctrlPr>
                      </m:fPr>
                      <m:num>
                        <m:r>
                          <a:rPr lang="en-US" b="1" i="1">
                            <a:effectLst>
                              <a:outerShdw blurRad="38100" dist="38100" dir="2700000" algn="tl">
                                <a:srgbClr val="000000">
                                  <a:alpha val="43137"/>
                                </a:srgbClr>
                              </a:outerShdw>
                            </a:effectLst>
                            <a:latin typeface="Cambria Math"/>
                          </a:rPr>
                          <m:t>𝟒</m:t>
                        </m:r>
                      </m:num>
                      <m:den>
                        <m:r>
                          <a:rPr lang="en-US" b="1" i="1" smtClean="0">
                            <a:effectLst>
                              <a:outerShdw blurRad="38100" dist="38100" dir="2700000" algn="tl">
                                <a:srgbClr val="000000">
                                  <a:alpha val="43137"/>
                                </a:srgbClr>
                              </a:outerShdw>
                            </a:effectLst>
                            <a:latin typeface="Cambria Math"/>
                          </a:rPr>
                          <m:t>𝟓</m:t>
                        </m:r>
                      </m:den>
                    </m:f>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panose="02040503050406030204" pitchFamily="18" charset="0"/>
                      </a:rPr>
                      <m:t>+</m:t>
                    </m:r>
                    <m:r>
                      <a:rPr lang="en-US" b="1" i="1">
                        <a:effectLst>
                          <a:outerShdw blurRad="38100" dist="38100" dir="2700000" algn="tl">
                            <a:srgbClr val="000000">
                              <a:alpha val="43137"/>
                            </a:srgbClr>
                          </a:outerShdw>
                        </a:effectLst>
                        <a:latin typeface="Cambria Math"/>
                      </a:rPr>
                      <m:t>𝒇</m:t>
                    </m:r>
                    <m:r>
                      <a:rPr lang="en-US" b="1" i="1">
                        <a:effectLst>
                          <a:outerShdw blurRad="38100" dist="38100" dir="2700000" algn="tl">
                            <a:srgbClr val="000000">
                              <a:alpha val="43137"/>
                            </a:srgbClr>
                          </a:outerShdw>
                        </a:effectLst>
                        <a:latin typeface="Cambria Math"/>
                      </a:rPr>
                      <m:t>(</m:t>
                    </m:r>
                    <m:r>
                      <a:rPr lang="en-US" b="1" i="1">
                        <a:effectLst>
                          <a:outerShdw blurRad="38100" dist="38100" dir="2700000" algn="tl">
                            <a:srgbClr val="000000">
                              <a:alpha val="43137"/>
                            </a:srgbClr>
                          </a:outerShdw>
                        </a:effectLst>
                        <a:latin typeface="Cambria Math"/>
                      </a:rPr>
                      <m:t>𝟏</m:t>
                    </m:r>
                    <m:r>
                      <a:rPr lang="en-US" b="1" i="1">
                        <a:effectLst>
                          <a:outerShdw blurRad="38100" dist="38100" dir="2700000" algn="tl">
                            <a:srgbClr val="000000">
                              <a:alpha val="43137"/>
                            </a:srgbClr>
                          </a:outerShdw>
                        </a:effectLst>
                        <a:latin typeface="Cambria Math"/>
                      </a:rPr>
                      <m:t>) ]</m:t>
                    </m:r>
                  </m:oMath>
                </a14:m>
                <a:endParaRPr lang="en-US" b="1" dirty="0" smtClean="0"/>
              </a:p>
              <a:p>
                <a:pPr marL="0" indent="0" algn="l">
                  <a:buNone/>
                </a:pPr>
                <a:r>
                  <a:rPr lang="en-US" dirty="0" smtClean="0"/>
                  <a:t>                 </a:t>
                </a:r>
                <a14:m>
                  <m:oMath xmlns:m="http://schemas.openxmlformats.org/officeDocument/2006/math">
                    <m:r>
                      <a:rPr lang="en-US" sz="2400" b="1" i="1" smtClean="0">
                        <a:latin typeface="Cambria Math"/>
                      </a:rPr>
                      <m:t>=</m:t>
                    </m:r>
                    <m:f>
                      <m:fPr>
                        <m:ctrlPr>
                          <a:rPr lang="en-US" sz="2400" b="1" i="1" smtClean="0">
                            <a:latin typeface="Cambria Math"/>
                          </a:rPr>
                        </m:ctrlPr>
                      </m:fPr>
                      <m:num>
                        <m:r>
                          <a:rPr lang="en-US" sz="2400" b="1" i="1" smtClean="0">
                            <a:latin typeface="Cambria Math"/>
                          </a:rPr>
                          <m:t>𝟏</m:t>
                        </m:r>
                      </m:num>
                      <m:den>
                        <m:r>
                          <a:rPr lang="en-US" sz="2400" b="1" i="1" smtClean="0">
                            <a:latin typeface="Cambria Math"/>
                          </a:rPr>
                          <m:t>𝟓</m:t>
                        </m:r>
                      </m:den>
                    </m:f>
                  </m:oMath>
                </a14:m>
                <a:r>
                  <a:rPr lang="en-US" sz="2400" b="1" dirty="0" smtClean="0"/>
                  <a:t>(1+4(1.4918+3.32012)+2(2.2255+4.95303)+7.38905)</a:t>
                </a:r>
              </a:p>
              <a:p>
                <a:pPr marL="0" indent="0" algn="l">
                  <a:buNone/>
                </a:pPr>
                <a:r>
                  <a:rPr lang="en-US" sz="2400" b="1" dirty="0" smtClean="0"/>
                  <a:t>                   =8.398758</a:t>
                </a:r>
                <a:endParaRPr lang="ar-IQ" sz="2400" b="1" dirty="0"/>
              </a:p>
            </p:txBody>
          </p:sp>
        </mc:Choice>
        <mc:Fallback xmlns="">
          <p:sp>
            <p:nvSpPr>
              <p:cNvPr id="3" name="عنصر نائب للمحتوى 2"/>
              <p:cNvSpPr>
                <a:spLocks noGrp="1" noRot="1" noChangeAspect="1" noMove="1" noResize="1" noEditPoints="1" noAdjustHandles="1" noChangeArrowheads="1" noChangeShapeType="1" noTextEdit="1"/>
              </p:cNvSpPr>
              <p:nvPr>
                <p:ph sz="quarter" idx="13"/>
              </p:nvPr>
            </p:nvSpPr>
            <p:spPr>
              <a:blipFill rotWithShape="1">
                <a:blip r:embed="rId3"/>
                <a:stretch>
                  <a:fillRect/>
                </a:stretch>
              </a:blipFill>
            </p:spPr>
            <p:txBody>
              <a:bodyPr/>
              <a:lstStyle/>
              <a:p>
                <a:r>
                  <a:rPr lang="ar-IQ">
                    <a:noFill/>
                  </a:rPr>
                  <a:t> </a:t>
                </a:r>
              </a:p>
            </p:txBody>
          </p:sp>
        </mc:Fallback>
      </mc:AlternateContent>
    </p:spTree>
    <p:extLst>
      <p:ext uri="{BB962C8B-B14F-4D97-AF65-F5344CB8AC3E}">
        <p14:creationId xmlns:p14="http://schemas.microsoft.com/office/powerpoint/2010/main" val="2593384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81000" y="247651"/>
            <a:ext cx="11334749" cy="1066799"/>
          </a:xfrm>
        </p:spPr>
        <p:txBody>
          <a:bodyPr>
            <a:normAutofit/>
          </a:bodyPr>
          <a:lstStyle/>
          <a:p>
            <a:pPr algn="l"/>
            <a:r>
              <a:rPr lang="en-US" sz="3200" cap="none" dirty="0" smtClean="0">
                <a:latin typeface="Aharoni" pitchFamily="2" charset="-79"/>
                <a:cs typeface="Aharoni" pitchFamily="2" charset="-79"/>
              </a:rPr>
              <a:t>compute by hand or use a program. </a:t>
            </a:r>
            <a:r>
              <a:rPr lang="en-US" sz="3200" cap="none" dirty="0" err="1" smtClean="0">
                <a:latin typeface="Aharoni" pitchFamily="2" charset="-79"/>
                <a:cs typeface="Aharoni" pitchFamily="2" charset="-79"/>
              </a:rPr>
              <a:t>matlab</a:t>
            </a:r>
            <a:r>
              <a:rPr lang="en-US" sz="3200" cap="none" dirty="0" smtClean="0">
                <a:latin typeface="Aharoni" pitchFamily="2" charset="-79"/>
                <a:cs typeface="Aharoni" pitchFamily="2" charset="-79"/>
              </a:rPr>
              <a:t> code for the </a:t>
            </a:r>
            <a:r>
              <a:rPr lang="ar-IQ" sz="3200" cap="none" dirty="0" smtClean="0">
                <a:latin typeface="Aharoni" pitchFamily="2" charset="-79"/>
                <a:cs typeface="Aharoni" pitchFamily="2" charset="-79"/>
              </a:rPr>
              <a:t>    </a:t>
            </a:r>
            <a:r>
              <a:rPr lang="en-US" sz="3200" cap="none" dirty="0" smtClean="0">
                <a:latin typeface="Aharoni" pitchFamily="2" charset="-79"/>
                <a:cs typeface="Aharoni" pitchFamily="2" charset="-79"/>
              </a:rPr>
              <a:t>composite trapezoidal rule:</a:t>
            </a:r>
            <a:endParaRPr lang="ar-IQ" sz="3200" cap="none" dirty="0">
              <a:latin typeface="Aharoni" pitchFamily="2" charset="-79"/>
            </a:endParaRPr>
          </a:p>
        </p:txBody>
      </p:sp>
      <p:sp>
        <p:nvSpPr>
          <p:cNvPr id="3" name="عنصر نائب للمحتوى 2"/>
          <p:cNvSpPr>
            <a:spLocks noGrp="1"/>
          </p:cNvSpPr>
          <p:nvPr>
            <p:ph sz="quarter" idx="13"/>
          </p:nvPr>
        </p:nvSpPr>
        <p:spPr>
          <a:xfrm>
            <a:off x="914400" y="1447800"/>
            <a:ext cx="10763250" cy="5029200"/>
          </a:xfrm>
        </p:spPr>
        <p:txBody>
          <a:bodyPr>
            <a:noAutofit/>
          </a:bodyPr>
          <a:lstStyle/>
          <a:p>
            <a:pPr marL="0" indent="0" algn="ctr">
              <a:buNone/>
            </a:pPr>
            <a:r>
              <a:rPr lang="en-US" cap="none" dirty="0" smtClean="0">
                <a:latin typeface="Bookman Old Style" pitchFamily="18" charset="0"/>
              </a:rPr>
              <a:t>function integral = </a:t>
            </a:r>
            <a:r>
              <a:rPr lang="en-US" cap="none" dirty="0" err="1" smtClean="0">
                <a:latin typeface="Bookman Old Style" pitchFamily="18" charset="0"/>
              </a:rPr>
              <a:t>cmptrap</a:t>
            </a:r>
            <a:r>
              <a:rPr lang="en-US" cap="none" dirty="0" smtClean="0">
                <a:latin typeface="Bookman Old Style" pitchFamily="18" charset="0"/>
              </a:rPr>
              <a:t>(</a:t>
            </a:r>
            <a:r>
              <a:rPr lang="en-US" cap="none" dirty="0" err="1" smtClean="0">
                <a:latin typeface="Bookman Old Style" pitchFamily="18" charset="0"/>
              </a:rPr>
              <a:t>a,b,n,f</a:t>
            </a:r>
            <a:r>
              <a:rPr lang="en-US" cap="none" dirty="0" smtClean="0">
                <a:latin typeface="Bookman Old Style" pitchFamily="18" charset="0"/>
              </a:rPr>
              <a:t>)</a:t>
            </a:r>
          </a:p>
          <a:p>
            <a:pPr marL="0" indent="0" algn="ctr">
              <a:buNone/>
            </a:pPr>
            <a:r>
              <a:rPr lang="en-US" cap="none" dirty="0" smtClean="0">
                <a:latin typeface="Bookman Old Style" pitchFamily="18" charset="0"/>
              </a:rPr>
              <a:t>h = (b-a)/n;</a:t>
            </a:r>
          </a:p>
          <a:p>
            <a:pPr marL="0" indent="0" algn="ctr">
              <a:buNone/>
            </a:pPr>
            <a:r>
              <a:rPr lang="en-US" cap="none" dirty="0" smtClean="0">
                <a:latin typeface="Bookman Old Style" pitchFamily="18" charset="0"/>
              </a:rPr>
              <a:t>x = [</a:t>
            </a:r>
            <a:r>
              <a:rPr lang="en-US" cap="none" dirty="0" err="1" smtClean="0">
                <a:latin typeface="Bookman Old Style" pitchFamily="18" charset="0"/>
              </a:rPr>
              <a:t>a+h:h:b-h</a:t>
            </a:r>
            <a:r>
              <a:rPr lang="en-US" cap="none" dirty="0" smtClean="0">
                <a:latin typeface="Bookman Old Style" pitchFamily="18" charset="0"/>
              </a:rPr>
              <a:t>];</a:t>
            </a:r>
          </a:p>
          <a:p>
            <a:pPr marL="0" indent="0" algn="ctr">
              <a:buNone/>
            </a:pPr>
            <a:r>
              <a:rPr lang="pt-BR" cap="none" dirty="0" smtClean="0">
                <a:latin typeface="Bookman Old Style" pitchFamily="18" charset="0"/>
              </a:rPr>
              <a:t>integral = h/2*(2*sum(feval(f,x))+feval(f,a)+feval(f,b));</a:t>
            </a:r>
          </a:p>
          <a:p>
            <a:pPr marL="0" indent="0" algn="ctr">
              <a:buNone/>
            </a:pPr>
            <a:r>
              <a:rPr lang="en-US" cap="none" dirty="0" smtClean="0">
                <a:latin typeface="Bookman Old Style" pitchFamily="18" charset="0"/>
              </a:rPr>
              <a:t>run with</a:t>
            </a:r>
          </a:p>
          <a:p>
            <a:pPr marL="0" indent="0" algn="ctr">
              <a:buNone/>
            </a:pPr>
            <a:r>
              <a:rPr lang="en-US" cap="none" dirty="0" err="1" smtClean="0">
                <a:latin typeface="Bookman Old Style" pitchFamily="18" charset="0"/>
              </a:rPr>
              <a:t>cmptrap</a:t>
            </a:r>
            <a:r>
              <a:rPr lang="en-US" cap="none" dirty="0" smtClean="0">
                <a:latin typeface="Bookman Old Style" pitchFamily="18" charset="0"/>
              </a:rPr>
              <a:t>(1,2,4,'f')</a:t>
            </a:r>
          </a:p>
          <a:p>
            <a:pPr marL="0" indent="0" algn="ctr">
              <a:buNone/>
            </a:pPr>
            <a:r>
              <a:rPr lang="en-US" cap="none" dirty="0" smtClean="0">
                <a:latin typeface="Bookman Old Style" pitchFamily="18" charset="0"/>
              </a:rPr>
              <a:t>where ’f’ is the name of the function definition file</a:t>
            </a:r>
          </a:p>
          <a:p>
            <a:pPr marL="0" indent="0" algn="ctr">
              <a:buNone/>
            </a:pPr>
            <a:r>
              <a:rPr lang="en-US" cap="none" dirty="0" smtClean="0">
                <a:latin typeface="Bookman Old Style" pitchFamily="18" charset="0"/>
              </a:rPr>
              <a:t>function y = f(t)</a:t>
            </a:r>
          </a:p>
          <a:p>
            <a:pPr marL="0" indent="0" algn="ctr">
              <a:buNone/>
            </a:pPr>
            <a:r>
              <a:rPr lang="en-US" cap="none" dirty="0" smtClean="0">
                <a:latin typeface="Bookman Old Style" pitchFamily="18" charset="0"/>
              </a:rPr>
              <a:t>y = t.*log(t); % pay attention to the dot</a:t>
            </a:r>
          </a:p>
          <a:p>
            <a:pPr marL="0" indent="0" algn="ctr">
              <a:buNone/>
            </a:pPr>
            <a:r>
              <a:rPr lang="en-US" cap="none" dirty="0" smtClean="0">
                <a:latin typeface="Bookman Old Style" pitchFamily="18" charset="0"/>
              </a:rPr>
              <a:t>the result is </a:t>
            </a:r>
            <a:r>
              <a:rPr lang="en-US" i="1" cap="none" dirty="0" smtClean="0">
                <a:latin typeface="Bookman Old Style" pitchFamily="18" charset="0"/>
              </a:rPr>
              <a:t>¼ </a:t>
            </a:r>
            <a:r>
              <a:rPr lang="en-US" cap="none" dirty="0" smtClean="0">
                <a:latin typeface="Bookman Old Style" pitchFamily="18" charset="0"/>
              </a:rPr>
              <a:t>0</a:t>
            </a:r>
            <a:r>
              <a:rPr lang="en-US" i="1" cap="none" dirty="0" smtClean="0">
                <a:latin typeface="Bookman Old Style" pitchFamily="18" charset="0"/>
              </a:rPr>
              <a:t>:</a:t>
            </a:r>
            <a:r>
              <a:rPr lang="en-US" cap="none" dirty="0" smtClean="0">
                <a:latin typeface="Bookman Old Style" pitchFamily="18" charset="0"/>
              </a:rPr>
              <a:t>6399004.</a:t>
            </a:r>
            <a:endParaRPr lang="ar-IQ" cap="none" dirty="0">
              <a:latin typeface="Bookman Old Style" pitchFamily="18" charset="0"/>
            </a:endParaRPr>
          </a:p>
        </p:txBody>
      </p:sp>
    </p:spTree>
    <p:extLst>
      <p:ext uri="{BB962C8B-B14F-4D97-AF65-F5344CB8AC3E}">
        <p14:creationId xmlns:p14="http://schemas.microsoft.com/office/powerpoint/2010/main" val="1349691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685174" y="419100"/>
            <a:ext cx="10363826" cy="6267450"/>
          </a:xfrm>
        </p:spPr>
        <p:txBody>
          <a:bodyPr>
            <a:noAutofit/>
          </a:bodyPr>
          <a:lstStyle/>
          <a:p>
            <a:pPr marL="0" indent="0" algn="ctr">
              <a:buNone/>
            </a:pPr>
            <a:r>
              <a:rPr lang="en-US" cap="none" dirty="0">
                <a:latin typeface="Bookman Old Style" pitchFamily="18" charset="0"/>
              </a:rPr>
              <a:t> </a:t>
            </a:r>
            <a:r>
              <a:rPr lang="en-US" cap="none" dirty="0" err="1">
                <a:latin typeface="Bookman Old Style" pitchFamily="18" charset="0"/>
              </a:rPr>
              <a:t>Matlab</a:t>
            </a:r>
            <a:r>
              <a:rPr lang="en-US" cap="none" dirty="0">
                <a:latin typeface="Bookman Old Style" pitchFamily="18" charset="0"/>
              </a:rPr>
              <a:t> code for the Composite Simpson’s rule</a:t>
            </a:r>
          </a:p>
          <a:p>
            <a:pPr marL="0" indent="0" algn="ctr">
              <a:buNone/>
            </a:pPr>
            <a:r>
              <a:rPr lang="en-US" cap="none" dirty="0">
                <a:latin typeface="Bookman Old Style" pitchFamily="18" charset="0"/>
              </a:rPr>
              <a:t>function integral = </a:t>
            </a:r>
            <a:r>
              <a:rPr lang="en-US" cap="none" dirty="0" err="1">
                <a:latin typeface="Bookman Old Style" pitchFamily="18" charset="0"/>
              </a:rPr>
              <a:t>cmpsimp</a:t>
            </a:r>
            <a:r>
              <a:rPr lang="en-US" cap="none" dirty="0">
                <a:latin typeface="Bookman Old Style" pitchFamily="18" charset="0"/>
              </a:rPr>
              <a:t>(</a:t>
            </a:r>
            <a:r>
              <a:rPr lang="en-US" cap="none" dirty="0" err="1">
                <a:latin typeface="Bookman Old Style" pitchFamily="18" charset="0"/>
              </a:rPr>
              <a:t>a,b,n,f</a:t>
            </a:r>
            <a:r>
              <a:rPr lang="en-US" cap="none" dirty="0">
                <a:latin typeface="Bookman Old Style" pitchFamily="18" charset="0"/>
              </a:rPr>
              <a:t>)</a:t>
            </a:r>
          </a:p>
          <a:p>
            <a:pPr marL="0" indent="0" algn="ctr">
              <a:buNone/>
            </a:pPr>
            <a:r>
              <a:rPr lang="en-US" cap="none" dirty="0">
                <a:latin typeface="Bookman Old Style" pitchFamily="18" charset="0"/>
              </a:rPr>
              <a:t>h = (b-a)/n;</a:t>
            </a:r>
          </a:p>
          <a:p>
            <a:pPr marL="0" indent="0" algn="ctr">
              <a:buNone/>
            </a:pPr>
            <a:r>
              <a:rPr lang="pt-BR" cap="none" dirty="0">
                <a:latin typeface="Bookman Old Style" pitchFamily="18" charset="0"/>
              </a:rPr>
              <a:t>xi0 = feval('f',a)+feval('f',b);</a:t>
            </a:r>
          </a:p>
          <a:p>
            <a:pPr marL="0" indent="0" algn="ctr">
              <a:buNone/>
            </a:pPr>
            <a:r>
              <a:rPr lang="en-US" cap="none" dirty="0">
                <a:latin typeface="Bookman Old Style" pitchFamily="18" charset="0"/>
              </a:rPr>
              <a:t>xi1 = 0;             xi2 = 0;</a:t>
            </a:r>
          </a:p>
          <a:p>
            <a:pPr marL="0" indent="0" algn="ctr">
              <a:buNone/>
            </a:pPr>
            <a:r>
              <a:rPr lang="en-US" cap="none" dirty="0">
                <a:latin typeface="Bookman Old Style" pitchFamily="18" charset="0"/>
              </a:rPr>
              <a:t>for i = 1:n-1</a:t>
            </a:r>
          </a:p>
          <a:p>
            <a:pPr marL="0" indent="0" algn="ctr">
              <a:buNone/>
            </a:pPr>
            <a:r>
              <a:rPr lang="en-US" cap="none" dirty="0">
                <a:latin typeface="Bookman Old Style" pitchFamily="18" charset="0"/>
              </a:rPr>
              <a:t>x = </a:t>
            </a:r>
            <a:r>
              <a:rPr lang="en-US" cap="none" dirty="0" err="1">
                <a:latin typeface="Bookman Old Style" pitchFamily="18" charset="0"/>
              </a:rPr>
              <a:t>a+i</a:t>
            </a:r>
            <a:r>
              <a:rPr lang="en-US" cap="none" dirty="0">
                <a:latin typeface="Bookman Old Style" pitchFamily="18" charset="0"/>
              </a:rPr>
              <a:t>*h;</a:t>
            </a:r>
          </a:p>
          <a:p>
            <a:pPr marL="0" indent="0" algn="ctr">
              <a:buNone/>
            </a:pPr>
            <a:r>
              <a:rPr lang="en-US" cap="none" dirty="0">
                <a:latin typeface="Bookman Old Style" pitchFamily="18" charset="0"/>
              </a:rPr>
              <a:t>if mod(i,2) == 0</a:t>
            </a:r>
          </a:p>
          <a:p>
            <a:pPr marL="0" indent="0" algn="ctr">
              <a:buNone/>
            </a:pPr>
            <a:r>
              <a:rPr lang="en-US" cap="none" dirty="0">
                <a:latin typeface="Bookman Old Style" pitchFamily="18" charset="0"/>
              </a:rPr>
              <a:t>xi2 = xi2+feval('</a:t>
            </a:r>
            <a:r>
              <a:rPr lang="en-US" cap="none" dirty="0" err="1">
                <a:latin typeface="Bookman Old Style" pitchFamily="18" charset="0"/>
              </a:rPr>
              <a:t>f',x</a:t>
            </a:r>
            <a:r>
              <a:rPr lang="en-US" cap="none" dirty="0">
                <a:latin typeface="Bookman Old Style" pitchFamily="18" charset="0"/>
              </a:rPr>
              <a:t>);         else           xi1 = xi1+feval('</a:t>
            </a:r>
            <a:r>
              <a:rPr lang="en-US" cap="none" dirty="0" err="1">
                <a:latin typeface="Bookman Old Style" pitchFamily="18" charset="0"/>
              </a:rPr>
              <a:t>f',x</a:t>
            </a:r>
            <a:r>
              <a:rPr lang="en-US" cap="none" dirty="0">
                <a:latin typeface="Bookman Old Style" pitchFamily="18" charset="0"/>
              </a:rPr>
              <a:t>);</a:t>
            </a:r>
          </a:p>
          <a:p>
            <a:pPr marL="0" indent="0" algn="ctr">
              <a:buNone/>
            </a:pPr>
            <a:r>
              <a:rPr lang="en-US" cap="none" dirty="0">
                <a:latin typeface="Bookman Old Style" pitchFamily="18" charset="0"/>
              </a:rPr>
              <a:t>End      </a:t>
            </a:r>
            <a:r>
              <a:rPr lang="en-US" cap="none" dirty="0" err="1">
                <a:latin typeface="Bookman Old Style" pitchFamily="18" charset="0"/>
              </a:rPr>
              <a:t>end</a:t>
            </a:r>
            <a:endParaRPr lang="en-US" cap="none" dirty="0">
              <a:latin typeface="Bookman Old Style" pitchFamily="18" charset="0"/>
            </a:endParaRPr>
          </a:p>
          <a:p>
            <a:pPr marL="0" indent="0" algn="ctr">
              <a:buNone/>
            </a:pPr>
            <a:r>
              <a:rPr lang="en-US" cap="none" dirty="0">
                <a:latin typeface="Bookman Old Style" pitchFamily="18" charset="0"/>
              </a:rPr>
              <a:t>xi = h*(xi0+2*xi2+4*xi1)/3;</a:t>
            </a:r>
          </a:p>
          <a:p>
            <a:pPr marL="0" indent="0" algn="ctr">
              <a:buNone/>
            </a:pPr>
            <a:r>
              <a:rPr lang="en-US" cap="none" dirty="0">
                <a:latin typeface="Bookman Old Style" pitchFamily="18" charset="0"/>
              </a:rPr>
              <a:t>xi</a:t>
            </a:r>
          </a:p>
          <a:p>
            <a:pPr marL="0" indent="0" algn="ctr">
              <a:buNone/>
            </a:pPr>
            <a:r>
              <a:rPr lang="en-US" cap="none" dirty="0">
                <a:latin typeface="Bookman Old Style" pitchFamily="18" charset="0"/>
              </a:rPr>
              <a:t>Result: 0:6363098</a:t>
            </a:r>
            <a:endParaRPr lang="ar-IQ" cap="none" dirty="0">
              <a:latin typeface="Bookman Old Style" pitchFamily="18" charset="0"/>
            </a:endParaRPr>
          </a:p>
        </p:txBody>
      </p:sp>
    </p:spTree>
    <p:extLst>
      <p:ext uri="{BB962C8B-B14F-4D97-AF65-F5344CB8AC3E}">
        <p14:creationId xmlns:p14="http://schemas.microsoft.com/office/powerpoint/2010/main" val="1280835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913775" y="266701"/>
            <a:ext cx="10916275" cy="1790700"/>
          </a:xfrm>
        </p:spPr>
        <p:txBody>
          <a:bodyPr>
            <a:noAutofit/>
          </a:bodyPr>
          <a:lstStyle/>
          <a:p>
            <a:pPr algn="l"/>
            <a:r>
              <a:rPr lang="en-US" sz="2000" b="1" dirty="0" smtClean="0">
                <a:latin typeface="Aharoni" pitchFamily="2" charset="-79"/>
                <a:cs typeface="Aharoni" pitchFamily="2" charset="-79"/>
              </a:rPr>
              <a:t>the </a:t>
            </a:r>
            <a:r>
              <a:rPr lang="en-US" sz="2000" b="1" dirty="0" err="1">
                <a:latin typeface="Aharoni" pitchFamily="2" charset="-79"/>
                <a:cs typeface="Aharoni" pitchFamily="2" charset="-79"/>
              </a:rPr>
              <a:t>matlab</a:t>
            </a:r>
            <a:r>
              <a:rPr lang="en-US" sz="2000" b="1" dirty="0">
                <a:latin typeface="Aharoni" pitchFamily="2" charset="-79"/>
                <a:cs typeface="Aharoni" pitchFamily="2" charset="-79"/>
              </a:rPr>
              <a:t> </a:t>
            </a:r>
            <a:r>
              <a:rPr lang="en-US" sz="2000" b="1" dirty="0" err="1">
                <a:latin typeface="Aharoni" pitchFamily="2" charset="-79"/>
                <a:cs typeface="Aharoni" pitchFamily="2" charset="-79"/>
              </a:rPr>
              <a:t>builtin</a:t>
            </a:r>
            <a:r>
              <a:rPr lang="en-US" sz="2000" b="1" dirty="0">
                <a:latin typeface="Aharoni" pitchFamily="2" charset="-79"/>
                <a:cs typeface="Aharoni" pitchFamily="2" charset="-79"/>
              </a:rPr>
              <a:t> function “quad” used adaptive </a:t>
            </a:r>
            <a:r>
              <a:rPr lang="en-US" sz="2000" b="1" dirty="0" smtClean="0">
                <a:latin typeface="Aharoni" pitchFamily="2" charset="-79"/>
                <a:cs typeface="Aharoni" pitchFamily="2" charset="-79"/>
              </a:rPr>
              <a:t>Simpson’s quadrature</a:t>
            </a:r>
            <a:r>
              <a:rPr lang="en-US" sz="2000" b="1" dirty="0">
                <a:latin typeface="Aharoni" pitchFamily="2" charset="-79"/>
                <a:cs typeface="Aharoni" pitchFamily="2" charset="-79"/>
              </a:rPr>
              <a:t/>
            </a:r>
            <a:br>
              <a:rPr lang="en-US" sz="2000" b="1" dirty="0">
                <a:latin typeface="Aharoni" pitchFamily="2" charset="-79"/>
                <a:cs typeface="Aharoni" pitchFamily="2" charset="-79"/>
              </a:rPr>
            </a:br>
            <a:r>
              <a:rPr lang="en-US" sz="2000" b="1" dirty="0">
                <a:latin typeface="Aharoni" pitchFamily="2" charset="-79"/>
                <a:cs typeface="Aharoni" pitchFamily="2" charset="-79"/>
              </a:rPr>
              <a:t>method just as our text. The following is one version of adaptive Simpson’s quadrature</a:t>
            </a:r>
            <a:br>
              <a:rPr lang="en-US" sz="2000" b="1" dirty="0">
                <a:latin typeface="Aharoni" pitchFamily="2" charset="-79"/>
                <a:cs typeface="Aharoni" pitchFamily="2" charset="-79"/>
              </a:rPr>
            </a:br>
            <a:r>
              <a:rPr lang="en-US" sz="2000" b="1" dirty="0">
                <a:latin typeface="Aharoni" pitchFamily="2" charset="-79"/>
                <a:cs typeface="Aharoni" pitchFamily="2" charset="-79"/>
              </a:rPr>
              <a:t>code. It will be used for all the problems in this section. </a:t>
            </a:r>
            <a:r>
              <a:rPr lang="en-US" sz="2000" b="1" i="1" dirty="0">
                <a:latin typeface="Aharoni" pitchFamily="2" charset="-79"/>
                <a:cs typeface="Aharoni" pitchFamily="2" charset="-79"/>
              </a:rPr>
              <a:t>If you get slightly</a:t>
            </a:r>
            <a:br>
              <a:rPr lang="en-US" sz="2000" b="1" i="1" dirty="0">
                <a:latin typeface="Aharoni" pitchFamily="2" charset="-79"/>
                <a:cs typeface="Aharoni" pitchFamily="2" charset="-79"/>
              </a:rPr>
            </a:br>
            <a:r>
              <a:rPr lang="en-US" sz="2000" b="1" i="1" dirty="0">
                <a:latin typeface="Aharoni" pitchFamily="2" charset="-79"/>
                <a:cs typeface="Aharoni" pitchFamily="2" charset="-79"/>
              </a:rPr>
              <a:t>different answers from your own code, it’s OK</a:t>
            </a:r>
            <a:r>
              <a:rPr lang="en-US" sz="2000" b="1" i="1" dirty="0" smtClean="0">
                <a:latin typeface="Aharoni" pitchFamily="2" charset="-79"/>
                <a:cs typeface="Aharoni" pitchFamily="2" charset="-79"/>
              </a:rPr>
              <a:t>.</a:t>
            </a:r>
            <a:endParaRPr lang="ar-IQ" sz="2000" b="1" dirty="0">
              <a:latin typeface="Aharoni" pitchFamily="2" charset="-79"/>
            </a:endParaRPr>
          </a:p>
        </p:txBody>
      </p:sp>
      <p:sp>
        <p:nvSpPr>
          <p:cNvPr id="3" name="عنصر نائب للمحتوى 2"/>
          <p:cNvSpPr>
            <a:spLocks noGrp="1"/>
          </p:cNvSpPr>
          <p:nvPr>
            <p:ph sz="quarter" idx="13"/>
          </p:nvPr>
        </p:nvSpPr>
        <p:spPr>
          <a:xfrm>
            <a:off x="400050" y="2000250"/>
            <a:ext cx="11430000" cy="4533900"/>
          </a:xfrm>
        </p:spPr>
        <p:txBody>
          <a:bodyPr>
            <a:normAutofit/>
          </a:bodyPr>
          <a:lstStyle/>
          <a:p>
            <a:pPr marL="0" indent="0" algn="ctr">
              <a:buNone/>
            </a:pPr>
            <a:r>
              <a:rPr lang="en-US" sz="2400" cap="none" dirty="0" smtClean="0"/>
              <a:t>function [</a:t>
            </a:r>
            <a:r>
              <a:rPr lang="en-US" sz="2400" cap="none" dirty="0" err="1" smtClean="0"/>
              <a:t>y,errest,iflg,nofun</a:t>
            </a:r>
            <a:r>
              <a:rPr lang="en-US" sz="2400" cap="none" dirty="0" smtClean="0"/>
              <a:t>] = </a:t>
            </a:r>
            <a:r>
              <a:rPr lang="en-US" sz="2400" cap="none" dirty="0" err="1" smtClean="0"/>
              <a:t>adpsim</a:t>
            </a:r>
            <a:r>
              <a:rPr lang="en-US" sz="2400" cap="none" dirty="0" smtClean="0"/>
              <a:t>(</a:t>
            </a:r>
            <a:r>
              <a:rPr lang="en-US" sz="2400" cap="none" dirty="0" err="1" smtClean="0"/>
              <a:t>a,b,tol,fun</a:t>
            </a:r>
            <a:r>
              <a:rPr lang="en-US" sz="2400" cap="none" dirty="0" smtClean="0"/>
              <a:t>)</a:t>
            </a:r>
          </a:p>
          <a:p>
            <a:pPr marL="0" indent="0" algn="ctr">
              <a:buNone/>
            </a:pPr>
            <a:r>
              <a:rPr lang="en-US" sz="2400" cap="none" dirty="0" smtClean="0"/>
              <a:t>% an implementation of adaptive </a:t>
            </a:r>
            <a:r>
              <a:rPr lang="en-US" sz="2400" cap="none" dirty="0" err="1" smtClean="0"/>
              <a:t>simpson</a:t>
            </a:r>
            <a:r>
              <a:rPr lang="en-US" sz="2400" cap="none" dirty="0" smtClean="0"/>
              <a:t> quadrature</a:t>
            </a:r>
          </a:p>
          <a:p>
            <a:pPr marL="0" indent="0" algn="ctr">
              <a:buNone/>
            </a:pPr>
            <a:r>
              <a:rPr lang="en-US" sz="2400" cap="none" dirty="0" smtClean="0"/>
              <a:t>% user must supply the </a:t>
            </a:r>
            <a:r>
              <a:rPr lang="en-US" sz="2400" cap="none" dirty="0" err="1" smtClean="0"/>
              <a:t>integrand,fun</a:t>
            </a:r>
            <a:r>
              <a:rPr lang="en-US" sz="2400" cap="none" dirty="0" smtClean="0"/>
              <a:t>.</a:t>
            </a:r>
          </a:p>
          <a:p>
            <a:pPr marL="0" indent="0" algn="ctr">
              <a:buNone/>
            </a:pPr>
            <a:r>
              <a:rPr lang="en-US" sz="2400" cap="none" dirty="0" smtClean="0"/>
              <a:t>% </a:t>
            </a:r>
            <a:r>
              <a:rPr lang="en-US" sz="2400" cap="none" dirty="0" err="1" smtClean="0"/>
              <a:t>a,b</a:t>
            </a:r>
            <a:r>
              <a:rPr lang="en-US" sz="2400" cap="none" dirty="0" smtClean="0"/>
              <a:t> :limits of </a:t>
            </a:r>
            <a:r>
              <a:rPr lang="en-US" sz="2400" cap="none" dirty="0" err="1" smtClean="0"/>
              <a:t>integration,tol:absolute</a:t>
            </a:r>
            <a:r>
              <a:rPr lang="en-US" sz="2400" cap="none" dirty="0" smtClean="0"/>
              <a:t> error tolerance</a:t>
            </a:r>
          </a:p>
          <a:p>
            <a:pPr marL="0" indent="0" algn="ctr">
              <a:buNone/>
            </a:pPr>
            <a:r>
              <a:rPr lang="en-US" sz="2400" cap="none" dirty="0" smtClean="0"/>
              <a:t>% </a:t>
            </a:r>
            <a:r>
              <a:rPr lang="en-US" sz="2400" cap="none" dirty="0" err="1" smtClean="0"/>
              <a:t>errest</a:t>
            </a:r>
            <a:r>
              <a:rPr lang="en-US" sz="2400" cap="none" dirty="0" smtClean="0"/>
              <a:t>: estimated error</a:t>
            </a:r>
          </a:p>
          <a:p>
            <a:pPr marL="0" indent="0" algn="ctr">
              <a:buNone/>
            </a:pPr>
            <a:r>
              <a:rPr lang="en-US" sz="2400" cap="none" dirty="0"/>
              <a:t>% </a:t>
            </a:r>
            <a:r>
              <a:rPr lang="en-US" sz="2400" cap="none" dirty="0" err="1"/>
              <a:t>iflg</a:t>
            </a:r>
            <a:r>
              <a:rPr lang="en-US" sz="2400" cap="none" dirty="0"/>
              <a:t>: mode of return, gives number of subintervals where</a:t>
            </a:r>
          </a:p>
          <a:p>
            <a:pPr marL="0" indent="0" algn="ctr">
              <a:buNone/>
            </a:pPr>
            <a:r>
              <a:rPr lang="en-US" sz="2400" cap="none" dirty="0"/>
              <a:t>% maximum number (</a:t>
            </a:r>
            <a:r>
              <a:rPr lang="en-US" sz="2400" cap="none" dirty="0" err="1"/>
              <a:t>levmax</a:t>
            </a:r>
            <a:r>
              <a:rPr lang="en-US" sz="2400" cap="none" dirty="0"/>
              <a:t>=10) of bisections is required and value is</a:t>
            </a:r>
          </a:p>
          <a:p>
            <a:pPr marL="0" indent="0" algn="ctr">
              <a:buNone/>
            </a:pPr>
            <a:endParaRPr lang="en-US" sz="2400" cap="none" dirty="0" smtClean="0"/>
          </a:p>
        </p:txBody>
      </p:sp>
    </p:spTree>
    <p:extLst>
      <p:ext uri="{BB962C8B-B14F-4D97-AF65-F5344CB8AC3E}">
        <p14:creationId xmlns:p14="http://schemas.microsoft.com/office/powerpoint/2010/main" val="42915989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913774" y="139149"/>
            <a:ext cx="10363826" cy="6420678"/>
          </a:xfrm>
        </p:spPr>
        <p:txBody>
          <a:bodyPr>
            <a:noAutofit/>
          </a:bodyPr>
          <a:lstStyle/>
          <a:p>
            <a:pPr marL="0" indent="0" algn="ctr">
              <a:buNone/>
            </a:pPr>
            <a:r>
              <a:rPr lang="en-US" sz="2800" cap="none" dirty="0" smtClean="0"/>
              <a:t>% </a:t>
            </a:r>
            <a:r>
              <a:rPr lang="en-US" sz="2800" cap="none" dirty="0"/>
              <a:t>accepted by default. the larger </a:t>
            </a:r>
            <a:r>
              <a:rPr lang="en-US" sz="2800" cap="none" dirty="0" err="1"/>
              <a:t>iflg</a:t>
            </a:r>
            <a:r>
              <a:rPr lang="en-US" sz="2800" cap="none" dirty="0"/>
              <a:t>, the less confidence </a:t>
            </a:r>
            <a:r>
              <a:rPr lang="en-US" sz="2800" cap="none" dirty="0" smtClean="0"/>
              <a:t>one</a:t>
            </a:r>
            <a:endParaRPr lang="en-US" sz="2800" cap="none" dirty="0"/>
          </a:p>
          <a:p>
            <a:pPr marL="0" indent="0" algn="ctr">
              <a:buNone/>
            </a:pPr>
            <a:r>
              <a:rPr lang="en-US" sz="2800" cap="none" dirty="0"/>
              <a:t>% should have in the computed value, y.</a:t>
            </a:r>
          </a:p>
          <a:p>
            <a:pPr marL="0" indent="0" algn="ctr">
              <a:buNone/>
            </a:pPr>
            <a:r>
              <a:rPr lang="en-US" sz="2800" cap="none" dirty="0"/>
              <a:t>% </a:t>
            </a:r>
            <a:r>
              <a:rPr lang="en-US" sz="2800" cap="none" dirty="0" err="1"/>
              <a:t>nofun</a:t>
            </a:r>
            <a:r>
              <a:rPr lang="en-US" sz="2800" cap="none" dirty="0"/>
              <a:t>: number of fun evaluations</a:t>
            </a:r>
          </a:p>
          <a:p>
            <a:pPr marL="0" indent="0" algn="ctr">
              <a:buNone/>
            </a:pPr>
            <a:r>
              <a:rPr lang="en-US" sz="2800" cap="none" dirty="0"/>
              <a:t>%</a:t>
            </a:r>
            <a:r>
              <a:rPr lang="en-US" sz="2800" cap="none" dirty="0" smtClean="0"/>
              <a:t>initialization</a:t>
            </a:r>
            <a:endParaRPr lang="ar-IQ" sz="2800" cap="none" dirty="0" smtClean="0"/>
          </a:p>
          <a:p>
            <a:pPr marL="0" indent="0" algn="ctr">
              <a:buNone/>
            </a:pPr>
            <a:r>
              <a:rPr lang="en-US" sz="2800" cap="none" dirty="0"/>
              <a:t>y=0;iflg=0;jflg=0;errest=0;levmax=10;</a:t>
            </a:r>
          </a:p>
          <a:p>
            <a:pPr marL="0" indent="0" algn="ctr">
              <a:buNone/>
            </a:pPr>
            <a:r>
              <a:rPr lang="en-US" sz="2800" cap="none" dirty="0" err="1"/>
              <a:t>fsave</a:t>
            </a:r>
            <a:r>
              <a:rPr lang="en-US" sz="2800" cap="none" dirty="0"/>
              <a:t>=zeros(levmax,3);</a:t>
            </a:r>
            <a:r>
              <a:rPr lang="en-US" sz="2800" cap="none" dirty="0" err="1"/>
              <a:t>xsave</a:t>
            </a:r>
            <a:r>
              <a:rPr lang="en-US" sz="2800" cap="none" dirty="0"/>
              <a:t>=zeros(levmax,3);</a:t>
            </a:r>
            <a:r>
              <a:rPr lang="en-US" sz="2800" cap="none" dirty="0" err="1"/>
              <a:t>simpr</a:t>
            </a:r>
            <a:r>
              <a:rPr lang="en-US" sz="2800" cap="none" dirty="0"/>
              <a:t>=zeros(</a:t>
            </a:r>
            <a:r>
              <a:rPr lang="en-US" sz="2800" cap="none" dirty="0" err="1"/>
              <a:t>levmax</a:t>
            </a:r>
            <a:r>
              <a:rPr lang="en-US" sz="2800" cap="none" dirty="0"/>
              <a:t>);</a:t>
            </a:r>
          </a:p>
          <a:p>
            <a:pPr marL="0" indent="0" algn="ctr">
              <a:buNone/>
            </a:pPr>
            <a:r>
              <a:rPr lang="en-US" sz="2800" cap="none" dirty="0"/>
              <a:t>%protect against unreasonable </a:t>
            </a:r>
            <a:r>
              <a:rPr lang="en-US" sz="2800" cap="none" dirty="0" err="1"/>
              <a:t>tol</a:t>
            </a:r>
            <a:endParaRPr lang="en-US" sz="2800" cap="none" dirty="0"/>
          </a:p>
          <a:p>
            <a:pPr marL="0" indent="0" algn="ctr">
              <a:buNone/>
            </a:pPr>
            <a:r>
              <a:rPr lang="en-US" sz="2800" cap="none" dirty="0"/>
              <a:t>tol2=tol+10*</a:t>
            </a:r>
            <a:r>
              <a:rPr lang="en-US" sz="2800" cap="none" dirty="0" err="1"/>
              <a:t>eps</a:t>
            </a:r>
            <a:r>
              <a:rPr lang="en-US" sz="2800" cap="none" dirty="0"/>
              <a:t>;</a:t>
            </a:r>
          </a:p>
          <a:p>
            <a:pPr marL="0" indent="0" algn="ctr">
              <a:buNone/>
            </a:pPr>
            <a:r>
              <a:rPr lang="en-US" sz="2800" cap="none" dirty="0"/>
              <a:t>tol1=tol2*15/(b-a);</a:t>
            </a:r>
          </a:p>
        </p:txBody>
      </p:sp>
    </p:spTree>
    <p:extLst>
      <p:ext uri="{BB962C8B-B14F-4D97-AF65-F5344CB8AC3E}">
        <p14:creationId xmlns:p14="http://schemas.microsoft.com/office/powerpoint/2010/main" val="21039531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913774" y="139149"/>
            <a:ext cx="10363826" cy="6420678"/>
          </a:xfrm>
        </p:spPr>
        <p:txBody>
          <a:bodyPr>
            <a:noAutofit/>
          </a:bodyPr>
          <a:lstStyle/>
          <a:p>
            <a:pPr marL="0" indent="0" algn="ctr">
              <a:buNone/>
            </a:pPr>
            <a:r>
              <a:rPr lang="en-US" cap="none" dirty="0">
                <a:latin typeface="Bookman Old Style" pitchFamily="18" charset="0"/>
              </a:rPr>
              <a:t>x=a:(b-a)/4:b;</a:t>
            </a:r>
          </a:p>
          <a:p>
            <a:pPr marL="0" indent="0" algn="ctr">
              <a:buNone/>
            </a:pPr>
            <a:r>
              <a:rPr lang="en-US" cap="none" dirty="0">
                <a:latin typeface="Bookman Old Style" pitchFamily="18" charset="0"/>
              </a:rPr>
              <a:t>for j=1:5</a:t>
            </a:r>
          </a:p>
          <a:p>
            <a:pPr marL="0" indent="0" algn="ctr">
              <a:buNone/>
            </a:pPr>
            <a:r>
              <a:rPr lang="en-US" cap="none" dirty="0">
                <a:latin typeface="Bookman Old Style" pitchFamily="18" charset="0"/>
              </a:rPr>
              <a:t>f(j)=</a:t>
            </a:r>
            <a:r>
              <a:rPr lang="en-US" cap="none" dirty="0" err="1">
                <a:latin typeface="Bookman Old Style" pitchFamily="18" charset="0"/>
              </a:rPr>
              <a:t>feval</a:t>
            </a:r>
            <a:r>
              <a:rPr lang="en-US" cap="none" dirty="0">
                <a:latin typeface="Bookman Old Style" pitchFamily="18" charset="0"/>
              </a:rPr>
              <a:t>(</a:t>
            </a:r>
            <a:r>
              <a:rPr lang="en-US" cap="none" dirty="0" err="1">
                <a:latin typeface="Bookman Old Style" pitchFamily="18" charset="0"/>
              </a:rPr>
              <a:t>fun,x</a:t>
            </a:r>
            <a:r>
              <a:rPr lang="en-US" cap="none" dirty="0">
                <a:latin typeface="Bookman Old Style" pitchFamily="18" charset="0"/>
              </a:rPr>
              <a:t>(j));</a:t>
            </a:r>
          </a:p>
          <a:p>
            <a:pPr marL="0" indent="0" algn="ctr">
              <a:buNone/>
            </a:pPr>
            <a:r>
              <a:rPr lang="en-US" cap="none" dirty="0">
                <a:latin typeface="Bookman Old Style" pitchFamily="18" charset="0"/>
              </a:rPr>
              <a:t>end</a:t>
            </a:r>
          </a:p>
          <a:p>
            <a:pPr marL="0" indent="0" algn="ctr">
              <a:buNone/>
            </a:pPr>
            <a:r>
              <a:rPr lang="en-US" cap="none" dirty="0" err="1">
                <a:latin typeface="Bookman Old Style" pitchFamily="18" charset="0"/>
              </a:rPr>
              <a:t>nofun</a:t>
            </a:r>
            <a:r>
              <a:rPr lang="en-US" cap="none" dirty="0">
                <a:latin typeface="Bookman Old Style" pitchFamily="18" charset="0"/>
              </a:rPr>
              <a:t>=5;</a:t>
            </a:r>
          </a:p>
          <a:p>
            <a:pPr marL="0" indent="0" algn="ctr">
              <a:buNone/>
            </a:pPr>
            <a:r>
              <a:rPr lang="en-US" cap="none" dirty="0">
                <a:latin typeface="Bookman Old Style" pitchFamily="18" charset="0"/>
              </a:rPr>
              <a:t>level=1;</a:t>
            </a:r>
          </a:p>
          <a:p>
            <a:pPr marL="0" indent="0" algn="ctr">
              <a:buNone/>
            </a:pPr>
            <a:r>
              <a:rPr lang="en-US" cap="none" dirty="0">
                <a:latin typeface="Bookman Old Style" pitchFamily="18" charset="0"/>
              </a:rPr>
              <a:t>%level=0 means entire interval is covered, hence finished</a:t>
            </a:r>
          </a:p>
          <a:p>
            <a:pPr marL="0" indent="0" algn="ctr">
              <a:buNone/>
            </a:pPr>
            <a:r>
              <a:rPr lang="en-US" cap="none" dirty="0">
                <a:latin typeface="Bookman Old Style" pitchFamily="18" charset="0"/>
              </a:rPr>
              <a:t>while level&gt;0</a:t>
            </a:r>
          </a:p>
          <a:p>
            <a:pPr marL="0" indent="0" algn="ctr">
              <a:buNone/>
            </a:pPr>
            <a:r>
              <a:rPr lang="en-US" cap="none" dirty="0">
                <a:latin typeface="Bookman Old Style" pitchFamily="18" charset="0"/>
              </a:rPr>
              <a:t>% save right half subinterval info</a:t>
            </a:r>
          </a:p>
          <a:p>
            <a:pPr marL="0" indent="0" algn="ctr">
              <a:buNone/>
            </a:pPr>
            <a:r>
              <a:rPr lang="en-US" cap="none" dirty="0">
                <a:latin typeface="Bookman Old Style" pitchFamily="18" charset="0"/>
              </a:rPr>
              <a:t>for k=1:3</a:t>
            </a:r>
          </a:p>
          <a:p>
            <a:pPr marL="0" indent="0" algn="ctr">
              <a:buNone/>
            </a:pPr>
            <a:r>
              <a:rPr lang="en-US" cap="none" dirty="0" err="1">
                <a:latin typeface="Bookman Old Style" pitchFamily="18" charset="0"/>
              </a:rPr>
              <a:t>fsave</a:t>
            </a:r>
            <a:r>
              <a:rPr lang="en-US" cap="none" dirty="0">
                <a:latin typeface="Bookman Old Style" pitchFamily="18" charset="0"/>
              </a:rPr>
              <a:t>(</a:t>
            </a:r>
            <a:r>
              <a:rPr lang="en-US" cap="none" dirty="0" err="1">
                <a:latin typeface="Bookman Old Style" pitchFamily="18" charset="0"/>
              </a:rPr>
              <a:t>level,k</a:t>
            </a:r>
            <a:r>
              <a:rPr lang="en-US" cap="none" dirty="0">
                <a:latin typeface="Bookman Old Style" pitchFamily="18" charset="0"/>
              </a:rPr>
              <a:t>)=f(k+2);</a:t>
            </a:r>
          </a:p>
          <a:p>
            <a:pPr marL="0" indent="0" algn="ctr">
              <a:buNone/>
            </a:pPr>
            <a:r>
              <a:rPr lang="en-US" cap="none" dirty="0" err="1" smtClean="0">
                <a:latin typeface="Bookman Old Style" pitchFamily="18" charset="0"/>
              </a:rPr>
              <a:t>xsave</a:t>
            </a:r>
            <a:r>
              <a:rPr lang="en-US" cap="none" dirty="0" smtClean="0">
                <a:latin typeface="Bookman Old Style" pitchFamily="18" charset="0"/>
              </a:rPr>
              <a:t>(</a:t>
            </a:r>
            <a:r>
              <a:rPr lang="en-US" cap="none" dirty="0" err="1" smtClean="0">
                <a:latin typeface="Bookman Old Style" pitchFamily="18" charset="0"/>
              </a:rPr>
              <a:t>level,k</a:t>
            </a:r>
            <a:r>
              <a:rPr lang="en-US" cap="none" dirty="0">
                <a:latin typeface="Bookman Old Style" pitchFamily="18" charset="0"/>
              </a:rPr>
              <a:t>)=x(k+2</a:t>
            </a:r>
            <a:r>
              <a:rPr lang="en-US" cap="none" dirty="0" smtClean="0">
                <a:latin typeface="Bookman Old Style" pitchFamily="18" charset="0"/>
              </a:rPr>
              <a:t>);</a:t>
            </a:r>
            <a:endParaRPr lang="ar-IQ" cap="none" dirty="0" smtClean="0">
              <a:latin typeface="Bookman Old Style" pitchFamily="18" charset="0"/>
            </a:endParaRPr>
          </a:p>
          <a:p>
            <a:pPr marL="0" indent="0" algn="ctr">
              <a:buNone/>
            </a:pPr>
            <a:r>
              <a:rPr lang="en-US" cap="none" dirty="0" smtClean="0">
                <a:latin typeface="Bookman Old Style" pitchFamily="18" charset="0"/>
              </a:rPr>
              <a:t>end</a:t>
            </a:r>
            <a:endParaRPr lang="en-US" cap="none" dirty="0">
              <a:latin typeface="Bookman Old Style" pitchFamily="18" charset="0"/>
            </a:endParaRPr>
          </a:p>
        </p:txBody>
      </p:sp>
    </p:spTree>
    <p:extLst>
      <p:ext uri="{BB962C8B-B14F-4D97-AF65-F5344CB8AC3E}">
        <p14:creationId xmlns:p14="http://schemas.microsoft.com/office/powerpoint/2010/main" val="375571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913774" y="228600"/>
            <a:ext cx="10363826" cy="6267450"/>
          </a:xfrm>
        </p:spPr>
        <p:txBody>
          <a:bodyPr>
            <a:normAutofit fontScale="85000" lnSpcReduction="20000"/>
          </a:bodyPr>
          <a:lstStyle/>
          <a:p>
            <a:pPr marL="0" indent="0" algn="ctr">
              <a:buNone/>
            </a:pPr>
            <a:r>
              <a:rPr lang="en-US" sz="2200" cap="none" dirty="0">
                <a:latin typeface="Bookman Old Style" pitchFamily="18" charset="0"/>
              </a:rPr>
              <a:t>h=(x(5)-x(1))/4;</a:t>
            </a:r>
          </a:p>
          <a:p>
            <a:pPr marL="0" indent="0" algn="ctr">
              <a:buNone/>
            </a:pPr>
            <a:r>
              <a:rPr lang="en-US" sz="2200" cap="none" dirty="0" err="1">
                <a:latin typeface="Bookman Old Style" pitchFamily="18" charset="0"/>
              </a:rPr>
              <a:t>simpr</a:t>
            </a:r>
            <a:r>
              <a:rPr lang="en-US" sz="2200" cap="none" dirty="0">
                <a:latin typeface="Bookman Old Style" pitchFamily="18" charset="0"/>
              </a:rPr>
              <a:t>(level)=(h/3)*(f(3)+4*f(4)+f(5));</a:t>
            </a:r>
          </a:p>
          <a:p>
            <a:pPr marL="0" indent="0" algn="ctr">
              <a:buNone/>
            </a:pPr>
            <a:r>
              <a:rPr lang="en-US" sz="2200" cap="none" dirty="0">
                <a:latin typeface="Bookman Old Style" pitchFamily="18" charset="0"/>
              </a:rPr>
              <a:t>if </a:t>
            </a:r>
            <a:r>
              <a:rPr lang="en-US" sz="2200" cap="none" dirty="0" err="1">
                <a:latin typeface="Bookman Old Style" pitchFamily="18" charset="0"/>
              </a:rPr>
              <a:t>jflg</a:t>
            </a:r>
            <a:r>
              <a:rPr lang="en-US" sz="2200" cap="none" dirty="0">
                <a:latin typeface="Bookman Old Style" pitchFamily="18" charset="0"/>
              </a:rPr>
              <a:t>&lt;=0</a:t>
            </a:r>
          </a:p>
          <a:p>
            <a:pPr marL="0" indent="0" algn="ctr">
              <a:buNone/>
            </a:pPr>
            <a:r>
              <a:rPr lang="pt-BR" sz="2200" cap="none" dirty="0">
                <a:latin typeface="Bookman Old Style" pitchFamily="18" charset="0"/>
              </a:rPr>
              <a:t>simp1=2*(h/3)*(f(1)+4*f(3)+f(5));</a:t>
            </a:r>
          </a:p>
          <a:p>
            <a:pPr marL="0" indent="0" algn="ctr">
              <a:buNone/>
            </a:pPr>
            <a:r>
              <a:rPr lang="en-US" sz="2200" cap="none" dirty="0">
                <a:latin typeface="Bookman Old Style" pitchFamily="18" charset="0"/>
              </a:rPr>
              <a:t>end</a:t>
            </a:r>
          </a:p>
          <a:p>
            <a:pPr marL="0" indent="0" algn="ctr">
              <a:buNone/>
            </a:pPr>
            <a:r>
              <a:rPr lang="pt-BR" sz="2200" cap="none" dirty="0">
                <a:latin typeface="Bookman Old Style" pitchFamily="18" charset="0"/>
              </a:rPr>
              <a:t>simpl=(h/3)*(f(1)+4*f(2)+f(3));</a:t>
            </a:r>
          </a:p>
          <a:p>
            <a:pPr marL="0" indent="0" algn="ctr">
              <a:buNone/>
            </a:pPr>
            <a:r>
              <a:rPr lang="en-US" sz="2200" cap="none" dirty="0">
                <a:latin typeface="Bookman Old Style" pitchFamily="18" charset="0"/>
              </a:rPr>
              <a:t>simp2=</a:t>
            </a:r>
            <a:r>
              <a:rPr lang="en-US" sz="2200" cap="none" dirty="0" err="1">
                <a:latin typeface="Bookman Old Style" pitchFamily="18" charset="0"/>
              </a:rPr>
              <a:t>simpl+simpr</a:t>
            </a:r>
            <a:r>
              <a:rPr lang="en-US" sz="2200" cap="none" dirty="0">
                <a:latin typeface="Bookman Old Style" pitchFamily="18" charset="0"/>
              </a:rPr>
              <a:t>(level);</a:t>
            </a:r>
          </a:p>
          <a:p>
            <a:pPr marL="0" indent="0" algn="ctr">
              <a:buNone/>
            </a:pPr>
            <a:r>
              <a:rPr lang="en-US" sz="2200" cap="none" dirty="0">
                <a:latin typeface="Bookman Old Style" pitchFamily="18" charset="0"/>
              </a:rPr>
              <a:t>diff=abs(simp1-simp2);</a:t>
            </a:r>
          </a:p>
          <a:p>
            <a:pPr marL="0" indent="0" algn="ctr">
              <a:buNone/>
            </a:pPr>
            <a:r>
              <a:rPr lang="en-US" sz="2200" cap="none" dirty="0">
                <a:latin typeface="Bookman Old Style" pitchFamily="18" charset="0"/>
              </a:rPr>
              <a:t>if diff&lt;=tol1*4*h</a:t>
            </a:r>
          </a:p>
          <a:p>
            <a:pPr marL="0" indent="0" algn="ctr">
              <a:buNone/>
            </a:pPr>
            <a:r>
              <a:rPr lang="en-US" sz="2200" cap="none" dirty="0">
                <a:latin typeface="Bookman Old Style" pitchFamily="18" charset="0"/>
              </a:rPr>
              <a:t>%accept </a:t>
            </a:r>
            <a:r>
              <a:rPr lang="en-US" sz="2200" cap="none" dirty="0" err="1">
                <a:latin typeface="Bookman Old Style" pitchFamily="18" charset="0"/>
              </a:rPr>
              <a:t>approx</a:t>
            </a:r>
            <a:r>
              <a:rPr lang="en-US" sz="2200" cap="none" dirty="0">
                <a:latin typeface="Bookman Old Style" pitchFamily="18" charset="0"/>
              </a:rPr>
              <a:t> on current subinterval</a:t>
            </a:r>
          </a:p>
          <a:p>
            <a:pPr marL="0" indent="0" algn="ctr">
              <a:buNone/>
            </a:pPr>
            <a:r>
              <a:rPr lang="en-US" sz="2200" cap="none" dirty="0">
                <a:latin typeface="Bookman Old Style" pitchFamily="18" charset="0"/>
              </a:rPr>
              <a:t>level=level-1;</a:t>
            </a:r>
          </a:p>
          <a:p>
            <a:pPr marL="0" indent="0" algn="ctr">
              <a:buNone/>
            </a:pPr>
            <a:r>
              <a:rPr lang="en-US" sz="2200" cap="none" dirty="0" err="1">
                <a:latin typeface="Bookman Old Style" pitchFamily="18" charset="0"/>
              </a:rPr>
              <a:t>jflg</a:t>
            </a:r>
            <a:r>
              <a:rPr lang="en-US" sz="2200" cap="none" dirty="0">
                <a:latin typeface="Bookman Old Style" pitchFamily="18" charset="0"/>
              </a:rPr>
              <a:t>=0;</a:t>
            </a:r>
          </a:p>
          <a:p>
            <a:pPr marL="0" indent="0" algn="ctr">
              <a:buNone/>
            </a:pPr>
            <a:r>
              <a:rPr lang="en-US" sz="2200" cap="none" dirty="0">
                <a:latin typeface="Bookman Old Style" pitchFamily="18" charset="0"/>
              </a:rPr>
              <a:t>%we use the conservative strategy of accepting the two-panel composite</a:t>
            </a:r>
          </a:p>
          <a:p>
            <a:pPr marL="0" indent="0" algn="ctr">
              <a:buNone/>
            </a:pPr>
            <a:r>
              <a:rPr lang="en-US" sz="2200" cap="none" dirty="0">
                <a:latin typeface="Bookman Old Style" pitchFamily="18" charset="0"/>
              </a:rPr>
              <a:t>%Simpson rule. The method described on the web page uses y=y+simp1.</a:t>
            </a:r>
          </a:p>
          <a:p>
            <a:pPr marL="0" indent="0" algn="ctr">
              <a:buNone/>
            </a:pPr>
            <a:r>
              <a:rPr lang="en-US" sz="2200" cap="none" dirty="0">
                <a:latin typeface="Bookman Old Style" pitchFamily="18" charset="0"/>
              </a:rPr>
              <a:t>y=y+sim</a:t>
            </a:r>
            <a:r>
              <a:rPr lang="en-US" dirty="0"/>
              <a:t>p2;</a:t>
            </a:r>
            <a:endParaRPr lang="ar-IQ" dirty="0"/>
          </a:p>
        </p:txBody>
      </p:sp>
    </p:spTree>
    <p:extLst>
      <p:ext uri="{BB962C8B-B14F-4D97-AF65-F5344CB8AC3E}">
        <p14:creationId xmlns:p14="http://schemas.microsoft.com/office/powerpoint/2010/main" val="37510614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913774" y="323850"/>
            <a:ext cx="10363826" cy="6362700"/>
          </a:xfrm>
        </p:spPr>
        <p:txBody>
          <a:bodyPr>
            <a:noAutofit/>
          </a:bodyPr>
          <a:lstStyle/>
          <a:p>
            <a:pPr marL="0" indent="0" algn="ctr">
              <a:buNone/>
            </a:pPr>
            <a:r>
              <a:rPr lang="en-US" cap="none" dirty="0" err="1">
                <a:latin typeface="Bookman Old Style" pitchFamily="18" charset="0"/>
              </a:rPr>
              <a:t>errest</a:t>
            </a:r>
            <a:r>
              <a:rPr lang="en-US" cap="none" dirty="0">
                <a:latin typeface="Bookman Old Style" pitchFamily="18" charset="0"/>
              </a:rPr>
              <a:t>=</a:t>
            </a:r>
            <a:r>
              <a:rPr lang="en-US" cap="none" dirty="0" err="1">
                <a:latin typeface="Bookman Old Style" pitchFamily="18" charset="0"/>
              </a:rPr>
              <a:t>errest+diff</a:t>
            </a:r>
            <a:r>
              <a:rPr lang="en-US" cap="none" dirty="0">
                <a:latin typeface="Bookman Old Style" pitchFamily="18" charset="0"/>
              </a:rPr>
              <a:t>/15;</a:t>
            </a:r>
          </a:p>
          <a:p>
            <a:pPr marL="0" indent="0" algn="ctr">
              <a:buNone/>
            </a:pPr>
            <a:r>
              <a:rPr lang="en-US" cap="none" dirty="0">
                <a:latin typeface="Bookman Old Style" pitchFamily="18" charset="0"/>
              </a:rPr>
              <a:t>if level&lt;=0</a:t>
            </a:r>
          </a:p>
          <a:p>
            <a:pPr marL="0" indent="0" algn="ctr">
              <a:buNone/>
            </a:pPr>
            <a:r>
              <a:rPr lang="en-US" cap="none" dirty="0" err="1">
                <a:latin typeface="Bookman Old Style" pitchFamily="18" charset="0"/>
              </a:rPr>
              <a:t>fprintf</a:t>
            </a:r>
            <a:r>
              <a:rPr lang="en-US" cap="none" dirty="0">
                <a:latin typeface="Bookman Old Style" pitchFamily="18" charset="0"/>
              </a:rPr>
              <a:t>('predicted error bound= %g. </a:t>
            </a:r>
            <a:r>
              <a:rPr lang="en-US" cap="none" dirty="0" err="1">
                <a:latin typeface="Bookman Old Style" pitchFamily="18" charset="0"/>
              </a:rPr>
              <a:t>nn</a:t>
            </a:r>
            <a:r>
              <a:rPr lang="en-US" cap="none" dirty="0">
                <a:latin typeface="Bookman Old Style" pitchFamily="18" charset="0"/>
              </a:rPr>
              <a:t>',</a:t>
            </a:r>
            <a:r>
              <a:rPr lang="en-US" cap="none" dirty="0" err="1">
                <a:latin typeface="Bookman Old Style" pitchFamily="18" charset="0"/>
              </a:rPr>
              <a:t>errest</a:t>
            </a:r>
            <a:r>
              <a:rPr lang="en-US" cap="none" dirty="0">
                <a:latin typeface="Bookman Old Style" pitchFamily="18" charset="0"/>
              </a:rPr>
              <a:t>)</a:t>
            </a:r>
          </a:p>
          <a:p>
            <a:pPr marL="0" indent="0" algn="ctr">
              <a:buNone/>
            </a:pPr>
            <a:r>
              <a:rPr lang="en-US" cap="none" dirty="0" err="1">
                <a:latin typeface="Bookman Old Style" pitchFamily="18" charset="0"/>
              </a:rPr>
              <a:t>fprintf</a:t>
            </a:r>
            <a:r>
              <a:rPr lang="en-US" cap="none" dirty="0">
                <a:latin typeface="Bookman Old Style" pitchFamily="18" charset="0"/>
              </a:rPr>
              <a:t>('number of times integrand was evaluated: %g. </a:t>
            </a:r>
            <a:r>
              <a:rPr lang="en-US" cap="none" dirty="0" err="1">
                <a:latin typeface="Bookman Old Style" pitchFamily="18" charset="0"/>
              </a:rPr>
              <a:t>nn</a:t>
            </a:r>
            <a:r>
              <a:rPr lang="en-US" cap="none" dirty="0">
                <a:latin typeface="Bookman Old Style" pitchFamily="18" charset="0"/>
              </a:rPr>
              <a:t>',</a:t>
            </a:r>
          </a:p>
          <a:p>
            <a:pPr marL="0" indent="0" algn="ctr">
              <a:buNone/>
            </a:pPr>
            <a:r>
              <a:rPr lang="en-US" cap="none" dirty="0" err="1">
                <a:latin typeface="Bookman Old Style" pitchFamily="18" charset="0"/>
              </a:rPr>
              <a:t>nofun</a:t>
            </a:r>
            <a:r>
              <a:rPr lang="en-US" cap="none" dirty="0">
                <a:latin typeface="Bookman Old Style" pitchFamily="18" charset="0"/>
              </a:rPr>
              <a:t>)</a:t>
            </a:r>
          </a:p>
          <a:p>
            <a:pPr marL="0" indent="0" algn="ctr">
              <a:buNone/>
            </a:pPr>
            <a:r>
              <a:rPr lang="en-US" cap="none" dirty="0" err="1">
                <a:latin typeface="Bookman Old Style" pitchFamily="18" charset="0"/>
              </a:rPr>
              <a:t>fprintf</a:t>
            </a:r>
            <a:r>
              <a:rPr lang="en-US" cap="none" dirty="0">
                <a:latin typeface="Bookman Old Style" pitchFamily="18" charset="0"/>
              </a:rPr>
              <a:t>('the computed value of the integral is : %g. </a:t>
            </a:r>
            <a:r>
              <a:rPr lang="en-US" cap="none" dirty="0" err="1">
                <a:latin typeface="Bookman Old Style" pitchFamily="18" charset="0"/>
              </a:rPr>
              <a:t>nn</a:t>
            </a:r>
            <a:r>
              <a:rPr lang="en-US" cap="none" dirty="0">
                <a:latin typeface="Bookman Old Style" pitchFamily="18" charset="0"/>
              </a:rPr>
              <a:t>',y)</a:t>
            </a:r>
          </a:p>
          <a:p>
            <a:pPr marL="0" indent="0" algn="ctr">
              <a:buNone/>
            </a:pPr>
            <a:r>
              <a:rPr lang="en-US" cap="none" dirty="0">
                <a:latin typeface="Bookman Old Style" pitchFamily="18" charset="0"/>
              </a:rPr>
              <a:t>return</a:t>
            </a:r>
          </a:p>
          <a:p>
            <a:pPr marL="0" indent="0" algn="ctr">
              <a:buNone/>
            </a:pPr>
            <a:r>
              <a:rPr lang="en-US" cap="none" dirty="0">
                <a:latin typeface="Bookman Old Style" pitchFamily="18" charset="0"/>
              </a:rPr>
              <a:t>end</a:t>
            </a:r>
          </a:p>
          <a:p>
            <a:pPr marL="0" indent="0" algn="ctr">
              <a:buNone/>
            </a:pPr>
            <a:r>
              <a:rPr lang="en-US" cap="none" dirty="0">
                <a:latin typeface="Bookman Old Style" pitchFamily="18" charset="0"/>
              </a:rPr>
              <a:t>for j=1:3</a:t>
            </a:r>
          </a:p>
          <a:p>
            <a:pPr marL="0" indent="0" algn="ctr">
              <a:buNone/>
            </a:pPr>
            <a:r>
              <a:rPr lang="en-US" cap="none" dirty="0" err="1">
                <a:latin typeface="Bookman Old Style" pitchFamily="18" charset="0"/>
              </a:rPr>
              <a:t>jj</a:t>
            </a:r>
            <a:r>
              <a:rPr lang="en-US" cap="none" dirty="0">
                <a:latin typeface="Bookman Old Style" pitchFamily="18" charset="0"/>
              </a:rPr>
              <a:t>=2*j-1;</a:t>
            </a:r>
          </a:p>
          <a:p>
            <a:pPr marL="0" indent="0" algn="ctr">
              <a:buNone/>
            </a:pPr>
            <a:r>
              <a:rPr lang="en-US" cap="none" dirty="0">
                <a:latin typeface="Bookman Old Style" pitchFamily="18" charset="0"/>
              </a:rPr>
              <a:t>f(</a:t>
            </a:r>
            <a:r>
              <a:rPr lang="en-US" cap="none" dirty="0" err="1">
                <a:latin typeface="Bookman Old Style" pitchFamily="18" charset="0"/>
              </a:rPr>
              <a:t>jj</a:t>
            </a:r>
            <a:r>
              <a:rPr lang="en-US" cap="none" dirty="0">
                <a:latin typeface="Bookman Old Style" pitchFamily="18" charset="0"/>
              </a:rPr>
              <a:t>)=</a:t>
            </a:r>
            <a:r>
              <a:rPr lang="en-US" cap="none" dirty="0" err="1">
                <a:latin typeface="Bookman Old Style" pitchFamily="18" charset="0"/>
              </a:rPr>
              <a:t>fsave</a:t>
            </a:r>
            <a:r>
              <a:rPr lang="en-US" cap="none" dirty="0">
                <a:latin typeface="Bookman Old Style" pitchFamily="18" charset="0"/>
              </a:rPr>
              <a:t>(</a:t>
            </a:r>
            <a:r>
              <a:rPr lang="en-US" cap="none" dirty="0" err="1">
                <a:latin typeface="Bookman Old Style" pitchFamily="18" charset="0"/>
              </a:rPr>
              <a:t>level,j</a:t>
            </a:r>
            <a:r>
              <a:rPr lang="en-US" cap="none" dirty="0">
                <a:latin typeface="Bookman Old Style" pitchFamily="18" charset="0"/>
              </a:rPr>
              <a:t>);</a:t>
            </a:r>
          </a:p>
          <a:p>
            <a:pPr marL="0" indent="0" algn="ctr">
              <a:buNone/>
            </a:pPr>
            <a:r>
              <a:rPr lang="en-US" cap="none" dirty="0">
                <a:latin typeface="Bookman Old Style" pitchFamily="18" charset="0"/>
              </a:rPr>
              <a:t>x(</a:t>
            </a:r>
            <a:r>
              <a:rPr lang="en-US" cap="none" dirty="0" err="1">
                <a:latin typeface="Bookman Old Style" pitchFamily="18" charset="0"/>
              </a:rPr>
              <a:t>jj</a:t>
            </a:r>
            <a:r>
              <a:rPr lang="en-US" cap="none" dirty="0">
                <a:latin typeface="Bookman Old Style" pitchFamily="18" charset="0"/>
              </a:rPr>
              <a:t>)=</a:t>
            </a:r>
            <a:r>
              <a:rPr lang="en-US" cap="none" dirty="0" err="1">
                <a:latin typeface="Bookman Old Style" pitchFamily="18" charset="0"/>
              </a:rPr>
              <a:t>xsave</a:t>
            </a:r>
            <a:r>
              <a:rPr lang="en-US" cap="none" dirty="0">
                <a:latin typeface="Bookman Old Style" pitchFamily="18" charset="0"/>
              </a:rPr>
              <a:t>(</a:t>
            </a:r>
            <a:r>
              <a:rPr lang="en-US" cap="none" dirty="0" err="1">
                <a:latin typeface="Bookman Old Style" pitchFamily="18" charset="0"/>
              </a:rPr>
              <a:t>level,j</a:t>
            </a:r>
            <a:r>
              <a:rPr lang="en-US" cap="none" dirty="0">
                <a:latin typeface="Bookman Old Style" pitchFamily="18" charset="0"/>
              </a:rPr>
              <a:t>);</a:t>
            </a:r>
          </a:p>
          <a:p>
            <a:pPr marL="0" indent="0" algn="ctr">
              <a:buNone/>
            </a:pPr>
            <a:r>
              <a:rPr lang="en-US" cap="none" dirty="0">
                <a:latin typeface="Bookman Old Style" pitchFamily="18" charset="0"/>
              </a:rPr>
              <a:t>end</a:t>
            </a:r>
            <a:endParaRPr lang="ar-IQ" cap="none" dirty="0">
              <a:latin typeface="Bookman Old Style" pitchFamily="18" charset="0"/>
            </a:endParaRPr>
          </a:p>
        </p:txBody>
      </p:sp>
    </p:spTree>
    <p:extLst>
      <p:ext uri="{BB962C8B-B14F-4D97-AF65-F5344CB8AC3E}">
        <p14:creationId xmlns:p14="http://schemas.microsoft.com/office/powerpoint/2010/main" val="4806693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عنوان 1"/>
              <p:cNvSpPr>
                <a:spLocks noGrp="1"/>
              </p:cNvSpPr>
              <p:nvPr>
                <p:ph type="ctrTitle"/>
              </p:nvPr>
            </p:nvSpPr>
            <p:spPr>
              <a:xfrm>
                <a:off x="342900" y="304800"/>
                <a:ext cx="11791950" cy="6419849"/>
              </a:xfrm>
            </p:spPr>
            <p:txBody>
              <a:bodyPr>
                <a:normAutofit fontScale="90000"/>
              </a:bodyPr>
              <a:lstStyle/>
              <a:p>
                <a:pPr marL="0" indent="0"/>
                <a:r>
                  <a:rPr lang="ar-IQ" sz="2800" b="1" dirty="0">
                    <a:latin typeface="Arial Rounded MT Bold" pitchFamily="34" charset="0"/>
                  </a:rPr>
                  <a:t>لأيجاد قيمه التكامل </a:t>
                </a:r>
                <a14:m>
                  <m:oMath xmlns:m="http://schemas.openxmlformats.org/officeDocument/2006/math">
                    <m:nary>
                      <m:naryPr>
                        <m:limLoc m:val="undOvr"/>
                        <m:ctrlPr>
                          <a:rPr lang="ar-IQ" sz="2800" b="1" i="1">
                            <a:latin typeface="Cambria Math"/>
                          </a:rPr>
                        </m:ctrlPr>
                      </m:naryPr>
                      <m:sub>
                        <m:r>
                          <m:rPr>
                            <m:brk m:alnAt="24"/>
                          </m:rPr>
                          <a:rPr lang="en-US" sz="2800" b="1" i="1">
                            <a:latin typeface="Cambria Math"/>
                          </a:rPr>
                          <m:t>𝒂</m:t>
                        </m:r>
                      </m:sub>
                      <m:sup>
                        <m:r>
                          <a:rPr lang="en-US" sz="2800" b="1" i="1">
                            <a:latin typeface="Cambria Math"/>
                          </a:rPr>
                          <m:t>𝒃</m:t>
                        </m:r>
                      </m:sup>
                      <m:e>
                        <m:r>
                          <a:rPr lang="en-US" sz="2800" b="1" i="1">
                            <a:latin typeface="Cambria Math"/>
                          </a:rPr>
                          <m:t>𝒇</m:t>
                        </m:r>
                        <m:r>
                          <a:rPr lang="en-US" sz="2800" b="1" i="1">
                            <a:latin typeface="Cambria Math"/>
                          </a:rPr>
                          <m:t>(</m:t>
                        </m:r>
                        <m:r>
                          <a:rPr lang="en-US" sz="2800" b="1" i="1">
                            <a:latin typeface="Cambria Math"/>
                          </a:rPr>
                          <m:t>𝒙</m:t>
                        </m:r>
                        <m:r>
                          <a:rPr lang="en-US" sz="2800" b="1" i="1">
                            <a:latin typeface="Cambria Math"/>
                          </a:rPr>
                          <m:t>)</m:t>
                        </m:r>
                      </m:e>
                    </m:nary>
                  </m:oMath>
                </a14:m>
                <a:r>
                  <a:rPr lang="ar-IQ" sz="2800" b="1" dirty="0">
                    <a:latin typeface="Arial Rounded MT Bold" pitchFamily="34" charset="0"/>
                  </a:rPr>
                  <a:t> توجد الدالة الاصلية </a:t>
                </a:r>
                <a:r>
                  <a:rPr lang="en-US" sz="2800" b="1" dirty="0">
                    <a:latin typeface="Arial Rounded MT Bold" pitchFamily="34" charset="0"/>
                    <a:cs typeface="AngsanaUPC" pitchFamily="18" charset="-34"/>
                  </a:rPr>
                  <a:t>f(x)</a:t>
                </a:r>
                <a:r>
                  <a:rPr lang="ar-IQ" sz="2800" b="1" dirty="0">
                    <a:latin typeface="Arial Rounded MT Bold" pitchFamily="34" charset="0"/>
                  </a:rPr>
                  <a:t>  للدالة المتكاملة </a:t>
                </a:r>
                <a:r>
                  <a:rPr lang="en-US" sz="2800" b="1" cap="none" dirty="0" smtClean="0">
                    <a:latin typeface="Arial Rounded MT Bold" pitchFamily="34" charset="0"/>
                    <a:cs typeface="AngsanaUPC" pitchFamily="18" charset="-34"/>
                  </a:rPr>
                  <a:t>f </a:t>
                </a:r>
                <a:r>
                  <a:rPr lang="en-US" sz="2800" b="1" dirty="0" smtClean="0">
                    <a:latin typeface="Arial Rounded MT Bold" pitchFamily="34" charset="0"/>
                    <a:cs typeface="AngsanaUPC" pitchFamily="18" charset="-34"/>
                  </a:rPr>
                  <a:t>(</a:t>
                </a:r>
                <a:r>
                  <a:rPr lang="en-US" sz="2800" b="1" cap="none" dirty="0" smtClean="0">
                    <a:latin typeface="Arial Rounded MT Bold" pitchFamily="34" charset="0"/>
                    <a:cs typeface="AngsanaUPC" pitchFamily="18" charset="-34"/>
                  </a:rPr>
                  <a:t>x</a:t>
                </a:r>
                <a:r>
                  <a:rPr lang="en-US" sz="2800" b="1" dirty="0" smtClean="0">
                    <a:latin typeface="Arial Rounded MT Bold" pitchFamily="34" charset="0"/>
                    <a:cs typeface="AngsanaUPC" pitchFamily="18" charset="-34"/>
                  </a:rPr>
                  <a:t>)  </a:t>
                </a:r>
                <a:r>
                  <a:rPr lang="ar-IQ" sz="2800" b="1" dirty="0" smtClean="0">
                    <a:latin typeface="Arial Rounded MT Bold" pitchFamily="34" charset="0"/>
                  </a:rPr>
                  <a:t> </a:t>
                </a:r>
                <a:r>
                  <a:rPr lang="ar-IQ" sz="2800" b="1" dirty="0">
                    <a:latin typeface="Arial Rounded MT Bold" pitchFamily="34" charset="0"/>
                  </a:rPr>
                  <a:t>حيث </a:t>
                </a:r>
                <a:r>
                  <a:rPr lang="en-US" sz="2800" b="1" cap="none" dirty="0">
                    <a:latin typeface="Arial Rounded MT Bold" pitchFamily="34" charset="0"/>
                    <a:cs typeface="AngsanaUPC" pitchFamily="18" charset="-34"/>
                  </a:rPr>
                  <a:t>f(x)</a:t>
                </a:r>
                <a:r>
                  <a:rPr lang="en-US" sz="2800" b="1" dirty="0">
                    <a:latin typeface="Arial Rounded MT Bold" pitchFamily="34" charset="0"/>
                    <a:cs typeface="AngsanaUPC" pitchFamily="18" charset="-34"/>
                  </a:rPr>
                  <a:t> </a:t>
                </a:r>
                <a:r>
                  <a:rPr lang="ar-IQ" sz="2800" b="1" dirty="0">
                    <a:latin typeface="Arial Rounded MT Bold" pitchFamily="34" charset="0"/>
                  </a:rPr>
                  <a:t>  </a:t>
                </a:r>
                <a:r>
                  <a:rPr lang="ar-IQ" sz="2800" b="1" dirty="0" smtClean="0">
                    <a:latin typeface="Arial Rounded MT Bold" pitchFamily="34" charset="0"/>
                  </a:rPr>
                  <a:t>داله متصلة </a:t>
                </a:r>
                <a:r>
                  <a:rPr lang="ar-IQ" sz="2800" b="1" dirty="0">
                    <a:latin typeface="Arial Rounded MT Bold" pitchFamily="34" charset="0"/>
                  </a:rPr>
                  <a:t>على الفترة </a:t>
                </a:r>
                <a:r>
                  <a:rPr lang="ar-IQ" sz="2800" b="1" dirty="0" smtClean="0">
                    <a:latin typeface="Arial Rounded MT Bold" pitchFamily="34" charset="0"/>
                  </a:rPr>
                  <a:t>  المغلقة </a:t>
                </a:r>
                <a:r>
                  <a:rPr lang="en-US" sz="2800" b="1" dirty="0">
                    <a:latin typeface="Arial Rounded MT Bold" pitchFamily="34" charset="0"/>
                    <a:cs typeface="AngsanaUPC" pitchFamily="18" charset="-34"/>
                  </a:rPr>
                  <a:t>[</a:t>
                </a:r>
                <a:r>
                  <a:rPr lang="en-US" sz="2800" b="1" cap="none" dirty="0">
                    <a:latin typeface="Arial Rounded MT Bold" pitchFamily="34" charset="0"/>
                    <a:cs typeface="AngsanaUPC" pitchFamily="18" charset="-34"/>
                  </a:rPr>
                  <a:t>a</a:t>
                </a:r>
                <a:r>
                  <a:rPr lang="en-US" sz="2800" b="1" dirty="0">
                    <a:latin typeface="Arial Rounded MT Bold" pitchFamily="34" charset="0"/>
                    <a:cs typeface="AngsanaUPC" pitchFamily="18" charset="-34"/>
                  </a:rPr>
                  <a:t> </a:t>
                </a:r>
                <a:r>
                  <a:rPr lang="en-US" sz="2800" b="1" cap="none" dirty="0">
                    <a:latin typeface="Arial Rounded MT Bold" pitchFamily="34" charset="0"/>
                    <a:cs typeface="AngsanaUPC" pitchFamily="18" charset="-34"/>
                  </a:rPr>
                  <a:t>, b</a:t>
                </a:r>
                <a:r>
                  <a:rPr lang="en-US" sz="2800" b="1" dirty="0">
                    <a:latin typeface="Arial Rounded MT Bold" pitchFamily="34" charset="0"/>
                    <a:cs typeface="AngsanaUPC" pitchFamily="18" charset="-34"/>
                  </a:rPr>
                  <a:t>]</a:t>
                </a:r>
                <a:r>
                  <a:rPr lang="ar-IQ" sz="2800" b="1" dirty="0">
                    <a:latin typeface="Arial Rounded MT Bold" pitchFamily="34" charset="0"/>
                  </a:rPr>
                  <a:t> ثم نكتب</a:t>
                </a:r>
                <a:r>
                  <a:rPr lang="ar-IQ" sz="2800" b="1" dirty="0" smtClean="0">
                    <a:latin typeface="Arial Rounded MT Bold" pitchFamily="34" charset="0"/>
                  </a:rPr>
                  <a:t>:</a:t>
                </a:r>
                <a:br>
                  <a:rPr lang="ar-IQ" sz="2800" b="1" dirty="0" smtClean="0">
                    <a:latin typeface="Arial Rounded MT Bold" pitchFamily="34" charset="0"/>
                  </a:rPr>
                </a:br>
                <a:r>
                  <a:rPr lang="ar-IQ" sz="2800" b="1" dirty="0">
                    <a:latin typeface="Arial Rounded MT Bold" pitchFamily="34" charset="0"/>
                  </a:rPr>
                  <a:t/>
                </a:r>
                <a:br>
                  <a:rPr lang="ar-IQ" sz="2800" b="1" dirty="0">
                    <a:latin typeface="Arial Rounded MT Bold" pitchFamily="34" charset="0"/>
                  </a:rPr>
                </a:br>
                <a:r>
                  <a:rPr lang="ar-IQ" sz="2800" b="1" dirty="0">
                    <a:latin typeface="Arial Rounded MT Bold" pitchFamily="34" charset="0"/>
                  </a:rPr>
                  <a:t>        </a:t>
                </a:r>
                <a14:m>
                  <m:oMath xmlns:m="http://schemas.openxmlformats.org/officeDocument/2006/math">
                    <m:nary>
                      <m:naryPr>
                        <m:limLoc m:val="undOvr"/>
                        <m:ctrlPr>
                          <a:rPr lang="ar-IQ" sz="2800" b="1" i="1">
                            <a:latin typeface="Cambria Math"/>
                          </a:rPr>
                        </m:ctrlPr>
                      </m:naryPr>
                      <m:sub>
                        <m:r>
                          <m:rPr>
                            <m:brk m:alnAt="24"/>
                          </m:rPr>
                          <a:rPr lang="en-US" sz="2800" b="1" i="1">
                            <a:latin typeface="Cambria Math"/>
                          </a:rPr>
                          <m:t>𝒂</m:t>
                        </m:r>
                      </m:sub>
                      <m:sup>
                        <m:r>
                          <a:rPr lang="en-US" sz="2800" b="1" i="1">
                            <a:latin typeface="Cambria Math"/>
                          </a:rPr>
                          <m:t>𝒃</m:t>
                        </m:r>
                      </m:sup>
                      <m:e>
                        <m:d>
                          <m:dPr>
                            <m:ctrlPr>
                              <a:rPr lang="en-US" sz="2800" b="1" i="1">
                                <a:latin typeface="Cambria Math"/>
                              </a:rPr>
                            </m:ctrlPr>
                          </m:dPr>
                          <m:e>
                            <m:r>
                              <a:rPr lang="en-US" sz="2800" b="1" i="1">
                                <a:latin typeface="Cambria Math"/>
                              </a:rPr>
                              <m:t>𝒙</m:t>
                            </m:r>
                          </m:e>
                        </m:d>
                        <m:r>
                          <a:rPr lang="en-US" sz="2800" b="1" i="1">
                            <a:latin typeface="Cambria Math"/>
                          </a:rPr>
                          <m:t>ⅆ</m:t>
                        </m:r>
                        <m:r>
                          <a:rPr lang="en-US" sz="2800" b="1" i="1">
                            <a:latin typeface="Cambria Math"/>
                          </a:rPr>
                          <m:t>𝒙</m:t>
                        </m:r>
                        <m:r>
                          <a:rPr lang="en-US" sz="2800" b="1" i="1">
                            <a:latin typeface="Cambria Math"/>
                          </a:rPr>
                          <m:t>=</m:t>
                        </m:r>
                        <m:r>
                          <a:rPr lang="en-US" sz="2800" b="1" i="1">
                            <a:latin typeface="Cambria Math"/>
                          </a:rPr>
                          <m:t>𝒇</m:t>
                        </m:r>
                        <m:d>
                          <m:dPr>
                            <m:ctrlPr>
                              <a:rPr lang="en-US" sz="2800" b="1" i="1">
                                <a:latin typeface="Cambria Math"/>
                              </a:rPr>
                            </m:ctrlPr>
                          </m:dPr>
                          <m:e>
                            <m:r>
                              <a:rPr lang="en-US" sz="2800" b="1" i="1">
                                <a:latin typeface="Cambria Math"/>
                              </a:rPr>
                              <m:t>𝒃</m:t>
                            </m:r>
                          </m:e>
                        </m:d>
                        <m:r>
                          <a:rPr lang="en-US" sz="2800" b="1" i="1">
                            <a:latin typeface="Cambria Math"/>
                          </a:rPr>
                          <m:t>−</m:t>
                        </m:r>
                        <m:r>
                          <a:rPr lang="en-US" sz="2800" b="1" i="1">
                            <a:latin typeface="Cambria Math"/>
                          </a:rPr>
                          <m:t>𝒇</m:t>
                        </m:r>
                        <m:r>
                          <a:rPr lang="en-US" sz="2800" b="1" i="1">
                            <a:latin typeface="Cambria Math"/>
                          </a:rPr>
                          <m:t>(</m:t>
                        </m:r>
                        <m:r>
                          <a:rPr lang="en-US" sz="2800" b="1" i="1">
                            <a:latin typeface="Cambria Math"/>
                          </a:rPr>
                          <m:t>𝒂</m:t>
                        </m:r>
                        <m:r>
                          <a:rPr lang="en-US" sz="2800" b="1" i="1">
                            <a:latin typeface="Cambria Math"/>
                          </a:rPr>
                          <m:t>)</m:t>
                        </m:r>
                      </m:e>
                    </m:nary>
                  </m:oMath>
                </a14:m>
                <a:r>
                  <a:rPr lang="ar-IQ" sz="2800" b="1" dirty="0" smtClean="0">
                    <a:latin typeface="Arial Rounded MT Bold" pitchFamily="34" charset="0"/>
                  </a:rPr>
                  <a:t>  </a:t>
                </a:r>
                <a:br>
                  <a:rPr lang="ar-IQ" sz="2800" b="1" dirty="0" smtClean="0">
                    <a:latin typeface="Arial Rounded MT Bold" pitchFamily="34" charset="0"/>
                  </a:rPr>
                </a:br>
                <a:r>
                  <a:rPr lang="ar-IQ" sz="2800" b="1" dirty="0">
                    <a:latin typeface="Arial Rounded MT Bold" pitchFamily="34" charset="0"/>
                  </a:rPr>
                  <a:t/>
                </a:r>
                <a:br>
                  <a:rPr lang="ar-IQ" sz="2800" b="1" dirty="0">
                    <a:latin typeface="Arial Rounded MT Bold" pitchFamily="34" charset="0"/>
                  </a:rPr>
                </a:br>
                <a:r>
                  <a:rPr lang="ar-IQ" sz="2800" b="1" dirty="0">
                    <a:latin typeface="Arial Rounded MT Bold" pitchFamily="34" charset="0"/>
                  </a:rPr>
                  <a:t>ولكن في بعض الحالات توجد صعوبة في إيجاد الدالة الاصلية وفي بعض الحالات تكون الدالة </a:t>
                </a:r>
                <a:r>
                  <a:rPr lang="en-US" sz="2800" b="1" cap="none" dirty="0">
                    <a:latin typeface="Arial Rounded MT Bold" pitchFamily="34" charset="0"/>
                    <a:cs typeface="AngsanaUPC" pitchFamily="18" charset="-34"/>
                  </a:rPr>
                  <a:t>f(x</a:t>
                </a:r>
                <a:r>
                  <a:rPr lang="en-US" sz="2800" b="1" dirty="0">
                    <a:latin typeface="Arial Rounded MT Bold" pitchFamily="34" charset="0"/>
                    <a:cs typeface="AngsanaUPC" pitchFamily="18" charset="-34"/>
                  </a:rPr>
                  <a:t>)</a:t>
                </a:r>
                <a:r>
                  <a:rPr lang="ar-IQ" sz="2800" b="1" dirty="0">
                    <a:latin typeface="Arial Rounded MT Bold" pitchFamily="34" charset="0"/>
                  </a:rPr>
                  <a:t> معطاه في مثل هذه الحالات فان قيمه التكامل </a:t>
                </a:r>
                <a14:m>
                  <m:oMath xmlns:m="http://schemas.openxmlformats.org/officeDocument/2006/math">
                    <m:nary>
                      <m:naryPr>
                        <m:limLoc m:val="undOvr"/>
                        <m:ctrlPr>
                          <a:rPr lang="ar-IQ" sz="2800" b="1" i="1">
                            <a:latin typeface="Cambria Math"/>
                          </a:rPr>
                        </m:ctrlPr>
                      </m:naryPr>
                      <m:sub>
                        <m:r>
                          <m:rPr>
                            <m:brk m:alnAt="24"/>
                          </m:rPr>
                          <a:rPr lang="en-US" sz="2800" b="1" i="1">
                            <a:latin typeface="Cambria Math"/>
                          </a:rPr>
                          <m:t>𝒂</m:t>
                        </m:r>
                      </m:sub>
                      <m:sup>
                        <m:r>
                          <a:rPr lang="en-US" sz="2800" b="1" i="1">
                            <a:latin typeface="Cambria Math"/>
                          </a:rPr>
                          <m:t>𝒃</m:t>
                        </m:r>
                      </m:sup>
                      <m:e>
                        <m:r>
                          <a:rPr lang="en-US" sz="2800" b="1" i="1">
                            <a:latin typeface="Cambria Math"/>
                          </a:rPr>
                          <m:t>𝒇</m:t>
                        </m:r>
                        <m:r>
                          <a:rPr lang="en-US" sz="2800" b="1" i="1">
                            <a:latin typeface="Cambria Math"/>
                          </a:rPr>
                          <m:t>(</m:t>
                        </m:r>
                        <m:r>
                          <a:rPr lang="en-US" sz="2800" b="1" i="1">
                            <a:latin typeface="Cambria Math"/>
                          </a:rPr>
                          <m:t>𝒙</m:t>
                        </m:r>
                        <m:r>
                          <a:rPr lang="en-US" sz="2800" b="1" i="1">
                            <a:latin typeface="Cambria Math"/>
                          </a:rPr>
                          <m:t>)</m:t>
                        </m:r>
                      </m:e>
                    </m:nary>
                  </m:oMath>
                </a14:m>
                <a:r>
                  <a:rPr lang="ar-IQ" sz="2800" b="1" dirty="0">
                    <a:latin typeface="Arial Rounded MT Bold" pitchFamily="34" charset="0"/>
                  </a:rPr>
                  <a:t>  يمكن ايجادها بالطرق العددية</a:t>
                </a:r>
                <a:r>
                  <a:rPr lang="en-US" sz="2800" b="1" dirty="0">
                    <a:latin typeface="Arial Rounded MT Bold" pitchFamily="34" charset="0"/>
                    <a:cs typeface="AngsanaUPC" pitchFamily="18" charset="-34"/>
                  </a:rPr>
                  <a:t>.</a:t>
                </a:r>
                <a:r>
                  <a:rPr lang="ar-IQ" sz="2800" b="1" dirty="0">
                    <a:latin typeface="Arial Rounded MT Bold" pitchFamily="34" charset="0"/>
                  </a:rPr>
                  <a:t> </a:t>
                </a:r>
                <a:r>
                  <a:rPr lang="ar-IQ" sz="2800" b="1" dirty="0" smtClean="0">
                    <a:latin typeface="Arial Rounded MT Bold" pitchFamily="34" charset="0"/>
                  </a:rPr>
                  <a:t/>
                </a:r>
                <a:br>
                  <a:rPr lang="ar-IQ" sz="2800" b="1" dirty="0" smtClean="0">
                    <a:latin typeface="Arial Rounded MT Bold" pitchFamily="34" charset="0"/>
                  </a:rPr>
                </a:br>
                <a:r>
                  <a:rPr lang="ar-IQ" sz="2800" b="1" dirty="0">
                    <a:latin typeface="Arial Rounded MT Bold" pitchFamily="34" charset="0"/>
                  </a:rPr>
                  <a:t> </a:t>
                </a:r>
                <a:r>
                  <a:rPr lang="ar-IQ" sz="2800" b="1" dirty="0" smtClean="0">
                    <a:latin typeface="Arial Rounded MT Bold" pitchFamily="34" charset="0"/>
                  </a:rPr>
                  <a:t>ومن </a:t>
                </a:r>
                <a:r>
                  <a:rPr lang="ar-IQ" sz="2800" b="1" dirty="0">
                    <a:latin typeface="Arial Rounded MT Bold" pitchFamily="34" charset="0"/>
                  </a:rPr>
                  <a:t>هذه الطرق  العددية </a:t>
                </a:r>
                <a:r>
                  <a:rPr lang="ar-IQ" sz="6600" b="1" dirty="0" smtClean="0">
                    <a:latin typeface="Arial Rounded MT Bold" pitchFamily="34" charset="0"/>
                  </a:rPr>
                  <a:t>:   </a:t>
                </a:r>
                <a:r>
                  <a:rPr lang="ar-IQ" dirty="0"/>
                  <a:t/>
                </a:r>
                <a:br>
                  <a:rPr lang="ar-IQ" dirty="0"/>
                </a:br>
                <a:r>
                  <a:rPr lang="ar-IQ" b="1" dirty="0" smtClean="0">
                    <a:latin typeface="Andalus" panose="02020603050405020304" pitchFamily="18" charset="-78"/>
                    <a:cs typeface="Andalus" panose="02020603050405020304" pitchFamily="18" charset="-78"/>
                  </a:rPr>
                  <a:t/>
                </a:r>
                <a:br>
                  <a:rPr lang="ar-IQ" b="1" dirty="0" smtClean="0">
                    <a:latin typeface="Andalus" panose="02020603050405020304" pitchFamily="18" charset="-78"/>
                    <a:cs typeface="Andalus" panose="02020603050405020304" pitchFamily="18" charset="-78"/>
                  </a:rPr>
                </a:br>
                <a:r>
                  <a:rPr lang="ar-IQ" b="1" dirty="0" smtClean="0">
                    <a:solidFill>
                      <a:schemeClr val="accent1">
                        <a:lumMod val="75000"/>
                      </a:schemeClr>
                    </a:solidFill>
                    <a:latin typeface="Andalus" panose="02020603050405020304" pitchFamily="18" charset="-78"/>
                    <a:cs typeface="Andalus" panose="02020603050405020304" pitchFamily="18" charset="-78"/>
                  </a:rPr>
                  <a:t>أولا: قاعده الشبه المنحرف</a:t>
                </a:r>
                <a:br>
                  <a:rPr lang="ar-IQ" b="1" dirty="0" smtClean="0">
                    <a:solidFill>
                      <a:schemeClr val="accent1">
                        <a:lumMod val="75000"/>
                      </a:schemeClr>
                    </a:solidFill>
                    <a:latin typeface="Andalus" panose="02020603050405020304" pitchFamily="18" charset="-78"/>
                    <a:cs typeface="Andalus" panose="02020603050405020304" pitchFamily="18" charset="-78"/>
                  </a:rPr>
                </a:br>
                <a:r>
                  <a:rPr lang="ar-IQ" b="1" dirty="0" smtClean="0">
                    <a:solidFill>
                      <a:schemeClr val="accent1">
                        <a:lumMod val="75000"/>
                      </a:schemeClr>
                    </a:solidFill>
                    <a:latin typeface="Andalus" panose="02020603050405020304" pitchFamily="18" charset="-78"/>
                    <a:cs typeface="Andalus" panose="02020603050405020304" pitchFamily="18" charset="-78"/>
                  </a:rPr>
                  <a:t>ثانيا: معادله سمبسون</a:t>
                </a:r>
                <a:r>
                  <a:rPr lang="ar-IQ" b="1" dirty="0" smtClean="0">
                    <a:latin typeface="Andalus" panose="02020603050405020304" pitchFamily="18" charset="-78"/>
                    <a:cs typeface="Andalus" panose="02020603050405020304" pitchFamily="18" charset="-78"/>
                  </a:rPr>
                  <a:t/>
                </a:r>
                <a:br>
                  <a:rPr lang="ar-IQ" b="1" dirty="0" smtClean="0">
                    <a:latin typeface="Andalus" panose="02020603050405020304" pitchFamily="18" charset="-78"/>
                    <a:cs typeface="Andalus" panose="02020603050405020304" pitchFamily="18" charset="-78"/>
                  </a:rPr>
                </a:br>
                <a:endParaRPr lang="ar-IQ" b="1" dirty="0">
                  <a:latin typeface="Andalus" panose="02020603050405020304" pitchFamily="18" charset="-78"/>
                  <a:cs typeface="Andalus" panose="02020603050405020304" pitchFamily="18" charset="-78"/>
                </a:endParaRPr>
              </a:p>
            </p:txBody>
          </p:sp>
        </mc:Choice>
        <mc:Fallback xmlns="">
          <p:sp>
            <p:nvSpPr>
              <p:cNvPr id="2" name="عنوان 1"/>
              <p:cNvSpPr>
                <a:spLocks noGrp="1" noRot="1" noChangeAspect="1" noMove="1" noResize="1" noEditPoints="1" noAdjustHandles="1" noChangeArrowheads="1" noChangeShapeType="1" noTextEdit="1"/>
              </p:cNvSpPr>
              <p:nvPr>
                <p:ph type="ctrTitle"/>
              </p:nvPr>
            </p:nvSpPr>
            <p:spPr>
              <a:xfrm>
                <a:off x="342900" y="304800"/>
                <a:ext cx="11791950" cy="6419849"/>
              </a:xfrm>
              <a:blipFill rotWithShape="1">
                <a:blip r:embed="rId2"/>
                <a:stretch>
                  <a:fillRect l="-52"/>
                </a:stretch>
              </a:blipFill>
            </p:spPr>
            <p:txBody>
              <a:bodyPr/>
              <a:lstStyle/>
              <a:p>
                <a:r>
                  <a:rPr lang="ar-IQ">
                    <a:noFill/>
                  </a:rPr>
                  <a:t> </a:t>
                </a:r>
              </a:p>
            </p:txBody>
          </p:sp>
        </mc:Fallback>
      </mc:AlternateContent>
    </p:spTree>
    <p:extLst>
      <p:ext uri="{BB962C8B-B14F-4D97-AF65-F5344CB8AC3E}">
        <p14:creationId xmlns:p14="http://schemas.microsoft.com/office/powerpoint/2010/main" val="3966841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913774" y="133350"/>
            <a:ext cx="10363826" cy="6438900"/>
          </a:xfrm>
        </p:spPr>
        <p:txBody>
          <a:bodyPr>
            <a:noAutofit/>
          </a:bodyPr>
          <a:lstStyle/>
          <a:p>
            <a:pPr marL="0" indent="0" algn="ctr">
              <a:buNone/>
            </a:pPr>
            <a:r>
              <a:rPr lang="en-US" cap="none" dirty="0">
                <a:latin typeface="Bookman Old Style" pitchFamily="18" charset="0"/>
              </a:rPr>
              <a:t>else</a:t>
            </a:r>
          </a:p>
          <a:p>
            <a:pPr marL="0" indent="0" algn="ctr">
              <a:buNone/>
            </a:pPr>
            <a:r>
              <a:rPr lang="en-US" cap="none" dirty="0">
                <a:latin typeface="Bookman Old Style" pitchFamily="18" charset="0"/>
              </a:rPr>
              <a:t>level=level+1;</a:t>
            </a:r>
          </a:p>
          <a:p>
            <a:pPr marL="0" indent="0" algn="ctr">
              <a:buNone/>
            </a:pPr>
            <a:r>
              <a:rPr lang="en-US" cap="none" dirty="0">
                <a:latin typeface="Bookman Old Style" pitchFamily="18" charset="0"/>
              </a:rPr>
              <a:t>simp1=</a:t>
            </a:r>
            <a:r>
              <a:rPr lang="en-US" cap="none" dirty="0" err="1">
                <a:latin typeface="Bookman Old Style" pitchFamily="18" charset="0"/>
              </a:rPr>
              <a:t>simpl</a:t>
            </a:r>
            <a:r>
              <a:rPr lang="en-US" cap="none" dirty="0">
                <a:latin typeface="Bookman Old Style" pitchFamily="18" charset="0"/>
              </a:rPr>
              <a:t>;</a:t>
            </a:r>
          </a:p>
          <a:p>
            <a:pPr marL="0" indent="0" algn="ctr">
              <a:buNone/>
            </a:pPr>
            <a:r>
              <a:rPr lang="en-US" cap="none" dirty="0">
                <a:latin typeface="Bookman Old Style" pitchFamily="18" charset="0"/>
              </a:rPr>
              <a:t>if level &lt;= </a:t>
            </a:r>
            <a:r>
              <a:rPr lang="en-US" cap="none" dirty="0" err="1">
                <a:latin typeface="Bookman Old Style" pitchFamily="18" charset="0"/>
              </a:rPr>
              <a:t>levmax</a:t>
            </a:r>
            <a:endParaRPr lang="en-US" cap="none" dirty="0">
              <a:latin typeface="Bookman Old Style" pitchFamily="18" charset="0"/>
            </a:endParaRPr>
          </a:p>
          <a:p>
            <a:pPr marL="0" indent="0" algn="ctr">
              <a:buNone/>
            </a:pPr>
            <a:r>
              <a:rPr lang="en-US" cap="none" dirty="0" err="1">
                <a:latin typeface="Bookman Old Style" pitchFamily="18" charset="0"/>
              </a:rPr>
              <a:t>jflg</a:t>
            </a:r>
            <a:r>
              <a:rPr lang="en-US" cap="none" dirty="0">
                <a:latin typeface="Bookman Old Style" pitchFamily="18" charset="0"/>
              </a:rPr>
              <a:t>=1;</a:t>
            </a:r>
          </a:p>
          <a:p>
            <a:pPr marL="0" indent="0" algn="ctr">
              <a:buNone/>
            </a:pPr>
            <a:r>
              <a:rPr lang="en-US" cap="none" dirty="0">
                <a:latin typeface="Bookman Old Style" pitchFamily="18" charset="0"/>
              </a:rPr>
              <a:t>f(5)=f(3);f(3)=f(2);       x(5)=x(3);x(3)=x(2);</a:t>
            </a:r>
          </a:p>
          <a:p>
            <a:pPr marL="0" indent="0" algn="ctr">
              <a:buNone/>
            </a:pPr>
            <a:r>
              <a:rPr lang="en-US" cap="none" dirty="0" err="1">
                <a:latin typeface="Bookman Old Style" pitchFamily="18" charset="0"/>
              </a:rPr>
              <a:t>else%levmax</a:t>
            </a:r>
            <a:r>
              <a:rPr lang="en-US" cap="none" dirty="0">
                <a:latin typeface="Bookman Old Style" pitchFamily="18" charset="0"/>
              </a:rPr>
              <a:t> is reached, accept value computed and continue</a:t>
            </a:r>
          </a:p>
          <a:p>
            <a:pPr marL="0" indent="0" algn="ctr">
              <a:buNone/>
            </a:pPr>
            <a:r>
              <a:rPr lang="en-US" cap="none" dirty="0" err="1">
                <a:latin typeface="Bookman Old Style" pitchFamily="18" charset="0"/>
              </a:rPr>
              <a:t>iflg</a:t>
            </a:r>
            <a:r>
              <a:rPr lang="en-US" cap="none" dirty="0">
                <a:latin typeface="Bookman Old Style" pitchFamily="18" charset="0"/>
              </a:rPr>
              <a:t>=iflg+1;</a:t>
            </a:r>
          </a:p>
          <a:p>
            <a:pPr marL="0" indent="0" algn="ctr">
              <a:buNone/>
            </a:pPr>
            <a:r>
              <a:rPr lang="en-US" cap="none" dirty="0">
                <a:latin typeface="Bookman Old Style" pitchFamily="18" charset="0"/>
              </a:rPr>
              <a:t>level=level-1;</a:t>
            </a:r>
          </a:p>
          <a:p>
            <a:pPr marL="0" indent="0" algn="ctr">
              <a:buNone/>
            </a:pPr>
            <a:r>
              <a:rPr lang="en-US" cap="none" dirty="0" err="1">
                <a:latin typeface="Bookman Old Style" pitchFamily="18" charset="0"/>
              </a:rPr>
              <a:t>jflg</a:t>
            </a:r>
            <a:r>
              <a:rPr lang="en-US" cap="none" dirty="0">
                <a:latin typeface="Bookman Old Style" pitchFamily="18" charset="0"/>
              </a:rPr>
              <a:t>=0;      y=y+simp2;</a:t>
            </a:r>
          </a:p>
          <a:p>
            <a:pPr marL="0" indent="0" algn="ctr">
              <a:buNone/>
            </a:pPr>
            <a:r>
              <a:rPr lang="en-US" cap="none" dirty="0" err="1">
                <a:latin typeface="Bookman Old Style" pitchFamily="18" charset="0"/>
              </a:rPr>
              <a:t>errest</a:t>
            </a:r>
            <a:r>
              <a:rPr lang="en-US" cap="none" dirty="0">
                <a:latin typeface="Bookman Old Style" pitchFamily="18" charset="0"/>
              </a:rPr>
              <a:t>=</a:t>
            </a:r>
            <a:r>
              <a:rPr lang="en-US" cap="none" dirty="0" err="1">
                <a:latin typeface="Bookman Old Style" pitchFamily="18" charset="0"/>
              </a:rPr>
              <a:t>errest+diff</a:t>
            </a:r>
            <a:r>
              <a:rPr lang="en-US" cap="none" dirty="0">
                <a:latin typeface="Bookman Old Style" pitchFamily="18" charset="0"/>
              </a:rPr>
              <a:t>/15;</a:t>
            </a:r>
          </a:p>
          <a:p>
            <a:pPr marL="0" indent="0" algn="ctr">
              <a:buNone/>
            </a:pPr>
            <a:r>
              <a:rPr lang="en-US" cap="none" dirty="0">
                <a:latin typeface="Bookman Old Style" pitchFamily="18" charset="0"/>
              </a:rPr>
              <a:t>end</a:t>
            </a:r>
          </a:p>
          <a:p>
            <a:pPr marL="0" indent="0" algn="ctr">
              <a:buNone/>
            </a:pPr>
            <a:r>
              <a:rPr lang="en-US" cap="none" dirty="0">
                <a:latin typeface="Bookman Old Style" pitchFamily="18" charset="0"/>
              </a:rPr>
              <a:t>end</a:t>
            </a:r>
            <a:endParaRPr lang="ar-IQ" cap="none" dirty="0">
              <a:latin typeface="Bookman Old Style" pitchFamily="18" charset="0"/>
            </a:endParaRPr>
          </a:p>
        </p:txBody>
      </p:sp>
    </p:spTree>
    <p:extLst>
      <p:ext uri="{BB962C8B-B14F-4D97-AF65-F5344CB8AC3E}">
        <p14:creationId xmlns:p14="http://schemas.microsoft.com/office/powerpoint/2010/main" val="1787785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913774" y="304800"/>
            <a:ext cx="10363826" cy="6096000"/>
          </a:xfrm>
        </p:spPr>
        <p:txBody>
          <a:bodyPr/>
          <a:lstStyle/>
          <a:p>
            <a:pPr marL="0" indent="0" algn="ctr">
              <a:buNone/>
            </a:pPr>
            <a:r>
              <a:rPr lang="en-US" sz="2400" cap="none" dirty="0">
                <a:latin typeface="Bookman Old Style" pitchFamily="18" charset="0"/>
              </a:rPr>
              <a:t>for k=1:2</a:t>
            </a:r>
          </a:p>
          <a:p>
            <a:pPr marL="0" indent="0" algn="ctr">
              <a:buNone/>
            </a:pPr>
            <a:r>
              <a:rPr lang="en-US" sz="2400" cap="none" dirty="0" err="1">
                <a:latin typeface="Bookman Old Style" pitchFamily="18" charset="0"/>
              </a:rPr>
              <a:t>kk</a:t>
            </a:r>
            <a:r>
              <a:rPr lang="en-US" sz="2400" cap="none" dirty="0">
                <a:latin typeface="Bookman Old Style" pitchFamily="18" charset="0"/>
              </a:rPr>
              <a:t>=2*k;</a:t>
            </a:r>
          </a:p>
          <a:p>
            <a:pPr marL="0" indent="0" algn="ctr">
              <a:buNone/>
            </a:pPr>
            <a:r>
              <a:rPr lang="en-US" sz="2400" cap="none" dirty="0">
                <a:latin typeface="Bookman Old Style" pitchFamily="18" charset="0"/>
              </a:rPr>
              <a:t>x(</a:t>
            </a:r>
            <a:r>
              <a:rPr lang="en-US" sz="2400" cap="none" dirty="0" err="1">
                <a:latin typeface="Bookman Old Style" pitchFamily="18" charset="0"/>
              </a:rPr>
              <a:t>kk</a:t>
            </a:r>
            <a:r>
              <a:rPr lang="en-US" sz="2400" cap="none" dirty="0">
                <a:latin typeface="Bookman Old Style" pitchFamily="18" charset="0"/>
              </a:rPr>
              <a:t>)=.5*(x(kk+1)+x(kk-1));</a:t>
            </a:r>
          </a:p>
          <a:p>
            <a:pPr marL="0" indent="0" algn="ctr">
              <a:buNone/>
            </a:pPr>
            <a:r>
              <a:rPr lang="en-US" sz="2400" cap="none" dirty="0">
                <a:latin typeface="Bookman Old Style" pitchFamily="18" charset="0"/>
              </a:rPr>
              <a:t>f(</a:t>
            </a:r>
            <a:r>
              <a:rPr lang="en-US" sz="2400" cap="none" dirty="0" err="1">
                <a:latin typeface="Bookman Old Style" pitchFamily="18" charset="0"/>
              </a:rPr>
              <a:t>kk</a:t>
            </a:r>
            <a:r>
              <a:rPr lang="en-US" sz="2400" cap="none" dirty="0">
                <a:latin typeface="Bookman Old Style" pitchFamily="18" charset="0"/>
              </a:rPr>
              <a:t>)=</a:t>
            </a:r>
            <a:r>
              <a:rPr lang="en-US" sz="2400" cap="none" dirty="0" err="1">
                <a:latin typeface="Bookman Old Style" pitchFamily="18" charset="0"/>
              </a:rPr>
              <a:t>feval</a:t>
            </a:r>
            <a:r>
              <a:rPr lang="en-US" sz="2400" cap="none" dirty="0">
                <a:latin typeface="Bookman Old Style" pitchFamily="18" charset="0"/>
              </a:rPr>
              <a:t>(</a:t>
            </a:r>
            <a:r>
              <a:rPr lang="en-US" sz="2400" cap="none" dirty="0" err="1">
                <a:latin typeface="Bookman Old Style" pitchFamily="18" charset="0"/>
              </a:rPr>
              <a:t>fun,x</a:t>
            </a:r>
            <a:r>
              <a:rPr lang="en-US" sz="2400" cap="none" dirty="0">
                <a:latin typeface="Bookman Old Style" pitchFamily="18" charset="0"/>
              </a:rPr>
              <a:t>(</a:t>
            </a:r>
            <a:r>
              <a:rPr lang="en-US" sz="2400" cap="none" dirty="0" err="1">
                <a:latin typeface="Bookman Old Style" pitchFamily="18" charset="0"/>
              </a:rPr>
              <a:t>kk</a:t>
            </a:r>
            <a:r>
              <a:rPr lang="en-US" sz="2400" cap="none" dirty="0">
                <a:latin typeface="Bookman Old Style" pitchFamily="18" charset="0"/>
              </a:rPr>
              <a:t>));</a:t>
            </a:r>
          </a:p>
          <a:p>
            <a:pPr marL="0" indent="0" algn="ctr">
              <a:buNone/>
            </a:pPr>
            <a:r>
              <a:rPr lang="en-US" sz="2400" cap="none" dirty="0">
                <a:latin typeface="Bookman Old Style" pitchFamily="18" charset="0"/>
              </a:rPr>
              <a:t>end</a:t>
            </a:r>
          </a:p>
          <a:p>
            <a:pPr marL="0" indent="0" algn="ctr">
              <a:buNone/>
            </a:pPr>
            <a:r>
              <a:rPr lang="en-US" sz="2400" cap="none" dirty="0" err="1">
                <a:latin typeface="Bookman Old Style" pitchFamily="18" charset="0"/>
              </a:rPr>
              <a:t>nofun</a:t>
            </a:r>
            <a:r>
              <a:rPr lang="en-US" sz="2400" cap="none" dirty="0">
                <a:latin typeface="Bookman Old Style" pitchFamily="18" charset="0"/>
              </a:rPr>
              <a:t>=nofun+2;</a:t>
            </a:r>
          </a:p>
          <a:p>
            <a:pPr marL="0" indent="0" algn="ctr">
              <a:buNone/>
            </a:pPr>
            <a:r>
              <a:rPr lang="en-US" sz="2400" cap="none" dirty="0">
                <a:latin typeface="Bookman Old Style" pitchFamily="18" charset="0"/>
              </a:rPr>
              <a:t>end</a:t>
            </a:r>
          </a:p>
          <a:p>
            <a:pPr marL="0" indent="0" algn="ctr">
              <a:buNone/>
            </a:pPr>
            <a:r>
              <a:rPr lang="en-US" sz="2400" cap="none" dirty="0">
                <a:latin typeface="Bookman Old Style" pitchFamily="18" charset="0"/>
              </a:rPr>
              <a:t>Define the function in </a:t>
            </a:r>
            <a:r>
              <a:rPr lang="en-US" sz="2400" cap="none" dirty="0" err="1">
                <a:latin typeface="Bookman Old Style" pitchFamily="18" charset="0"/>
              </a:rPr>
              <a:t>f.m</a:t>
            </a:r>
            <a:r>
              <a:rPr lang="en-US" sz="2400" cap="none" dirty="0">
                <a:latin typeface="Bookman Old Style" pitchFamily="18" charset="0"/>
              </a:rPr>
              <a:t>. Run in </a:t>
            </a:r>
            <a:r>
              <a:rPr lang="en-US" sz="2400" cap="none" dirty="0" err="1">
                <a:latin typeface="Bookman Old Style" pitchFamily="18" charset="0"/>
              </a:rPr>
              <a:t>matlab</a:t>
            </a:r>
            <a:r>
              <a:rPr lang="en-US" sz="2400" cap="none" dirty="0">
                <a:latin typeface="Bookman Old Style" pitchFamily="18" charset="0"/>
              </a:rPr>
              <a:t> with:</a:t>
            </a:r>
          </a:p>
          <a:p>
            <a:pPr marL="0" indent="0" algn="ctr">
              <a:buNone/>
            </a:pPr>
            <a:r>
              <a:rPr lang="en-US" sz="2400" cap="none" dirty="0" err="1">
                <a:latin typeface="Bookman Old Style" pitchFamily="18" charset="0"/>
              </a:rPr>
              <a:t>adpsim</a:t>
            </a:r>
            <a:r>
              <a:rPr lang="en-US" sz="2400" cap="none" dirty="0">
                <a:latin typeface="Bookman Old Style" pitchFamily="18" charset="0"/>
              </a:rPr>
              <a:t>(1,3,1e-5,'f')</a:t>
            </a:r>
          </a:p>
          <a:p>
            <a:pPr marL="0" indent="0" algn="ctr">
              <a:buNone/>
            </a:pPr>
            <a:r>
              <a:rPr lang="en-US" sz="2400" cap="none" dirty="0">
                <a:latin typeface="Bookman Old Style" pitchFamily="18" charset="0"/>
              </a:rPr>
              <a:t>The result is ¼ 108:5552806</a:t>
            </a:r>
            <a:r>
              <a:rPr lang="en-US" dirty="0"/>
              <a:t>.</a:t>
            </a:r>
            <a:endParaRPr lang="ar-IQ" dirty="0"/>
          </a:p>
        </p:txBody>
      </p:sp>
    </p:spTree>
    <p:extLst>
      <p:ext uri="{BB962C8B-B14F-4D97-AF65-F5344CB8AC3E}">
        <p14:creationId xmlns:p14="http://schemas.microsoft.com/office/powerpoint/2010/main" val="26059227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989974" y="209550"/>
            <a:ext cx="10363826" cy="6362700"/>
          </a:xfrm>
          <a:ln>
            <a:solidFill>
              <a:srgbClr val="00B0F0"/>
            </a:solidFill>
          </a:ln>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indent="0" algn="ctr">
              <a:lnSpc>
                <a:spcPct val="200000"/>
              </a:lnSpc>
              <a:buNone/>
            </a:pPr>
            <a:r>
              <a:rPr lang="ar-IQ" sz="16600" b="1" cap="none" dirty="0" smtClean="0">
                <a:ln w="11430">
                  <a:solidFill>
                    <a:srgbClr val="0070C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3">
                      <a:satMod val="175000"/>
                      <a:alpha val="40000"/>
                    </a:schemeClr>
                  </a:glow>
                  <a:outerShdw blurRad="50800" dist="39000" dir="5460000" algn="tl">
                    <a:srgbClr val="000000">
                      <a:alpha val="38000"/>
                    </a:srgbClr>
                  </a:outerShdw>
                </a:effectLst>
                <a:latin typeface="Arabic Typesetting" pitchFamily="66" charset="-78"/>
                <a:cs typeface="Arabic Typesetting" pitchFamily="66" charset="-78"/>
              </a:rPr>
              <a:t>تم بحمد ال</a:t>
            </a:r>
            <a:r>
              <a:rPr lang="ar-IQ" sz="16600" b="1" cap="none"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abic Typesetting" pitchFamily="66" charset="-78"/>
                <a:cs typeface="Arabic Typesetting" pitchFamily="66" charset="-78"/>
              </a:rPr>
              <a:t>له</a:t>
            </a:r>
          </a:p>
          <a:p>
            <a:pPr marL="0" indent="0" algn="ctr">
              <a:lnSpc>
                <a:spcPct val="200000"/>
              </a:lnSpc>
              <a:buNone/>
            </a:pPr>
            <a:endParaRPr lang="ar-IQ" sz="16600" b="1" cap="none"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abic Typesetting" pitchFamily="66" charset="-78"/>
              <a:cs typeface="Arabic Typesetting" pitchFamily="66" charset="-78"/>
            </a:endParaRPr>
          </a:p>
        </p:txBody>
      </p:sp>
    </p:spTree>
    <p:extLst>
      <p:ext uri="{BB962C8B-B14F-4D97-AF65-F5344CB8AC3E}">
        <p14:creationId xmlns:p14="http://schemas.microsoft.com/office/powerpoint/2010/main" val="28330812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عنوان 1"/>
              <p:cNvSpPr>
                <a:spLocks noGrp="1"/>
              </p:cNvSpPr>
              <p:nvPr>
                <p:ph type="title"/>
              </p:nvPr>
            </p:nvSpPr>
            <p:spPr>
              <a:xfrm>
                <a:off x="590550" y="618517"/>
                <a:ext cx="10934699" cy="3762983"/>
              </a:xfrm>
              <a:ln>
                <a:solidFill>
                  <a:srgbClr val="00B050"/>
                </a:solidFill>
              </a:ln>
            </p:spPr>
            <p:txBody>
              <a:bodyPr>
                <a:normAutofit/>
              </a:bodyPr>
              <a:lstStyle/>
              <a:p>
                <a:pPr algn="r"/>
                <a:r>
                  <a:rPr lang="ar-IQ" sz="4800" b="1" dirty="0" smtClean="0">
                    <a:solidFill>
                      <a:schemeClr val="accent1">
                        <a:lumMod val="75000"/>
                      </a:schemeClr>
                    </a:solidFill>
                    <a:latin typeface="Andalus" panose="02020603050405020304" pitchFamily="18" charset="-78"/>
                    <a:cs typeface="Andalus" panose="02020603050405020304" pitchFamily="18" charset="-78"/>
                  </a:rPr>
                  <a:t>أولا: قاعدة الشبه المنحرف:</a:t>
                </a:r>
                <a:br>
                  <a:rPr lang="ar-IQ" sz="4800" b="1" dirty="0" smtClean="0">
                    <a:solidFill>
                      <a:schemeClr val="accent1">
                        <a:lumMod val="75000"/>
                      </a:schemeClr>
                    </a:solidFill>
                    <a:latin typeface="Andalus" panose="02020603050405020304" pitchFamily="18" charset="-78"/>
                    <a:cs typeface="Andalus" panose="02020603050405020304" pitchFamily="18" charset="-78"/>
                  </a:rPr>
                </a:br>
                <a:r>
                  <a:rPr lang="ar-IQ" dirty="0" smtClean="0"/>
                  <a:t>لحساب قيمه التكامل الفترات من </a:t>
                </a:r>
                <a:r>
                  <a:rPr lang="en-US" cap="none" dirty="0" smtClean="0">
                    <a:solidFill>
                      <a:srgbClr val="00B050"/>
                    </a:solidFill>
                  </a:rPr>
                  <a:t>n</a:t>
                </a:r>
                <a:r>
                  <a:rPr lang="ar-IQ" dirty="0" smtClean="0"/>
                  <a:t>الى </a:t>
                </a:r>
                <a:r>
                  <a:rPr lang="en-US" dirty="0" smtClean="0">
                    <a:solidFill>
                      <a:srgbClr val="00B050"/>
                    </a:solidFill>
                  </a:rPr>
                  <a:t>[</a:t>
                </a:r>
                <a:r>
                  <a:rPr lang="en-US" cap="none" dirty="0" err="1" smtClean="0">
                    <a:solidFill>
                      <a:srgbClr val="00B050"/>
                    </a:solidFill>
                  </a:rPr>
                  <a:t>a</a:t>
                </a:r>
                <a:r>
                  <a:rPr lang="en-US" dirty="0" err="1" smtClean="0">
                    <a:solidFill>
                      <a:srgbClr val="00B050"/>
                    </a:solidFill>
                  </a:rPr>
                  <a:t>,</a:t>
                </a:r>
                <a:r>
                  <a:rPr lang="en-US" cap="none" dirty="0" err="1" smtClean="0">
                    <a:solidFill>
                      <a:srgbClr val="00B050"/>
                    </a:solidFill>
                  </a:rPr>
                  <a:t>b</a:t>
                </a:r>
                <a:r>
                  <a:rPr lang="en-US" dirty="0" smtClean="0">
                    <a:solidFill>
                      <a:srgbClr val="00B050"/>
                    </a:solidFill>
                  </a:rPr>
                  <a:t>]</a:t>
                </a:r>
                <a:r>
                  <a:rPr lang="ar-IQ" dirty="0" smtClean="0"/>
                  <a:t> ونقسم </a:t>
                </a:r>
                <a:r>
                  <a:rPr lang="ar-IQ" dirty="0" err="1" smtClean="0"/>
                  <a:t>الفتره</a:t>
                </a:r>
                <a14:m>
                  <m:oMath xmlns:m="http://schemas.openxmlformats.org/officeDocument/2006/math">
                    <m:nary>
                      <m:naryPr>
                        <m:limLoc m:val="undOvr"/>
                        <m:ctrlPr>
                          <a:rPr lang="ar-IQ" i="1" smtClean="0">
                            <a:solidFill>
                              <a:srgbClr val="00B050"/>
                            </a:solidFill>
                            <a:latin typeface="Cambria Math"/>
                          </a:rPr>
                        </m:ctrlPr>
                      </m:naryPr>
                      <m:sub>
                        <m:r>
                          <m:rPr>
                            <m:brk m:alnAt="24"/>
                          </m:rPr>
                          <a:rPr lang="en-US" b="0" i="1" smtClean="0">
                            <a:solidFill>
                              <a:srgbClr val="00B050"/>
                            </a:solidFill>
                            <a:latin typeface="Cambria Math"/>
                          </a:rPr>
                          <m:t>𝑎</m:t>
                        </m:r>
                      </m:sub>
                      <m:sup>
                        <m:r>
                          <a:rPr lang="en-US" b="0" i="1" smtClean="0">
                            <a:solidFill>
                              <a:srgbClr val="00B050"/>
                            </a:solidFill>
                            <a:latin typeface="Cambria Math"/>
                          </a:rPr>
                          <m:t>𝑏</m:t>
                        </m:r>
                      </m:sup>
                      <m:e>
                        <m:r>
                          <a:rPr lang="en-US" b="0" i="1" smtClean="0">
                            <a:solidFill>
                              <a:srgbClr val="00B050"/>
                            </a:solidFill>
                            <a:latin typeface="Cambria Math"/>
                          </a:rPr>
                          <m:t>(</m:t>
                        </m:r>
                        <m:r>
                          <a:rPr lang="en-US" b="0" i="1" smtClean="0">
                            <a:solidFill>
                              <a:srgbClr val="00B050"/>
                            </a:solidFill>
                            <a:latin typeface="Cambria Math"/>
                          </a:rPr>
                          <m:t>𝑥</m:t>
                        </m:r>
                        <m:r>
                          <a:rPr lang="en-US" b="0" i="1" smtClean="0">
                            <a:solidFill>
                              <a:srgbClr val="00B050"/>
                            </a:solidFill>
                            <a:latin typeface="Cambria Math"/>
                          </a:rPr>
                          <m:t>)ⅆ</m:t>
                        </m:r>
                        <m:r>
                          <a:rPr lang="en-US" b="0" i="1" smtClean="0">
                            <a:solidFill>
                              <a:srgbClr val="00B050"/>
                            </a:solidFill>
                            <a:latin typeface="Cambria Math"/>
                          </a:rPr>
                          <m:t>𝑥</m:t>
                        </m:r>
                      </m:e>
                    </m:nary>
                  </m:oMath>
                </a14:m>
                <a:r>
                  <a:rPr lang="ar-IQ" dirty="0" smtClean="0"/>
                  <a:t> الجزئية المتساوية الطول فيكون طول كل فتره </a:t>
                </a:r>
                <a14:m>
                  <m:oMath xmlns:m="http://schemas.openxmlformats.org/officeDocument/2006/math">
                    <m:r>
                      <a:rPr lang="en-US" b="0" i="1" smtClean="0">
                        <a:latin typeface="Cambria Math"/>
                      </a:rPr>
                      <m:t>h</m:t>
                    </m:r>
                    <m:r>
                      <a:rPr lang="en-US" b="0" i="1" smtClean="0">
                        <a:latin typeface="Cambria Math"/>
                      </a:rPr>
                      <m:t>=</m:t>
                    </m:r>
                    <m:f>
                      <m:fPr>
                        <m:ctrlPr>
                          <a:rPr lang="en-US" b="0" i="1" smtClean="0">
                            <a:latin typeface="Cambria Math"/>
                          </a:rPr>
                        </m:ctrlPr>
                      </m:fPr>
                      <m:num>
                        <m:r>
                          <a:rPr lang="en-US" b="0" i="1" smtClean="0">
                            <a:latin typeface="Cambria Math"/>
                          </a:rPr>
                          <m:t>𝑏</m:t>
                        </m:r>
                        <m:r>
                          <a:rPr lang="en-US" b="0" i="1" smtClean="0">
                            <a:latin typeface="Cambria Math"/>
                          </a:rPr>
                          <m:t>−</m:t>
                        </m:r>
                        <m:r>
                          <a:rPr lang="en-US" b="0" i="1" smtClean="0">
                            <a:latin typeface="Cambria Math"/>
                          </a:rPr>
                          <m:t>𝑎</m:t>
                        </m:r>
                      </m:num>
                      <m:den>
                        <m:r>
                          <a:rPr lang="en-US" b="0" i="1" smtClean="0">
                            <a:latin typeface="Cambria Math"/>
                          </a:rPr>
                          <m:t>𝑛</m:t>
                        </m:r>
                      </m:den>
                    </m:f>
                  </m:oMath>
                </a14:m>
                <a:r>
                  <a:rPr lang="ar-IQ" dirty="0" smtClean="0"/>
                  <a:t/>
                </a:r>
                <a:br>
                  <a:rPr lang="ar-IQ" dirty="0" smtClean="0"/>
                </a:br>
                <a:r>
                  <a:rPr lang="ar-IQ" dirty="0" smtClean="0"/>
                  <a:t>فتكون قاعده الشبه المنحرف كالاتي:</a:t>
                </a:r>
                <a:r>
                  <a:rPr lang="ar-IQ" dirty="0"/>
                  <a:t/>
                </a:r>
                <a:br>
                  <a:rPr lang="ar-IQ" dirty="0"/>
                </a:br>
                <a:r>
                  <a:rPr lang="ar-IQ" dirty="0" smtClean="0"/>
                  <a:t>حيث:</a:t>
                </a:r>
                <a:r>
                  <a:rPr lang="en-US" cap="none" dirty="0" smtClean="0">
                    <a:solidFill>
                      <a:srgbClr val="00B050"/>
                    </a:solidFill>
                  </a:rPr>
                  <a:t>n</a:t>
                </a:r>
                <a:r>
                  <a:rPr lang="en-US" dirty="0" smtClean="0">
                    <a:solidFill>
                      <a:srgbClr val="00B050"/>
                    </a:solidFill>
                  </a:rPr>
                  <a:t>  </a:t>
                </a:r>
                <a:r>
                  <a:rPr lang="ar-IQ" dirty="0" smtClean="0"/>
                  <a:t> تمثل عدد الفترات الجزيئية</a:t>
                </a:r>
                <a:r>
                  <a:rPr lang="en-US" dirty="0" smtClean="0"/>
                  <a:t>.</a:t>
                </a:r>
                <a:r>
                  <a:rPr lang="ar-IQ" dirty="0"/>
                  <a:t/>
                </a:r>
                <a:br>
                  <a:rPr lang="ar-IQ" dirty="0"/>
                </a:br>
                <a:r>
                  <a:rPr lang="ar-IQ" dirty="0" smtClean="0"/>
                  <a:t>حيث:   </a:t>
                </a:r>
                <a:r>
                  <a:rPr lang="en-US" cap="none" dirty="0" smtClean="0">
                    <a:solidFill>
                      <a:srgbClr val="00B050"/>
                    </a:solidFill>
                  </a:rPr>
                  <a:t>h</a:t>
                </a:r>
                <a:r>
                  <a:rPr lang="ar-IQ" dirty="0" smtClean="0"/>
                  <a:t> تمثل  طول الفترة الجزيئية</a:t>
                </a:r>
                <a:r>
                  <a:rPr lang="en-US" dirty="0" smtClean="0"/>
                  <a:t>.</a:t>
                </a:r>
                <a:endParaRPr lang="ar-IQ" dirty="0"/>
              </a:p>
            </p:txBody>
          </p:sp>
        </mc:Choice>
        <mc:Fallback xmlns="">
          <p:sp>
            <p:nvSpPr>
              <p:cNvPr id="2" name="عنوان 1"/>
              <p:cNvSpPr>
                <a:spLocks noGrp="1" noRot="1" noChangeAspect="1" noMove="1" noResize="1" noEditPoints="1" noAdjustHandles="1" noChangeArrowheads="1" noChangeShapeType="1" noTextEdit="1"/>
              </p:cNvSpPr>
              <p:nvPr>
                <p:ph type="title"/>
              </p:nvPr>
            </p:nvSpPr>
            <p:spPr>
              <a:xfrm>
                <a:off x="590550" y="618517"/>
                <a:ext cx="10934699" cy="3762983"/>
              </a:xfrm>
              <a:blipFill rotWithShape="1">
                <a:blip r:embed="rId2"/>
                <a:stretch>
                  <a:fillRect t="-3065" r="-2450" b="-4032"/>
                </a:stretch>
              </a:blipFill>
              <a:ln>
                <a:solidFill>
                  <a:srgbClr val="00B050"/>
                </a:solidFill>
              </a:ln>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3" name="عنصر نائب للمحتوى 2"/>
              <p:cNvSpPr>
                <a:spLocks noGrp="1"/>
              </p:cNvSpPr>
              <p:nvPr>
                <p:ph sz="quarter" idx="13"/>
              </p:nvPr>
            </p:nvSpPr>
            <p:spPr>
              <a:xfrm>
                <a:off x="361950" y="4305300"/>
                <a:ext cx="11391900" cy="1695450"/>
              </a:xfrm>
              <a:noFill/>
            </p:spPr>
            <p:txBody>
              <a:bodyPr>
                <a:normAutofit fontScale="92500"/>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ar-IQ" b="1" cap="none"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marL="0" indent="0" algn="ctr">
                  <a:buNone/>
                </a:pPr>
                <a14:m>
                  <m:oMathPara xmlns:m="http://schemas.openxmlformats.org/officeDocument/2006/math">
                    <m:oMathParaPr>
                      <m:jc m:val="centerGroup"/>
                    </m:oMathParaPr>
                    <m:oMath xmlns:m="http://schemas.openxmlformats.org/officeDocument/2006/math">
                      <m:nary>
                        <m:naryPr>
                          <m:limLoc m:val="undOvr"/>
                          <m:ctrlPr>
                            <a:rPr lang="ar-IQ" sz="2400" i="1" cap="none" smtClean="0">
                              <a:solidFill>
                                <a:schemeClr val="tx1"/>
                              </a:solidFill>
                              <a:latin typeface="Cambria Math"/>
                            </a:rPr>
                          </m:ctrlPr>
                        </m:naryPr>
                        <m:sub>
                          <m:r>
                            <m:rPr>
                              <m:brk m:alnAt="24"/>
                            </m:rPr>
                            <a:rPr lang="en-US" sz="2400" i="1" cap="none" smtClean="0">
                              <a:solidFill>
                                <a:schemeClr val="tx1"/>
                              </a:solidFill>
                              <a:latin typeface="Cambria Math"/>
                            </a:rPr>
                            <m:t>𝒂</m:t>
                          </m:r>
                        </m:sub>
                        <m:sup>
                          <m:r>
                            <a:rPr lang="en-US" sz="2400" i="1" cap="none" smtClean="0">
                              <a:solidFill>
                                <a:schemeClr val="tx1"/>
                              </a:solidFill>
                              <a:latin typeface="Cambria Math"/>
                            </a:rPr>
                            <m:t>𝒃</m:t>
                          </m:r>
                        </m:sup>
                        <m:e>
                          <m:r>
                            <a:rPr lang="en-US" sz="2400" i="1" cap="none" smtClean="0">
                              <a:solidFill>
                                <a:schemeClr val="tx1"/>
                              </a:solidFill>
                              <a:latin typeface="Cambria Math"/>
                            </a:rPr>
                            <m:t>𝒇</m:t>
                          </m:r>
                          <m:d>
                            <m:dPr>
                              <m:ctrlPr>
                                <a:rPr lang="en-US" sz="2400" i="1" cap="none" smtClean="0">
                                  <a:solidFill>
                                    <a:schemeClr val="tx1"/>
                                  </a:solidFill>
                                  <a:latin typeface="Cambria Math"/>
                                </a:rPr>
                              </m:ctrlPr>
                            </m:dPr>
                            <m:e>
                              <m:r>
                                <a:rPr lang="en-US" sz="2400" i="1" cap="none" smtClean="0">
                                  <a:solidFill>
                                    <a:schemeClr val="tx1"/>
                                  </a:solidFill>
                                  <a:latin typeface="Cambria Math"/>
                                </a:rPr>
                                <m:t>𝒙</m:t>
                              </m:r>
                            </m:e>
                          </m:d>
                          <m:r>
                            <a:rPr lang="en-US" sz="2400" i="1" cap="none" smtClean="0">
                              <a:solidFill>
                                <a:schemeClr val="tx1"/>
                              </a:solidFill>
                              <a:latin typeface="Cambria Math"/>
                            </a:rPr>
                            <m:t>𝒅𝒙</m:t>
                          </m:r>
                          <m:r>
                            <a:rPr lang="en-US" sz="2400" i="1" cap="none" smtClean="0">
                              <a:solidFill>
                                <a:schemeClr val="tx1"/>
                              </a:solidFill>
                              <a:latin typeface="Cambria Math"/>
                              <a:ea typeface="Cambria Math"/>
                            </a:rPr>
                            <m:t>≅</m:t>
                          </m:r>
                          <m:f>
                            <m:fPr>
                              <m:ctrlPr>
                                <a:rPr lang="en-US" sz="2400" i="1" cap="none" smtClean="0">
                                  <a:solidFill>
                                    <a:schemeClr val="tx1"/>
                                  </a:solidFill>
                                  <a:latin typeface="Cambria Math"/>
                                  <a:ea typeface="Cambria Math"/>
                                </a:rPr>
                              </m:ctrlPr>
                            </m:fPr>
                            <m:num>
                              <m:r>
                                <a:rPr lang="en-US" sz="2400" i="1" cap="none" smtClean="0">
                                  <a:solidFill>
                                    <a:schemeClr val="tx1"/>
                                  </a:solidFill>
                                  <a:latin typeface="Cambria Math"/>
                                  <a:ea typeface="Cambria Math"/>
                                </a:rPr>
                                <m:t>𝒉</m:t>
                              </m:r>
                            </m:num>
                            <m:den>
                              <m:r>
                                <a:rPr lang="en-US" sz="2400" i="1" cap="none" smtClean="0">
                                  <a:solidFill>
                                    <a:schemeClr val="tx1"/>
                                  </a:solidFill>
                                  <a:latin typeface="Cambria Math"/>
                                  <a:ea typeface="Cambria Math"/>
                                </a:rPr>
                                <m:t>𝟐</m:t>
                              </m:r>
                            </m:den>
                          </m:f>
                          <m:r>
                            <a:rPr lang="en-US" sz="2400" i="1" cap="none" smtClean="0">
                              <a:solidFill>
                                <a:schemeClr val="tx1"/>
                              </a:solidFill>
                              <a:latin typeface="Cambria Math"/>
                              <a:ea typeface="Cambria Math"/>
                            </a:rPr>
                            <m:t>{</m:t>
                          </m:r>
                          <m:r>
                            <a:rPr lang="en-US" sz="2400" i="1" cap="none" smtClean="0">
                              <a:solidFill>
                                <a:schemeClr val="tx1"/>
                              </a:solidFill>
                              <a:latin typeface="Cambria Math"/>
                              <a:ea typeface="Cambria Math"/>
                            </a:rPr>
                            <m:t>𝒇</m:t>
                          </m:r>
                          <m:d>
                            <m:dPr>
                              <m:ctrlPr>
                                <a:rPr lang="en-US" sz="2400" i="1" cap="none" smtClean="0">
                                  <a:solidFill>
                                    <a:schemeClr val="tx1"/>
                                  </a:solidFill>
                                  <a:latin typeface="Cambria Math"/>
                                  <a:ea typeface="Cambria Math"/>
                                </a:rPr>
                              </m:ctrlPr>
                            </m:dPr>
                            <m:e>
                              <m:r>
                                <a:rPr lang="en-US" sz="2400" i="1" cap="none" smtClean="0">
                                  <a:solidFill>
                                    <a:schemeClr val="tx1"/>
                                  </a:solidFill>
                                  <a:latin typeface="Cambria Math"/>
                                  <a:ea typeface="Cambria Math"/>
                                </a:rPr>
                                <m:t>𝒂</m:t>
                              </m:r>
                            </m:e>
                          </m:d>
                          <m:r>
                            <a:rPr lang="en-US" sz="2400" i="1" cap="none" smtClean="0">
                              <a:solidFill>
                                <a:schemeClr val="tx1"/>
                              </a:solidFill>
                              <a:latin typeface="Cambria Math"/>
                              <a:ea typeface="Cambria Math"/>
                            </a:rPr>
                            <m:t>+</m:t>
                          </m:r>
                          <m:r>
                            <a:rPr lang="en-US" sz="2400" i="1" cap="none" smtClean="0">
                              <a:solidFill>
                                <a:schemeClr val="tx1"/>
                              </a:solidFill>
                              <a:latin typeface="Cambria Math"/>
                              <a:ea typeface="Cambria Math"/>
                            </a:rPr>
                            <m:t>𝟐</m:t>
                          </m:r>
                          <m:r>
                            <a:rPr lang="en-US" sz="2400" i="1" cap="none" smtClean="0">
                              <a:solidFill>
                                <a:schemeClr val="tx1"/>
                              </a:solidFill>
                              <a:latin typeface="Cambria Math"/>
                              <a:ea typeface="Cambria Math"/>
                            </a:rPr>
                            <m:t>𝒇</m:t>
                          </m:r>
                          <m:d>
                            <m:dPr>
                              <m:ctrlPr>
                                <a:rPr lang="en-US" sz="2400" i="1" cap="none" smtClean="0">
                                  <a:solidFill>
                                    <a:schemeClr val="tx1"/>
                                  </a:solidFill>
                                  <a:latin typeface="Cambria Math"/>
                                  <a:ea typeface="Cambria Math"/>
                                </a:rPr>
                              </m:ctrlPr>
                            </m:dPr>
                            <m:e>
                              <m:r>
                                <a:rPr lang="en-US" sz="2400" i="1" cap="none" smtClean="0">
                                  <a:solidFill>
                                    <a:schemeClr val="tx1"/>
                                  </a:solidFill>
                                  <a:latin typeface="Cambria Math"/>
                                  <a:ea typeface="Cambria Math"/>
                                </a:rPr>
                                <m:t>𝒂</m:t>
                              </m:r>
                              <m:r>
                                <a:rPr lang="en-US" sz="2400" i="1" cap="none" smtClean="0">
                                  <a:solidFill>
                                    <a:schemeClr val="tx1"/>
                                  </a:solidFill>
                                  <a:latin typeface="Cambria Math"/>
                                  <a:ea typeface="Cambria Math"/>
                                </a:rPr>
                                <m:t>+</m:t>
                              </m:r>
                              <m:r>
                                <a:rPr lang="en-US" sz="2400" i="1" cap="none" smtClean="0">
                                  <a:solidFill>
                                    <a:schemeClr val="tx1"/>
                                  </a:solidFill>
                                  <a:latin typeface="Cambria Math"/>
                                  <a:ea typeface="Cambria Math"/>
                                </a:rPr>
                                <m:t>𝒉</m:t>
                              </m:r>
                            </m:e>
                          </m:d>
                          <m:r>
                            <a:rPr lang="en-US" sz="2400" i="1" cap="none" smtClean="0">
                              <a:solidFill>
                                <a:schemeClr val="tx1"/>
                              </a:solidFill>
                              <a:latin typeface="Cambria Math"/>
                              <a:ea typeface="Cambria Math"/>
                            </a:rPr>
                            <m:t>+</m:t>
                          </m:r>
                          <m:r>
                            <a:rPr lang="en-US" sz="2400" i="1" cap="none" smtClean="0">
                              <a:solidFill>
                                <a:schemeClr val="tx1"/>
                              </a:solidFill>
                              <a:latin typeface="Cambria Math"/>
                              <a:ea typeface="Cambria Math"/>
                            </a:rPr>
                            <m:t>𝟐</m:t>
                          </m:r>
                          <m:r>
                            <a:rPr lang="en-US" sz="2400" i="1" cap="none" smtClean="0">
                              <a:solidFill>
                                <a:schemeClr val="tx1"/>
                              </a:solidFill>
                              <a:latin typeface="Cambria Math"/>
                              <a:ea typeface="Cambria Math"/>
                            </a:rPr>
                            <m:t>𝒇</m:t>
                          </m:r>
                          <m:d>
                            <m:dPr>
                              <m:ctrlPr>
                                <a:rPr lang="en-US" sz="2400" i="1" cap="none" smtClean="0">
                                  <a:solidFill>
                                    <a:schemeClr val="tx1"/>
                                  </a:solidFill>
                                  <a:latin typeface="Cambria Math"/>
                                  <a:ea typeface="Cambria Math"/>
                                </a:rPr>
                              </m:ctrlPr>
                            </m:dPr>
                            <m:e>
                              <m:r>
                                <a:rPr lang="en-US" sz="2400" i="1" cap="none" smtClean="0">
                                  <a:solidFill>
                                    <a:schemeClr val="tx1"/>
                                  </a:solidFill>
                                  <a:latin typeface="Cambria Math"/>
                                  <a:ea typeface="Cambria Math"/>
                                </a:rPr>
                                <m:t>𝒂</m:t>
                              </m:r>
                              <m:r>
                                <a:rPr lang="en-US" sz="2400" i="1" cap="none" smtClean="0">
                                  <a:solidFill>
                                    <a:schemeClr val="tx1"/>
                                  </a:solidFill>
                                  <a:latin typeface="Cambria Math"/>
                                  <a:ea typeface="Cambria Math"/>
                                </a:rPr>
                                <m:t>+</m:t>
                              </m:r>
                              <m:r>
                                <a:rPr lang="en-US" sz="2400" i="1" cap="none" smtClean="0">
                                  <a:solidFill>
                                    <a:schemeClr val="tx1"/>
                                  </a:solidFill>
                                  <a:latin typeface="Cambria Math"/>
                                  <a:ea typeface="Cambria Math"/>
                                </a:rPr>
                                <m:t>𝟐</m:t>
                              </m:r>
                              <m:r>
                                <a:rPr lang="en-US" sz="2400" i="1" cap="none" smtClean="0">
                                  <a:solidFill>
                                    <a:schemeClr val="tx1"/>
                                  </a:solidFill>
                                  <a:latin typeface="Cambria Math"/>
                                  <a:ea typeface="Cambria Math"/>
                                </a:rPr>
                                <m:t>𝒉</m:t>
                              </m:r>
                            </m:e>
                          </m:d>
                          <m:r>
                            <a:rPr lang="en-US" sz="2400" i="1" cap="none" smtClean="0">
                              <a:solidFill>
                                <a:schemeClr val="tx1"/>
                              </a:solidFill>
                              <a:latin typeface="Cambria Math"/>
                              <a:ea typeface="Cambria Math"/>
                            </a:rPr>
                            <m:t>+…+</m:t>
                          </m:r>
                          <m:r>
                            <a:rPr lang="en-US" sz="2400" i="1" cap="none" smtClean="0">
                              <a:solidFill>
                                <a:schemeClr val="tx1"/>
                              </a:solidFill>
                              <a:latin typeface="Cambria Math"/>
                              <a:ea typeface="Cambria Math"/>
                            </a:rPr>
                            <m:t>𝟐</m:t>
                          </m:r>
                          <m:r>
                            <a:rPr lang="en-US" sz="2400" i="1" cap="none" smtClean="0">
                              <a:solidFill>
                                <a:schemeClr val="tx1"/>
                              </a:solidFill>
                              <a:latin typeface="Cambria Math"/>
                              <a:ea typeface="Cambria Math"/>
                            </a:rPr>
                            <m:t>𝒇</m:t>
                          </m:r>
                          <m:d>
                            <m:dPr>
                              <m:ctrlPr>
                                <a:rPr lang="en-US" sz="2400" i="1" cap="none" smtClean="0">
                                  <a:solidFill>
                                    <a:schemeClr val="tx1"/>
                                  </a:solidFill>
                                  <a:latin typeface="Cambria Math"/>
                                  <a:ea typeface="Cambria Math"/>
                                </a:rPr>
                              </m:ctrlPr>
                            </m:dPr>
                            <m:e>
                              <m:r>
                                <a:rPr lang="en-US" sz="2400" i="1" cap="none" smtClean="0">
                                  <a:solidFill>
                                    <a:schemeClr val="tx1"/>
                                  </a:solidFill>
                                  <a:latin typeface="Cambria Math"/>
                                  <a:ea typeface="Cambria Math"/>
                                </a:rPr>
                                <m:t>𝒂</m:t>
                              </m:r>
                              <m:r>
                                <a:rPr lang="en-US" sz="2400" i="1" cap="none" smtClean="0">
                                  <a:solidFill>
                                    <a:schemeClr val="tx1"/>
                                  </a:solidFill>
                                  <a:latin typeface="Cambria Math"/>
                                  <a:ea typeface="Cambria Math"/>
                                </a:rPr>
                                <m:t>+</m:t>
                              </m:r>
                              <m:d>
                                <m:dPr>
                                  <m:ctrlPr>
                                    <a:rPr lang="en-US" sz="2400" i="1" cap="none" smtClean="0">
                                      <a:solidFill>
                                        <a:schemeClr val="tx1"/>
                                      </a:solidFill>
                                      <a:latin typeface="Cambria Math"/>
                                      <a:ea typeface="Cambria Math"/>
                                    </a:rPr>
                                  </m:ctrlPr>
                                </m:dPr>
                                <m:e>
                                  <m:r>
                                    <a:rPr lang="en-US" sz="2400" i="1" cap="none" smtClean="0">
                                      <a:solidFill>
                                        <a:schemeClr val="tx1"/>
                                      </a:solidFill>
                                      <a:latin typeface="Cambria Math"/>
                                      <a:ea typeface="Cambria Math"/>
                                    </a:rPr>
                                    <m:t>𝒏</m:t>
                                  </m:r>
                                  <m:r>
                                    <a:rPr lang="en-US" sz="2400" i="1" cap="none" smtClean="0">
                                      <a:solidFill>
                                        <a:schemeClr val="tx1"/>
                                      </a:solidFill>
                                      <a:latin typeface="Cambria Math"/>
                                      <a:ea typeface="Cambria Math"/>
                                    </a:rPr>
                                    <m:t>−</m:t>
                                  </m:r>
                                  <m:r>
                                    <a:rPr lang="en-US" sz="2400" i="1" cap="none" smtClean="0">
                                      <a:solidFill>
                                        <a:schemeClr val="tx1"/>
                                      </a:solidFill>
                                      <a:latin typeface="Cambria Math"/>
                                      <a:ea typeface="Cambria Math"/>
                                    </a:rPr>
                                    <m:t>𝟏</m:t>
                                  </m:r>
                                </m:e>
                              </m:d>
                              <m:r>
                                <a:rPr lang="en-US" sz="2400" i="1" cap="none" smtClean="0">
                                  <a:solidFill>
                                    <a:schemeClr val="tx1"/>
                                  </a:solidFill>
                                  <a:latin typeface="Cambria Math"/>
                                  <a:ea typeface="Cambria Math"/>
                                </a:rPr>
                                <m:t>𝒉</m:t>
                              </m:r>
                            </m:e>
                          </m:d>
                          <m:r>
                            <a:rPr lang="en-US" sz="2400" i="1" cap="none" smtClean="0">
                              <a:solidFill>
                                <a:schemeClr val="tx1"/>
                              </a:solidFill>
                              <a:latin typeface="Cambria Math"/>
                              <a:ea typeface="Cambria Math"/>
                            </a:rPr>
                            <m:t>+</m:t>
                          </m:r>
                          <m:r>
                            <a:rPr lang="en-US" sz="2400" i="1" cap="none" smtClean="0">
                              <a:solidFill>
                                <a:schemeClr val="tx1"/>
                              </a:solidFill>
                              <a:latin typeface="Cambria Math"/>
                              <a:ea typeface="Cambria Math"/>
                            </a:rPr>
                            <m:t>𝒇</m:t>
                          </m:r>
                          <m:d>
                            <m:dPr>
                              <m:ctrlPr>
                                <a:rPr lang="en-US" sz="2400" i="1" cap="none" smtClean="0">
                                  <a:solidFill>
                                    <a:schemeClr val="tx1"/>
                                  </a:solidFill>
                                  <a:latin typeface="Cambria Math"/>
                                  <a:ea typeface="Cambria Math"/>
                                </a:rPr>
                              </m:ctrlPr>
                            </m:dPr>
                            <m:e>
                              <m:r>
                                <a:rPr lang="en-US" sz="2400" i="1" cap="none" smtClean="0">
                                  <a:solidFill>
                                    <a:schemeClr val="tx1"/>
                                  </a:solidFill>
                                  <a:latin typeface="Cambria Math"/>
                                  <a:ea typeface="Cambria Math"/>
                                </a:rPr>
                                <m:t>𝒃</m:t>
                              </m:r>
                            </m:e>
                          </m:d>
                          <m:r>
                            <a:rPr lang="en-US" sz="2400" i="1" cap="none" smtClean="0">
                              <a:solidFill>
                                <a:schemeClr val="tx1"/>
                              </a:solidFill>
                              <a:latin typeface="Cambria Math"/>
                              <a:ea typeface="Cambria Math"/>
                            </a:rPr>
                            <m:t>}</m:t>
                          </m:r>
                        </m:e>
                      </m:nary>
                    </m:oMath>
                  </m:oMathPara>
                </a14:m>
                <a:endParaRPr lang="ar-IQ" cap="none" dirty="0">
                  <a:solidFill>
                    <a:schemeClr val="tx1"/>
                  </a:solidFill>
                </a:endParaRPr>
              </a:p>
            </p:txBody>
          </p:sp>
        </mc:Choice>
        <mc:Fallback xmlns="">
          <p:sp>
            <p:nvSpPr>
              <p:cNvPr id="3" name="عنصر نائب للمحتوى 2"/>
              <p:cNvSpPr>
                <a:spLocks noGrp="1" noRot="1" noChangeAspect="1" noMove="1" noResize="1" noEditPoints="1" noAdjustHandles="1" noChangeArrowheads="1" noChangeShapeType="1" noTextEdit="1"/>
              </p:cNvSpPr>
              <p:nvPr>
                <p:ph sz="quarter" idx="13"/>
              </p:nvPr>
            </p:nvSpPr>
            <p:spPr>
              <a:xfrm>
                <a:off x="361950" y="4305300"/>
                <a:ext cx="11391900" cy="1695450"/>
              </a:xfrm>
              <a:blipFill rotWithShape="1">
                <a:blip r:embed="rId3"/>
                <a:stretch>
                  <a:fillRect/>
                </a:stretch>
              </a:blipFill>
            </p:spPr>
            <p:txBody>
              <a:bodyPr/>
              <a:lstStyle/>
              <a:p>
                <a:r>
                  <a:rPr lang="ar-IQ">
                    <a:noFill/>
                  </a:rPr>
                  <a:t> </a:t>
                </a:r>
              </a:p>
            </p:txBody>
          </p:sp>
        </mc:Fallback>
      </mc:AlternateContent>
    </p:spTree>
    <p:extLst>
      <p:ext uri="{BB962C8B-B14F-4D97-AF65-F5344CB8AC3E}">
        <p14:creationId xmlns:p14="http://schemas.microsoft.com/office/powerpoint/2010/main" val="21144258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عنوان 1"/>
              <p:cNvSpPr>
                <a:spLocks noGrp="1"/>
              </p:cNvSpPr>
              <p:nvPr>
                <p:ph type="title"/>
              </p:nvPr>
            </p:nvSpPr>
            <p:spPr/>
            <p:txBody>
              <a:bodyPr/>
              <a:lstStyle/>
              <a:p>
                <a:r>
                  <a:rPr lang="ar-IQ" dirty="0" smtClean="0"/>
                  <a:t>مثال: جد قيمه التكامل الاتي باستخدام قاعده شبه المنحرف عندما </a:t>
                </a:r>
                <a:r>
                  <a:rPr lang="en-US" cap="none" dirty="0" smtClean="0"/>
                  <a:t>n</a:t>
                </a:r>
                <a:r>
                  <a:rPr lang="en-US" dirty="0" smtClean="0"/>
                  <a:t>=4  </a:t>
                </a:r>
                <a14:m>
                  <m:oMath xmlns:m="http://schemas.openxmlformats.org/officeDocument/2006/math">
                    <m:nary>
                      <m:naryPr>
                        <m:limLoc m:val="undOvr"/>
                        <m:ctrlPr>
                          <a:rPr lang="en-US" i="1" smtClean="0">
                            <a:latin typeface="Cambria Math"/>
                          </a:rPr>
                        </m:ctrlPr>
                      </m:naryPr>
                      <m:sub>
                        <m:r>
                          <m:rPr>
                            <m:brk m:alnAt="24"/>
                          </m:rPr>
                          <a:rPr lang="ar-IQ" b="0" i="1" smtClean="0">
                            <a:latin typeface="Cambria Math"/>
                          </a:rPr>
                          <m:t>0</m:t>
                        </m:r>
                      </m:sub>
                      <m:sup>
                        <m:r>
                          <a:rPr lang="en-US" b="0" i="1" smtClean="0">
                            <a:latin typeface="Cambria Math"/>
                          </a:rPr>
                          <m:t>4</m:t>
                        </m:r>
                      </m:sup>
                      <m:e>
                        <m:rad>
                          <m:radPr>
                            <m:degHide m:val="on"/>
                            <m:ctrlPr>
                              <a:rPr lang="en-US" i="1" smtClean="0">
                                <a:latin typeface="Cambria Math"/>
                              </a:rPr>
                            </m:ctrlPr>
                          </m:radPr>
                          <m:deg/>
                          <m:e>
                            <m:r>
                              <a:rPr lang="en-US" b="0" i="1" smtClean="0">
                                <a:latin typeface="Cambria Math"/>
                              </a:rPr>
                              <m:t>𝑥</m:t>
                            </m:r>
                          </m:e>
                        </m:rad>
                        <m:r>
                          <a:rPr lang="en-US" b="0" i="1" smtClean="0">
                            <a:latin typeface="Cambria Math"/>
                          </a:rPr>
                          <m:t> </m:t>
                        </m:r>
                        <m:r>
                          <a:rPr lang="en-US" b="0" i="1" smtClean="0">
                            <a:latin typeface="Cambria Math"/>
                          </a:rPr>
                          <m:t>𝑑𝑥</m:t>
                        </m:r>
                      </m:e>
                    </m:nary>
                  </m:oMath>
                </a14:m>
                <a:r>
                  <a:rPr lang="ar-IQ" dirty="0" smtClean="0"/>
                  <a:t>؟</a:t>
                </a:r>
                <a:endParaRPr lang="ar-IQ" dirty="0"/>
              </a:p>
            </p:txBody>
          </p:sp>
        </mc:Choice>
        <mc:Fallback xmlns="">
          <p:sp>
            <p:nvSpPr>
              <p:cNvPr id="2" name="عنوان 1"/>
              <p:cNvSpPr>
                <a:spLocks noGrp="1" noRot="1" noChangeAspect="1" noMove="1" noResize="1" noEditPoints="1" noAdjustHandles="1" noChangeArrowheads="1" noChangeShapeType="1" noTextEdit="1"/>
              </p:cNvSpPr>
              <p:nvPr>
                <p:ph type="title"/>
              </p:nvPr>
            </p:nvSpPr>
            <p:spPr>
              <a:blipFill rotWithShape="1">
                <a:blip r:embed="rId2"/>
                <a:stretch>
                  <a:fillRect l="-1235" r="-1235"/>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3" name="عنصر نائب للمحتوى 2"/>
              <p:cNvSpPr>
                <a:spLocks noGrp="1"/>
              </p:cNvSpPr>
              <p:nvPr>
                <p:ph sz="quarter" idx="13"/>
              </p:nvPr>
            </p:nvSpPr>
            <p:spPr>
              <a:xfrm>
                <a:off x="913774" y="2367092"/>
                <a:ext cx="10630526" cy="4262308"/>
              </a:xfrm>
            </p:spPr>
            <p:txBody>
              <a:bodyPr>
                <a:noAutofit/>
              </a:bodyPr>
              <a:lstStyle/>
              <a:p>
                <a:pPr marL="0" indent="0" algn="l">
                  <a:buNone/>
                </a:pPr>
                <a:r>
                  <a:rPr lang="ar-IQ" sz="3200" b="0" dirty="0" smtClean="0">
                    <a:solidFill>
                      <a:srgbClr val="002060"/>
                    </a:solidFill>
                  </a:rPr>
                  <a:t>            </a:t>
                </a:r>
                <a14:m>
                  <m:oMath xmlns:m="http://schemas.openxmlformats.org/officeDocument/2006/math">
                    <m:r>
                      <a:rPr lang="en-US" sz="3200" b="0" i="1" smtClean="0">
                        <a:solidFill>
                          <a:srgbClr val="002060"/>
                        </a:solidFill>
                        <a:latin typeface="Cambria Math"/>
                      </a:rPr>
                      <m:t>h</m:t>
                    </m:r>
                    <m:r>
                      <a:rPr lang="en-US" sz="3200" b="0" i="1" smtClean="0">
                        <a:solidFill>
                          <a:srgbClr val="002060"/>
                        </a:solidFill>
                        <a:latin typeface="Cambria Math"/>
                      </a:rPr>
                      <m:t>=</m:t>
                    </m:r>
                    <m:f>
                      <m:fPr>
                        <m:ctrlPr>
                          <a:rPr lang="en-US" sz="3200" b="0" i="1" smtClean="0">
                            <a:solidFill>
                              <a:srgbClr val="002060"/>
                            </a:solidFill>
                            <a:latin typeface="Cambria Math"/>
                          </a:rPr>
                        </m:ctrlPr>
                      </m:fPr>
                      <m:num>
                        <m:r>
                          <a:rPr lang="en-US" sz="3200" b="0" i="1" smtClean="0">
                            <a:solidFill>
                              <a:srgbClr val="002060"/>
                            </a:solidFill>
                            <a:latin typeface="Cambria Math"/>
                          </a:rPr>
                          <m:t>𝑏</m:t>
                        </m:r>
                        <m:r>
                          <a:rPr lang="en-US" sz="3200" b="0" i="1" smtClean="0">
                            <a:solidFill>
                              <a:srgbClr val="002060"/>
                            </a:solidFill>
                            <a:latin typeface="Cambria Math"/>
                          </a:rPr>
                          <m:t>−</m:t>
                        </m:r>
                        <m:r>
                          <a:rPr lang="en-US" sz="3200" b="0" i="1" smtClean="0">
                            <a:solidFill>
                              <a:srgbClr val="002060"/>
                            </a:solidFill>
                            <a:latin typeface="Cambria Math"/>
                          </a:rPr>
                          <m:t>𝑎</m:t>
                        </m:r>
                      </m:num>
                      <m:den>
                        <m:r>
                          <a:rPr lang="en-US" sz="3200" b="0" i="1" smtClean="0">
                            <a:solidFill>
                              <a:srgbClr val="002060"/>
                            </a:solidFill>
                            <a:latin typeface="Cambria Math"/>
                          </a:rPr>
                          <m:t>𝑛</m:t>
                        </m:r>
                      </m:den>
                    </m:f>
                  </m:oMath>
                </a14:m>
                <a:r>
                  <a:rPr lang="en-US" sz="3200" dirty="0" smtClean="0">
                    <a:solidFill>
                      <a:srgbClr val="002060"/>
                    </a:solidFill>
                  </a:rPr>
                  <a:t>=</a:t>
                </a:r>
                <a14:m>
                  <m:oMath xmlns:m="http://schemas.openxmlformats.org/officeDocument/2006/math">
                    <m:r>
                      <a:rPr lang="en-US" sz="3200" b="0" i="0" dirty="0" smtClean="0">
                        <a:solidFill>
                          <a:srgbClr val="002060"/>
                        </a:solidFill>
                        <a:latin typeface="Cambria Math"/>
                      </a:rPr>
                      <m:t> </m:t>
                    </m:r>
                    <m:f>
                      <m:fPr>
                        <m:ctrlPr>
                          <a:rPr lang="en-US" sz="3200" i="1" dirty="0" smtClean="0">
                            <a:solidFill>
                              <a:srgbClr val="002060"/>
                            </a:solidFill>
                            <a:latin typeface="Cambria Math"/>
                          </a:rPr>
                        </m:ctrlPr>
                      </m:fPr>
                      <m:num>
                        <m:r>
                          <a:rPr lang="en-US" sz="3200" b="0" i="1" dirty="0" smtClean="0">
                            <a:solidFill>
                              <a:srgbClr val="002060"/>
                            </a:solidFill>
                            <a:latin typeface="Cambria Math"/>
                          </a:rPr>
                          <m:t>4</m:t>
                        </m:r>
                        <m:r>
                          <a:rPr lang="en-US" sz="3200" b="0" i="1" dirty="0" smtClean="0">
                            <a:solidFill>
                              <a:srgbClr val="002060"/>
                            </a:solidFill>
                            <a:latin typeface="Cambria Math"/>
                          </a:rPr>
                          <m:t>−</m:t>
                        </m:r>
                        <m:r>
                          <a:rPr lang="en-US" sz="3200" b="0" i="1" dirty="0" smtClean="0">
                            <a:solidFill>
                              <a:srgbClr val="002060"/>
                            </a:solidFill>
                            <a:latin typeface="Cambria Math"/>
                          </a:rPr>
                          <m:t>0</m:t>
                        </m:r>
                      </m:num>
                      <m:den>
                        <m:r>
                          <a:rPr lang="en-US" sz="3200" b="0" i="1" dirty="0" smtClean="0">
                            <a:solidFill>
                              <a:srgbClr val="002060"/>
                            </a:solidFill>
                            <a:latin typeface="Cambria Math"/>
                          </a:rPr>
                          <m:t>4</m:t>
                        </m:r>
                      </m:den>
                    </m:f>
                  </m:oMath>
                </a14:m>
                <a:r>
                  <a:rPr lang="en-US" sz="3200" dirty="0" smtClean="0">
                    <a:solidFill>
                      <a:srgbClr val="002060"/>
                    </a:solidFill>
                  </a:rPr>
                  <a:t>=1</a:t>
                </a:r>
                <a:r>
                  <a:rPr lang="ar-IQ" sz="3200" dirty="0" smtClean="0">
                    <a:solidFill>
                      <a:srgbClr val="002060"/>
                    </a:solidFill>
                  </a:rPr>
                  <a:t>   </a:t>
                </a:r>
              </a:p>
              <a:p>
                <a:pPr marL="0" indent="0" algn="l">
                  <a:buNone/>
                </a:pPr>
                <a14:m>
                  <m:oMath xmlns:m="http://schemas.openxmlformats.org/officeDocument/2006/math">
                    <m:nary>
                      <m:naryPr>
                        <m:limLoc m:val="undOvr"/>
                        <m:ctrlPr>
                          <a:rPr lang="ar-IQ" sz="3200" i="1" smtClean="0">
                            <a:solidFill>
                              <a:srgbClr val="002060"/>
                            </a:solidFill>
                            <a:latin typeface="Cambria Math"/>
                          </a:rPr>
                        </m:ctrlPr>
                      </m:naryPr>
                      <m:sub>
                        <m:r>
                          <m:rPr>
                            <m:brk m:alnAt="24"/>
                          </m:rPr>
                          <a:rPr lang="ar-IQ" sz="3200" b="0" i="1" smtClean="0">
                            <a:solidFill>
                              <a:srgbClr val="002060"/>
                            </a:solidFill>
                            <a:latin typeface="Cambria Math"/>
                          </a:rPr>
                          <m:t>0</m:t>
                        </m:r>
                      </m:sub>
                      <m:sup>
                        <m:r>
                          <a:rPr lang="ar-IQ" sz="3200" b="0" i="1" smtClean="0">
                            <a:solidFill>
                              <a:srgbClr val="002060"/>
                            </a:solidFill>
                            <a:latin typeface="Cambria Math"/>
                          </a:rPr>
                          <m:t>4</m:t>
                        </m:r>
                      </m:sup>
                      <m:e>
                        <m:rad>
                          <m:radPr>
                            <m:degHide m:val="on"/>
                            <m:ctrlPr>
                              <a:rPr lang="ar-IQ" sz="3200" i="1" smtClean="0">
                                <a:solidFill>
                                  <a:srgbClr val="002060"/>
                                </a:solidFill>
                                <a:latin typeface="Cambria Math"/>
                              </a:rPr>
                            </m:ctrlPr>
                          </m:radPr>
                          <m:deg/>
                          <m:e>
                            <m:r>
                              <a:rPr lang="en-US" sz="3200" b="0" i="1" smtClean="0">
                                <a:solidFill>
                                  <a:srgbClr val="002060"/>
                                </a:solidFill>
                                <a:latin typeface="Cambria Math"/>
                              </a:rPr>
                              <m:t>𝑥</m:t>
                            </m:r>
                          </m:e>
                        </m:rad>
                      </m:e>
                    </m:nary>
                    <m:r>
                      <a:rPr lang="ar-IQ" sz="3200" b="0" i="0" smtClean="0">
                        <a:solidFill>
                          <a:srgbClr val="002060"/>
                        </a:solidFill>
                        <a:latin typeface="Cambria Math"/>
                      </a:rPr>
                      <m:t> </m:t>
                    </m:r>
                    <m:r>
                      <m:rPr>
                        <m:sty m:val="p"/>
                      </m:rPr>
                      <a:rPr lang="en-US" sz="3200" b="0" i="0" cap="none" smtClean="0">
                        <a:solidFill>
                          <a:srgbClr val="002060"/>
                        </a:solidFill>
                        <a:latin typeface="Cambria Math"/>
                      </a:rPr>
                      <m:t>dx</m:t>
                    </m:r>
                    <m:r>
                      <a:rPr lang="en-US" sz="3200" b="0" i="1" cap="none" smtClean="0">
                        <a:solidFill>
                          <a:srgbClr val="002060"/>
                        </a:solidFill>
                        <a:latin typeface="Cambria Math"/>
                        <a:ea typeface="Cambria Math"/>
                      </a:rPr>
                      <m:t>≅</m:t>
                    </m:r>
                    <m:f>
                      <m:fPr>
                        <m:ctrlPr>
                          <a:rPr lang="en-US" sz="3200" b="0" i="1" cap="none" smtClean="0">
                            <a:solidFill>
                              <a:srgbClr val="002060"/>
                            </a:solidFill>
                            <a:latin typeface="Cambria Math"/>
                            <a:ea typeface="Cambria Math"/>
                          </a:rPr>
                        </m:ctrlPr>
                      </m:fPr>
                      <m:num>
                        <m:r>
                          <a:rPr lang="en-US" sz="3200" b="0" i="1" cap="none" smtClean="0">
                            <a:solidFill>
                              <a:srgbClr val="002060"/>
                            </a:solidFill>
                            <a:latin typeface="Cambria Math"/>
                            <a:ea typeface="Cambria Math"/>
                          </a:rPr>
                          <m:t>1</m:t>
                        </m:r>
                      </m:num>
                      <m:den>
                        <m:r>
                          <a:rPr lang="en-US" sz="3200" b="0" i="1" cap="none" smtClean="0">
                            <a:solidFill>
                              <a:srgbClr val="002060"/>
                            </a:solidFill>
                            <a:latin typeface="Cambria Math"/>
                            <a:ea typeface="Cambria Math"/>
                          </a:rPr>
                          <m:t>2</m:t>
                        </m:r>
                      </m:den>
                    </m:f>
                  </m:oMath>
                </a14:m>
                <a:r>
                  <a:rPr lang="en-US" sz="3200" cap="none" dirty="0" smtClean="0">
                    <a:solidFill>
                      <a:srgbClr val="002060"/>
                    </a:solidFill>
                  </a:rPr>
                  <a:t> (f(0)+2f(0+1)+2f(0+2)+2f(0+3)+f(4))</a:t>
                </a:r>
              </a:p>
              <a:p>
                <a:pPr marL="0" indent="0" algn="l">
                  <a:buNone/>
                </a:pPr>
                <a:r>
                  <a:rPr lang="en-US" sz="3200" cap="none" dirty="0" smtClean="0">
                    <a:solidFill>
                      <a:srgbClr val="002060"/>
                    </a:solidFill>
                  </a:rPr>
                  <a:t>2</a:t>
                </a:r>
                <a14:m>
                  <m:oMath xmlns:m="http://schemas.openxmlformats.org/officeDocument/2006/math">
                    <m:rad>
                      <m:radPr>
                        <m:degHide m:val="on"/>
                        <m:ctrlPr>
                          <a:rPr lang="en-US" sz="3200" i="1" cap="none" smtClean="0">
                            <a:solidFill>
                              <a:srgbClr val="002060"/>
                            </a:solidFill>
                            <a:latin typeface="Cambria Math"/>
                          </a:rPr>
                        </m:ctrlPr>
                      </m:radPr>
                      <m:deg/>
                      <m:e>
                        <m:r>
                          <a:rPr lang="en-US" sz="3200" b="0" i="1" cap="none" smtClean="0">
                            <a:solidFill>
                              <a:srgbClr val="002060"/>
                            </a:solidFill>
                            <a:latin typeface="Cambria Math"/>
                          </a:rPr>
                          <m:t>3</m:t>
                        </m:r>
                      </m:e>
                    </m:rad>
                    <m:r>
                      <a:rPr lang="en-US" sz="3200" b="0" i="1" cap="none" smtClean="0">
                        <a:solidFill>
                          <a:srgbClr val="002060"/>
                        </a:solidFill>
                        <a:latin typeface="Cambria Math"/>
                      </a:rPr>
                      <m:t>+</m:t>
                    </m:r>
                    <m:rad>
                      <m:radPr>
                        <m:degHide m:val="on"/>
                        <m:ctrlPr>
                          <a:rPr lang="en-US" sz="3200" b="0" i="1" cap="none" smtClean="0">
                            <a:solidFill>
                              <a:srgbClr val="002060"/>
                            </a:solidFill>
                            <a:latin typeface="Cambria Math"/>
                          </a:rPr>
                        </m:ctrlPr>
                      </m:radPr>
                      <m:deg/>
                      <m:e>
                        <m:r>
                          <a:rPr lang="en-US" sz="3200" b="0" i="1" cap="none" smtClean="0">
                            <a:solidFill>
                              <a:srgbClr val="002060"/>
                            </a:solidFill>
                            <a:latin typeface="Cambria Math"/>
                          </a:rPr>
                          <m:t>4</m:t>
                        </m:r>
                      </m:e>
                    </m:rad>
                    <m:r>
                      <a:rPr lang="en-US" sz="3200" b="0" i="1" cap="none" smtClean="0">
                        <a:solidFill>
                          <a:srgbClr val="002060"/>
                        </a:solidFill>
                        <a:latin typeface="Cambria Math"/>
                      </a:rPr>
                      <m:t>)</m:t>
                    </m:r>
                  </m:oMath>
                </a14:m>
                <a:r>
                  <a:rPr lang="ar-IQ" sz="3200" cap="none" dirty="0" smtClean="0">
                    <a:solidFill>
                      <a:srgbClr val="002060"/>
                    </a:solidFill>
                  </a:rPr>
                  <a:t>+</a:t>
                </a:r>
                <a:r>
                  <a:rPr lang="en-US" sz="3200" cap="none" dirty="0" smtClean="0">
                    <a:solidFill>
                      <a:srgbClr val="002060"/>
                    </a:solidFill>
                  </a:rPr>
                  <a:t>=</a:t>
                </a:r>
                <a14:m>
                  <m:oMath xmlns:m="http://schemas.openxmlformats.org/officeDocument/2006/math">
                    <m:f>
                      <m:fPr>
                        <m:ctrlPr>
                          <a:rPr lang="en-US" sz="3200" i="1" cap="none" smtClean="0">
                            <a:solidFill>
                              <a:srgbClr val="002060"/>
                            </a:solidFill>
                            <a:latin typeface="Cambria Math"/>
                          </a:rPr>
                        </m:ctrlPr>
                      </m:fPr>
                      <m:num>
                        <m:r>
                          <a:rPr lang="en-US" sz="3200" b="0" i="1" cap="none" smtClean="0">
                            <a:solidFill>
                              <a:srgbClr val="002060"/>
                            </a:solidFill>
                            <a:latin typeface="Cambria Math"/>
                          </a:rPr>
                          <m:t>1</m:t>
                        </m:r>
                      </m:num>
                      <m:den>
                        <m:r>
                          <a:rPr lang="ar-IQ" sz="3200" b="0" i="1" cap="none" smtClean="0">
                            <a:solidFill>
                              <a:srgbClr val="002060"/>
                            </a:solidFill>
                            <a:latin typeface="Cambria Math"/>
                          </a:rPr>
                          <m:t>2</m:t>
                        </m:r>
                      </m:den>
                    </m:f>
                    <m:r>
                      <a:rPr lang="en-US" sz="3200" b="0" i="1" cap="none" smtClean="0">
                        <a:solidFill>
                          <a:srgbClr val="002060"/>
                        </a:solidFill>
                        <a:latin typeface="Cambria Math"/>
                      </a:rPr>
                      <m:t>(</m:t>
                    </m:r>
                    <m:rad>
                      <m:radPr>
                        <m:degHide m:val="on"/>
                        <m:ctrlPr>
                          <a:rPr lang="en-US" sz="3200" b="0" i="1" cap="none" smtClean="0">
                            <a:solidFill>
                              <a:srgbClr val="002060"/>
                            </a:solidFill>
                            <a:latin typeface="Cambria Math"/>
                          </a:rPr>
                        </m:ctrlPr>
                      </m:radPr>
                      <m:deg/>
                      <m:e>
                        <m:r>
                          <a:rPr lang="en-US" sz="3200" b="0" i="1" cap="none" smtClean="0">
                            <a:solidFill>
                              <a:srgbClr val="002060"/>
                            </a:solidFill>
                            <a:latin typeface="Cambria Math"/>
                          </a:rPr>
                          <m:t>0</m:t>
                        </m:r>
                      </m:e>
                    </m:rad>
                    <m:r>
                      <a:rPr lang="en-US" sz="3200" b="0" i="1" cap="none" smtClean="0">
                        <a:solidFill>
                          <a:srgbClr val="002060"/>
                        </a:solidFill>
                        <a:latin typeface="Cambria Math"/>
                      </a:rPr>
                      <m:t>+</m:t>
                    </m:r>
                    <m:r>
                      <a:rPr lang="en-US" sz="3200" b="0" i="1" cap="none" smtClean="0">
                        <a:solidFill>
                          <a:srgbClr val="002060"/>
                        </a:solidFill>
                        <a:latin typeface="Cambria Math"/>
                      </a:rPr>
                      <m:t>2</m:t>
                    </m:r>
                    <m:rad>
                      <m:radPr>
                        <m:degHide m:val="on"/>
                        <m:ctrlPr>
                          <a:rPr lang="en-US" sz="3200" b="0" i="1" cap="none" smtClean="0">
                            <a:solidFill>
                              <a:srgbClr val="002060"/>
                            </a:solidFill>
                            <a:latin typeface="Cambria Math"/>
                          </a:rPr>
                        </m:ctrlPr>
                      </m:radPr>
                      <m:deg/>
                      <m:e>
                        <m:r>
                          <a:rPr lang="en-US" sz="3200" b="0" i="1" cap="none" smtClean="0">
                            <a:solidFill>
                              <a:srgbClr val="002060"/>
                            </a:solidFill>
                            <a:latin typeface="Cambria Math"/>
                          </a:rPr>
                          <m:t>1</m:t>
                        </m:r>
                      </m:e>
                    </m:rad>
                    <m:r>
                      <a:rPr lang="en-US" sz="3200" b="0" i="1" cap="none" smtClean="0">
                        <a:solidFill>
                          <a:srgbClr val="002060"/>
                        </a:solidFill>
                        <a:latin typeface="Cambria Math"/>
                      </a:rPr>
                      <m:t>+</m:t>
                    </m:r>
                    <m:r>
                      <a:rPr lang="en-US" sz="3200" b="0" i="1" cap="none" smtClean="0">
                        <a:solidFill>
                          <a:srgbClr val="002060"/>
                        </a:solidFill>
                        <a:latin typeface="Cambria Math"/>
                      </a:rPr>
                      <m:t>2</m:t>
                    </m:r>
                    <m:rad>
                      <m:radPr>
                        <m:degHide m:val="on"/>
                        <m:ctrlPr>
                          <a:rPr lang="en-US" sz="3200" b="0" i="1" cap="none" smtClean="0">
                            <a:solidFill>
                              <a:srgbClr val="002060"/>
                            </a:solidFill>
                            <a:latin typeface="Cambria Math"/>
                          </a:rPr>
                        </m:ctrlPr>
                      </m:radPr>
                      <m:deg/>
                      <m:e>
                        <m:r>
                          <a:rPr lang="en-US" sz="3200" b="0" i="1" cap="none" smtClean="0">
                            <a:solidFill>
                              <a:srgbClr val="002060"/>
                            </a:solidFill>
                            <a:latin typeface="Cambria Math"/>
                          </a:rPr>
                          <m:t>2</m:t>
                        </m:r>
                      </m:e>
                    </m:rad>
                  </m:oMath>
                </a14:m>
                <a:endParaRPr lang="ar-IQ" sz="3200" cap="none" dirty="0" smtClean="0">
                  <a:solidFill>
                    <a:srgbClr val="002060"/>
                  </a:solidFill>
                </a:endParaRPr>
              </a:p>
              <a:p>
                <a:pPr marL="0" indent="0" algn="l">
                  <a:buNone/>
                </a:pPr>
                <a14:m>
                  <m:oMathPara xmlns:m="http://schemas.openxmlformats.org/officeDocument/2006/math">
                    <m:oMathParaPr>
                      <m:jc m:val="centerGroup"/>
                    </m:oMathParaPr>
                    <m:oMath xmlns:m="http://schemas.openxmlformats.org/officeDocument/2006/math">
                      <m:f>
                        <m:fPr>
                          <m:ctrlPr>
                            <a:rPr lang="ar-IQ" sz="3200" i="1" cap="none" smtClean="0">
                              <a:solidFill>
                                <a:srgbClr val="002060"/>
                              </a:solidFill>
                              <a:latin typeface="Cambria Math"/>
                            </a:rPr>
                          </m:ctrlPr>
                        </m:fPr>
                        <m:num>
                          <m:r>
                            <a:rPr lang="ar-IQ" sz="3200" b="0" i="1" cap="none" smtClean="0">
                              <a:solidFill>
                                <a:srgbClr val="002060"/>
                              </a:solidFill>
                              <a:latin typeface="Cambria Math"/>
                            </a:rPr>
                            <m:t>1</m:t>
                          </m:r>
                        </m:num>
                        <m:den>
                          <m:r>
                            <a:rPr lang="ar-IQ" sz="3200" b="0" i="1" cap="none" smtClean="0">
                              <a:solidFill>
                                <a:srgbClr val="002060"/>
                              </a:solidFill>
                              <a:latin typeface="Cambria Math"/>
                            </a:rPr>
                            <m:t>2</m:t>
                          </m:r>
                        </m:den>
                      </m:f>
                      <m:d>
                        <m:dPr>
                          <m:ctrlPr>
                            <a:rPr lang="ar-IQ" sz="3200" b="0" i="1" cap="none" smtClean="0">
                              <a:solidFill>
                                <a:srgbClr val="002060"/>
                              </a:solidFill>
                              <a:latin typeface="Cambria Math"/>
                            </a:rPr>
                          </m:ctrlPr>
                        </m:dPr>
                        <m:e>
                          <m:r>
                            <a:rPr lang="en-US" sz="3200" b="0" i="0" cap="none" smtClean="0">
                              <a:solidFill>
                                <a:srgbClr val="002060"/>
                              </a:solidFill>
                              <a:latin typeface="Cambria Math"/>
                            </a:rPr>
                            <m:t>4</m:t>
                          </m:r>
                          <m:r>
                            <a:rPr lang="en-US" sz="3200" b="0" i="0" cap="none" smtClean="0">
                              <a:solidFill>
                                <a:srgbClr val="002060"/>
                              </a:solidFill>
                              <a:latin typeface="Cambria Math"/>
                            </a:rPr>
                            <m:t>+</m:t>
                          </m:r>
                          <m:r>
                            <a:rPr lang="en-US" sz="3200" b="0" i="0" cap="none" smtClean="0">
                              <a:solidFill>
                                <a:srgbClr val="002060"/>
                              </a:solidFill>
                              <a:latin typeface="Cambria Math"/>
                            </a:rPr>
                            <m:t>2</m:t>
                          </m:r>
                          <m:r>
                            <a:rPr lang="en-US" sz="3200" b="0" i="0" cap="none" smtClean="0">
                              <a:solidFill>
                                <a:srgbClr val="002060"/>
                              </a:solidFill>
                              <a:latin typeface="Cambria Math"/>
                            </a:rPr>
                            <m:t>∗</m:t>
                          </m:r>
                          <m:r>
                            <a:rPr lang="en-US" sz="3200" b="0" i="0" cap="none" smtClean="0">
                              <a:solidFill>
                                <a:srgbClr val="002060"/>
                              </a:solidFill>
                              <a:latin typeface="Cambria Math"/>
                            </a:rPr>
                            <m:t>1</m:t>
                          </m:r>
                          <m:r>
                            <a:rPr lang="en-US" sz="3200" b="0" i="0" cap="none" smtClean="0">
                              <a:solidFill>
                                <a:srgbClr val="002060"/>
                              </a:solidFill>
                              <a:latin typeface="Cambria Math"/>
                            </a:rPr>
                            <m:t>.</m:t>
                          </m:r>
                          <m:r>
                            <a:rPr lang="en-US" sz="3200" b="0" i="0" cap="none" smtClean="0">
                              <a:solidFill>
                                <a:srgbClr val="002060"/>
                              </a:solidFill>
                              <a:latin typeface="Cambria Math"/>
                            </a:rPr>
                            <m:t>4142</m:t>
                          </m:r>
                          <m:r>
                            <a:rPr lang="en-US" sz="3200" b="0" i="0" cap="none" smtClean="0">
                              <a:solidFill>
                                <a:srgbClr val="002060"/>
                              </a:solidFill>
                              <a:latin typeface="Cambria Math"/>
                            </a:rPr>
                            <m:t>+</m:t>
                          </m:r>
                          <m:r>
                            <a:rPr lang="en-US" sz="3200" b="0" i="0" cap="none" smtClean="0">
                              <a:solidFill>
                                <a:srgbClr val="002060"/>
                              </a:solidFill>
                              <a:latin typeface="Cambria Math"/>
                            </a:rPr>
                            <m:t>2</m:t>
                          </m:r>
                          <m:r>
                            <a:rPr lang="en-US" sz="3200" b="0" i="0" cap="none" smtClean="0">
                              <a:solidFill>
                                <a:srgbClr val="002060"/>
                              </a:solidFill>
                              <a:latin typeface="Cambria Math"/>
                            </a:rPr>
                            <m:t>∗</m:t>
                          </m:r>
                          <m:r>
                            <a:rPr lang="en-US" sz="3200" b="0" i="0" cap="none" smtClean="0">
                              <a:solidFill>
                                <a:srgbClr val="002060"/>
                              </a:solidFill>
                              <a:latin typeface="Cambria Math"/>
                            </a:rPr>
                            <m:t>1</m:t>
                          </m:r>
                          <m:r>
                            <a:rPr lang="en-US" sz="3200" b="0" i="0" cap="none" smtClean="0">
                              <a:solidFill>
                                <a:srgbClr val="002060"/>
                              </a:solidFill>
                              <a:latin typeface="Cambria Math"/>
                            </a:rPr>
                            <m:t>.</m:t>
                          </m:r>
                          <m:r>
                            <a:rPr lang="en-US" sz="3200" b="0" i="0" cap="none" smtClean="0">
                              <a:solidFill>
                                <a:srgbClr val="002060"/>
                              </a:solidFill>
                              <a:latin typeface="Cambria Math"/>
                            </a:rPr>
                            <m:t>7321</m:t>
                          </m:r>
                        </m:e>
                      </m:d>
                      <m:r>
                        <a:rPr lang="en-US" sz="3200" b="0" i="0" cap="none" smtClean="0">
                          <a:solidFill>
                            <a:srgbClr val="002060"/>
                          </a:solidFill>
                          <a:latin typeface="Cambria Math"/>
                        </a:rPr>
                        <m:t>=</m:t>
                      </m:r>
                      <m:r>
                        <a:rPr lang="en-US" sz="3200" b="0" i="0" cap="none" smtClean="0">
                          <a:solidFill>
                            <a:srgbClr val="002060"/>
                          </a:solidFill>
                          <a:latin typeface="Cambria Math"/>
                        </a:rPr>
                        <m:t>5</m:t>
                      </m:r>
                      <m:r>
                        <a:rPr lang="en-US" sz="3200" b="0" i="0" cap="none" smtClean="0">
                          <a:solidFill>
                            <a:srgbClr val="002060"/>
                          </a:solidFill>
                          <a:latin typeface="Cambria Math"/>
                        </a:rPr>
                        <m:t>.</m:t>
                      </m:r>
                      <m:r>
                        <a:rPr lang="en-US" sz="3200" b="0" i="0" cap="none" smtClean="0">
                          <a:solidFill>
                            <a:srgbClr val="002060"/>
                          </a:solidFill>
                          <a:latin typeface="Cambria Math"/>
                        </a:rPr>
                        <m:t>1463</m:t>
                      </m:r>
                    </m:oMath>
                  </m:oMathPara>
                </a14:m>
                <a:endParaRPr lang="ar-IQ" sz="3200" cap="none" dirty="0">
                  <a:solidFill>
                    <a:srgbClr val="002060"/>
                  </a:solidFill>
                </a:endParaRPr>
              </a:p>
            </p:txBody>
          </p:sp>
        </mc:Choice>
        <mc:Fallback xmlns="">
          <p:sp>
            <p:nvSpPr>
              <p:cNvPr id="3" name="عنصر نائب للمحتوى 2"/>
              <p:cNvSpPr>
                <a:spLocks noGrp="1" noRot="1" noChangeAspect="1" noMove="1" noResize="1" noEditPoints="1" noAdjustHandles="1" noChangeArrowheads="1" noChangeShapeType="1" noTextEdit="1"/>
              </p:cNvSpPr>
              <p:nvPr>
                <p:ph sz="quarter" idx="13"/>
              </p:nvPr>
            </p:nvSpPr>
            <p:spPr>
              <a:xfrm>
                <a:off x="913774" y="2367092"/>
                <a:ext cx="10630526" cy="4262308"/>
              </a:xfrm>
              <a:blipFill rotWithShape="1">
                <a:blip r:embed="rId3"/>
                <a:stretch>
                  <a:fillRect l="-4587"/>
                </a:stretch>
              </a:blipFill>
            </p:spPr>
            <p:txBody>
              <a:bodyPr/>
              <a:lstStyle/>
              <a:p>
                <a:r>
                  <a:rPr lang="ar-IQ">
                    <a:noFill/>
                  </a:rPr>
                  <a:t> </a:t>
                </a:r>
              </a:p>
            </p:txBody>
          </p:sp>
        </mc:Fallback>
      </mc:AlternateContent>
    </p:spTree>
    <p:extLst>
      <p:ext uri="{BB962C8B-B14F-4D97-AF65-F5344CB8AC3E}">
        <p14:creationId xmlns:p14="http://schemas.microsoft.com/office/powerpoint/2010/main" val="334954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عنوان 1"/>
              <p:cNvSpPr>
                <a:spLocks noGrp="1"/>
              </p:cNvSpPr>
              <p:nvPr>
                <p:ph type="title"/>
              </p:nvPr>
            </p:nvSpPr>
            <p:spPr>
              <a:xfrm>
                <a:off x="342900" y="190501"/>
                <a:ext cx="11220449" cy="1428749"/>
              </a:xfrm>
            </p:spPr>
            <p:txBody>
              <a:bodyPr/>
              <a:lstStyle/>
              <a:p>
                <a:r>
                  <a:rPr lang="ar-IQ" dirty="0" smtClean="0"/>
                  <a:t>مثال2:جد التكامل الاتي باستخدام قاعده الشبه المنحرف </a:t>
                </a:r>
                <a:r>
                  <a:rPr lang="en-US" cap="none" dirty="0" smtClean="0"/>
                  <a:t>n</a:t>
                </a:r>
                <a:r>
                  <a:rPr lang="en-US" dirty="0" smtClean="0"/>
                  <a:t>=5</a:t>
                </a:r>
                <a:r>
                  <a:rPr lang="ar-IQ" dirty="0" smtClean="0"/>
                  <a:t> </a:t>
                </a:r>
                <a14:m>
                  <m:oMath xmlns:m="http://schemas.openxmlformats.org/officeDocument/2006/math">
                    <m:nary>
                      <m:naryPr>
                        <m:limLoc m:val="undOvr"/>
                        <m:ctrlPr>
                          <a:rPr lang="ar-IQ" i="1" smtClean="0">
                            <a:latin typeface="Cambria Math"/>
                          </a:rPr>
                        </m:ctrlPr>
                      </m:naryPr>
                      <m:sub>
                        <m:r>
                          <m:rPr>
                            <m:brk m:alnAt="24"/>
                          </m:rPr>
                          <a:rPr lang="ar-IQ" b="0" i="1" smtClean="0">
                            <a:latin typeface="Cambria Math"/>
                          </a:rPr>
                          <m:t>0</m:t>
                        </m:r>
                      </m:sub>
                      <m:sup>
                        <m:f>
                          <m:fPr>
                            <m:type m:val="skw"/>
                            <m:ctrlPr>
                              <a:rPr lang="ar-IQ" i="1" smtClean="0">
                                <a:latin typeface="Cambria Math"/>
                              </a:rPr>
                            </m:ctrlPr>
                          </m:fPr>
                          <m:num>
                            <m:r>
                              <a:rPr lang="ar-IQ" i="1" smtClean="0">
                                <a:latin typeface="Cambria Math"/>
                                <a:ea typeface="Cambria Math"/>
                              </a:rPr>
                              <m:t>𝜋</m:t>
                            </m:r>
                            <m:r>
                              <a:rPr lang="ar-IQ" i="1" smtClean="0">
                                <a:latin typeface="Cambria Math"/>
                                <a:ea typeface="Cambria Math"/>
                              </a:rPr>
                              <m:t>²</m:t>
                            </m:r>
                          </m:num>
                          <m:den>
                            <m:r>
                              <a:rPr lang="ar-IQ" b="0" i="1" smtClean="0">
                                <a:latin typeface="Cambria Math"/>
                              </a:rPr>
                              <m:t>4</m:t>
                            </m:r>
                          </m:den>
                        </m:f>
                      </m:sup>
                      <m:e>
                        <m:r>
                          <a:rPr lang="en-US" b="0" i="1" smtClean="0">
                            <a:latin typeface="Cambria Math"/>
                          </a:rPr>
                          <m:t>𝑠𝑖𝑛</m:t>
                        </m:r>
                        <m:rad>
                          <m:radPr>
                            <m:degHide m:val="on"/>
                            <m:ctrlPr>
                              <a:rPr lang="en-US" b="0" i="1" smtClean="0">
                                <a:latin typeface="Cambria Math"/>
                              </a:rPr>
                            </m:ctrlPr>
                          </m:radPr>
                          <m:deg/>
                          <m:e>
                            <m:r>
                              <a:rPr lang="en-US" b="0" i="1" smtClean="0">
                                <a:latin typeface="Cambria Math"/>
                              </a:rPr>
                              <m:t>𝑥</m:t>
                            </m:r>
                          </m:e>
                        </m:rad>
                        <m:r>
                          <a:rPr lang="en-US" b="0" i="1" smtClean="0">
                            <a:latin typeface="Cambria Math"/>
                          </a:rPr>
                          <m:t>ⅆ</m:t>
                        </m:r>
                        <m:r>
                          <a:rPr lang="en-US" b="0" i="1" smtClean="0">
                            <a:latin typeface="Cambria Math"/>
                          </a:rPr>
                          <m:t>𝑥</m:t>
                        </m:r>
                      </m:e>
                    </m:nary>
                  </m:oMath>
                </a14:m>
                <a:r>
                  <a:rPr lang="ar-IQ" dirty="0" smtClean="0"/>
                  <a:t>  ؟</a:t>
                </a:r>
                <a:endParaRPr lang="ar-IQ" dirty="0"/>
              </a:p>
            </p:txBody>
          </p:sp>
        </mc:Choice>
        <mc:Fallback xmlns="">
          <p:sp>
            <p:nvSpPr>
              <p:cNvPr id="2" name="عنوان 1"/>
              <p:cNvSpPr>
                <a:spLocks noGrp="1" noRot="1" noChangeAspect="1" noMove="1" noResize="1" noEditPoints="1" noAdjustHandles="1" noChangeArrowheads="1" noChangeShapeType="1" noTextEdit="1"/>
              </p:cNvSpPr>
              <p:nvPr>
                <p:ph type="title"/>
              </p:nvPr>
            </p:nvSpPr>
            <p:spPr>
              <a:xfrm>
                <a:off x="342900" y="190501"/>
                <a:ext cx="11220449" cy="1428749"/>
              </a:xfrm>
              <a:blipFill rotWithShape="1">
                <a:blip r:embed="rId2"/>
                <a:stretch>
                  <a:fillRect t="-8936" b="-7660"/>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3" name="عنصر نائب للمحتوى 2"/>
              <p:cNvSpPr>
                <a:spLocks noGrp="1"/>
              </p:cNvSpPr>
              <p:nvPr>
                <p:ph sz="quarter" idx="13"/>
              </p:nvPr>
            </p:nvSpPr>
            <p:spPr>
              <a:xfrm>
                <a:off x="266700" y="1695450"/>
                <a:ext cx="11925300" cy="4095749"/>
              </a:xfrm>
            </p:spPr>
            <p:txBody>
              <a:bodyPr>
                <a:normAutofit fontScale="77500" lnSpcReduction="20000"/>
              </a:bodyPr>
              <a:lstStyle/>
              <a:p>
                <a:endParaRPr lang="ar-IQ" sz="900" dirty="0"/>
              </a:p>
              <a:p>
                <a:pPr marL="0" indent="0" algn="l">
                  <a:buNone/>
                </a:pPr>
                <a14:m>
                  <m:oMath xmlns:m="http://schemas.openxmlformats.org/officeDocument/2006/math">
                    <m:r>
                      <a:rPr lang="en-US" sz="3600" b="0" i="1" smtClean="0">
                        <a:latin typeface="Cambria Math"/>
                      </a:rPr>
                      <m:t>h</m:t>
                    </m:r>
                    <m:r>
                      <a:rPr lang="en-US" sz="3600" b="0" i="1" smtClean="0">
                        <a:latin typeface="Cambria Math"/>
                      </a:rPr>
                      <m:t>=</m:t>
                    </m:r>
                    <m:f>
                      <m:fPr>
                        <m:ctrlPr>
                          <a:rPr lang="en-US" sz="3600" b="0" i="1" smtClean="0">
                            <a:latin typeface="Cambria Math"/>
                          </a:rPr>
                        </m:ctrlPr>
                      </m:fPr>
                      <m:num>
                        <m:f>
                          <m:fPr>
                            <m:ctrlPr>
                              <a:rPr lang="en-US" sz="3600" b="0" i="1" smtClean="0">
                                <a:latin typeface="Cambria Math"/>
                              </a:rPr>
                            </m:ctrlPr>
                          </m:fPr>
                          <m:num>
                            <m:r>
                              <a:rPr lang="en-US" sz="3600" b="0" i="1" smtClean="0">
                                <a:latin typeface="Cambria Math"/>
                                <a:ea typeface="Cambria Math"/>
                              </a:rPr>
                              <m:t>𝜋</m:t>
                            </m:r>
                            <m:r>
                              <a:rPr lang="en-US" sz="3600" b="0" i="1" smtClean="0">
                                <a:latin typeface="Cambria Math"/>
                                <a:ea typeface="Cambria Math"/>
                              </a:rPr>
                              <m:t>²</m:t>
                            </m:r>
                          </m:num>
                          <m:den>
                            <m:r>
                              <a:rPr lang="en-US" sz="3600" b="0" i="1" smtClean="0">
                                <a:latin typeface="Cambria Math"/>
                              </a:rPr>
                              <m:t>4</m:t>
                            </m:r>
                          </m:den>
                        </m:f>
                        <m:r>
                          <a:rPr lang="en-US" sz="3600" b="0" i="1" smtClean="0">
                            <a:latin typeface="Cambria Math"/>
                          </a:rPr>
                          <m:t>−</m:t>
                        </m:r>
                        <m:r>
                          <a:rPr lang="en-US" sz="3600" b="0" i="1" smtClean="0">
                            <a:latin typeface="Cambria Math"/>
                          </a:rPr>
                          <m:t>0</m:t>
                        </m:r>
                      </m:num>
                      <m:den>
                        <m:r>
                          <a:rPr lang="en-US" sz="3600" b="0" i="1" smtClean="0">
                            <a:latin typeface="Cambria Math"/>
                          </a:rPr>
                          <m:t>5</m:t>
                        </m:r>
                      </m:den>
                    </m:f>
                  </m:oMath>
                </a14:m>
                <a:r>
                  <a:rPr lang="en-US" sz="3600" dirty="0" smtClean="0"/>
                  <a:t>=</a:t>
                </a:r>
                <a14:m>
                  <m:oMath xmlns:m="http://schemas.openxmlformats.org/officeDocument/2006/math">
                    <m:f>
                      <m:fPr>
                        <m:ctrlPr>
                          <a:rPr lang="en-US" sz="3600" i="1" dirty="0" smtClean="0">
                            <a:latin typeface="Cambria Math"/>
                          </a:rPr>
                        </m:ctrlPr>
                      </m:fPr>
                      <m:num>
                        <m:r>
                          <a:rPr lang="en-US" sz="3600" i="1" dirty="0" smtClean="0">
                            <a:latin typeface="Cambria Math"/>
                            <a:ea typeface="Cambria Math"/>
                          </a:rPr>
                          <m:t>𝜋</m:t>
                        </m:r>
                        <m:r>
                          <a:rPr lang="en-US" sz="3600" i="1" dirty="0" smtClean="0">
                            <a:latin typeface="Cambria Math"/>
                            <a:ea typeface="Cambria Math"/>
                          </a:rPr>
                          <m:t>²</m:t>
                        </m:r>
                      </m:num>
                      <m:den>
                        <m:r>
                          <a:rPr lang="en-US" sz="3600" b="0" i="1" dirty="0" smtClean="0">
                            <a:latin typeface="Cambria Math"/>
                          </a:rPr>
                          <m:t>20</m:t>
                        </m:r>
                      </m:den>
                    </m:f>
                  </m:oMath>
                </a14:m>
                <a:endParaRPr lang="ar-IQ" sz="2800" i="1" dirty="0" smtClean="0">
                  <a:latin typeface="Cambria Math"/>
                </a:endParaRPr>
              </a:p>
              <a:p>
                <a:pPr marL="0" indent="0" algn="l">
                  <a:buNone/>
                </a:pPr>
                <a14:m>
                  <m:oMathPara xmlns:m="http://schemas.openxmlformats.org/officeDocument/2006/math">
                    <m:oMathParaPr>
                      <m:jc m:val="centerGroup"/>
                    </m:oMathParaPr>
                    <m:oMath xmlns:m="http://schemas.openxmlformats.org/officeDocument/2006/math">
                      <m:nary>
                        <m:naryPr>
                          <m:limLoc m:val="undOvr"/>
                          <m:ctrlPr>
                            <a:rPr lang="ar-IQ" sz="2800" i="1" smtClean="0">
                              <a:latin typeface="Cambria Math"/>
                            </a:rPr>
                          </m:ctrlPr>
                        </m:naryPr>
                        <m:sub>
                          <m:r>
                            <m:rPr>
                              <m:brk m:alnAt="24"/>
                            </m:rPr>
                            <a:rPr lang="ar-IQ" sz="2800" b="0" i="1" smtClean="0">
                              <a:latin typeface="Cambria Math"/>
                            </a:rPr>
                            <m:t>0</m:t>
                          </m:r>
                        </m:sub>
                        <m:sup>
                          <m:f>
                            <m:fPr>
                              <m:ctrlPr>
                                <a:rPr lang="ar-IQ" sz="2800" i="1" smtClean="0">
                                  <a:latin typeface="Cambria Math"/>
                                </a:rPr>
                              </m:ctrlPr>
                            </m:fPr>
                            <m:num>
                              <m:r>
                                <a:rPr lang="ar-IQ" sz="2800" i="1" smtClean="0">
                                  <a:latin typeface="Cambria Math"/>
                                  <a:ea typeface="Cambria Math"/>
                                </a:rPr>
                                <m:t>𝜋</m:t>
                              </m:r>
                              <m:r>
                                <a:rPr lang="ar-IQ" sz="2800" i="1" smtClean="0">
                                  <a:latin typeface="Cambria Math"/>
                                  <a:ea typeface="Cambria Math"/>
                                </a:rPr>
                                <m:t>²</m:t>
                              </m:r>
                            </m:num>
                            <m:den>
                              <m:r>
                                <a:rPr lang="ar-IQ" sz="2800" b="0" i="1" smtClean="0">
                                  <a:latin typeface="Cambria Math"/>
                                </a:rPr>
                                <m:t>4</m:t>
                              </m:r>
                            </m:den>
                          </m:f>
                        </m:sup>
                        <m:e>
                          <m:r>
                            <a:rPr lang="en-US" sz="2800" b="0" i="1" smtClean="0">
                              <a:latin typeface="Cambria Math"/>
                            </a:rPr>
                            <m:t>𝑠𝑖𝑛</m:t>
                          </m:r>
                          <m:rad>
                            <m:radPr>
                              <m:degHide m:val="on"/>
                              <m:ctrlPr>
                                <a:rPr lang="en-US" sz="2800" b="0" i="1" smtClean="0">
                                  <a:latin typeface="Cambria Math"/>
                                </a:rPr>
                              </m:ctrlPr>
                            </m:radPr>
                            <m:deg/>
                            <m:e>
                              <m:r>
                                <a:rPr lang="en-US" sz="2800" b="0" i="1" smtClean="0">
                                  <a:latin typeface="Cambria Math"/>
                                </a:rPr>
                                <m:t>𝑥</m:t>
                              </m:r>
                            </m:e>
                          </m:rad>
                          <m:r>
                            <a:rPr lang="en-US" sz="2800" b="0" i="1" smtClean="0">
                              <a:latin typeface="Cambria Math"/>
                            </a:rPr>
                            <m:t>ⅆ</m:t>
                          </m:r>
                          <m:r>
                            <a:rPr lang="en-US" sz="2800" b="0" i="1" smtClean="0">
                              <a:latin typeface="Cambria Math"/>
                            </a:rPr>
                            <m:t>𝑥</m:t>
                          </m:r>
                          <m:r>
                            <a:rPr lang="en-US" sz="2800" b="0" i="1" smtClean="0">
                              <a:latin typeface="Cambria Math"/>
                              <a:ea typeface="Cambria Math"/>
                            </a:rPr>
                            <m:t>≅</m:t>
                          </m:r>
                          <m:f>
                            <m:fPr>
                              <m:ctrlPr>
                                <a:rPr lang="en-US" sz="2800" b="0" i="1" smtClean="0">
                                  <a:latin typeface="Cambria Math"/>
                                  <a:ea typeface="Cambria Math"/>
                                </a:rPr>
                              </m:ctrlPr>
                            </m:fPr>
                            <m:num>
                              <m:r>
                                <a:rPr lang="en-US" sz="2800" b="0" i="1" smtClean="0">
                                  <a:latin typeface="Cambria Math"/>
                                  <a:ea typeface="Cambria Math"/>
                                </a:rPr>
                                <m:t>𝜋</m:t>
                              </m:r>
                              <m:r>
                                <a:rPr lang="en-US" sz="2800" b="0" i="1" smtClean="0">
                                  <a:latin typeface="Cambria Math"/>
                                  <a:ea typeface="Cambria Math"/>
                                </a:rPr>
                                <m:t>²</m:t>
                              </m:r>
                            </m:num>
                            <m:den>
                              <m:r>
                                <a:rPr lang="en-US" sz="2800" b="0" i="1" smtClean="0">
                                  <a:latin typeface="Cambria Math"/>
                                  <a:ea typeface="Cambria Math"/>
                                </a:rPr>
                                <m:t>40</m:t>
                              </m:r>
                            </m:den>
                          </m:f>
                          <m:r>
                            <a:rPr lang="en-US" sz="2800" b="0" i="1" smtClean="0">
                              <a:latin typeface="Cambria Math"/>
                              <a:ea typeface="Cambria Math"/>
                            </a:rPr>
                            <m:t>(</m:t>
                          </m:r>
                          <m:r>
                            <a:rPr lang="en-US" sz="2800" b="0" i="1" smtClean="0">
                              <a:latin typeface="Cambria Math"/>
                              <a:ea typeface="Cambria Math"/>
                            </a:rPr>
                            <m:t>𝑠𝑖𝑛</m:t>
                          </m:r>
                          <m:r>
                            <a:rPr lang="en-US" sz="2800" b="0" i="1" smtClean="0">
                              <a:latin typeface="Cambria Math"/>
                              <a:ea typeface="Cambria Math"/>
                            </a:rPr>
                            <m:t>0</m:t>
                          </m:r>
                          <m:r>
                            <a:rPr lang="en-US" sz="2800" b="0" i="1" smtClean="0">
                              <a:latin typeface="Cambria Math"/>
                              <a:ea typeface="Cambria Math"/>
                            </a:rPr>
                            <m:t>+</m:t>
                          </m:r>
                          <m:r>
                            <a:rPr lang="en-US" sz="2800" b="0" i="1" smtClean="0">
                              <a:latin typeface="Cambria Math"/>
                              <a:ea typeface="Cambria Math"/>
                            </a:rPr>
                            <m:t>2</m:t>
                          </m:r>
                          <m:r>
                            <a:rPr lang="en-US" sz="2800" b="0" i="1" smtClean="0">
                              <a:latin typeface="Cambria Math"/>
                              <a:ea typeface="Cambria Math"/>
                            </a:rPr>
                            <m:t>𝑠𝑖𝑛</m:t>
                          </m:r>
                          <m:rad>
                            <m:radPr>
                              <m:degHide m:val="on"/>
                              <m:ctrlPr>
                                <a:rPr lang="en-US" sz="2800" b="0" i="1" smtClean="0">
                                  <a:latin typeface="Cambria Math"/>
                                  <a:ea typeface="Cambria Math"/>
                                </a:rPr>
                              </m:ctrlPr>
                            </m:radPr>
                            <m:deg/>
                            <m:e>
                              <m:r>
                                <a:rPr lang="en-US" sz="2800" b="0" i="1" smtClean="0">
                                  <a:latin typeface="Cambria Math"/>
                                  <a:ea typeface="Cambria Math"/>
                                </a:rPr>
                                <m:t>0</m:t>
                              </m:r>
                              <m:r>
                                <a:rPr lang="en-US" sz="2800" b="0" i="1" smtClean="0">
                                  <a:latin typeface="Cambria Math"/>
                                  <a:ea typeface="Cambria Math"/>
                                </a:rPr>
                                <m:t>+</m:t>
                              </m:r>
                              <m:f>
                                <m:fPr>
                                  <m:ctrlPr>
                                    <a:rPr lang="en-US" sz="2800" b="0" i="1" smtClean="0">
                                      <a:latin typeface="Cambria Math"/>
                                      <a:ea typeface="Cambria Math"/>
                                    </a:rPr>
                                  </m:ctrlPr>
                                </m:fPr>
                                <m:num>
                                  <m:r>
                                    <a:rPr lang="en-US" sz="2800" b="0" i="1" smtClean="0">
                                      <a:latin typeface="Cambria Math"/>
                                      <a:ea typeface="Cambria Math"/>
                                    </a:rPr>
                                    <m:t>𝜋</m:t>
                                  </m:r>
                                  <m:r>
                                    <a:rPr lang="en-US" sz="2800" b="0" i="1" smtClean="0">
                                      <a:latin typeface="Cambria Math"/>
                                      <a:ea typeface="Cambria Math"/>
                                    </a:rPr>
                                    <m:t>²</m:t>
                                  </m:r>
                                </m:num>
                                <m:den>
                                  <m:r>
                                    <a:rPr lang="en-US" sz="2800" b="0" i="1" smtClean="0">
                                      <a:latin typeface="Cambria Math"/>
                                      <a:ea typeface="Cambria Math"/>
                                    </a:rPr>
                                    <m:t>20</m:t>
                                  </m:r>
                                </m:den>
                              </m:f>
                            </m:e>
                          </m:rad>
                          <m:r>
                            <a:rPr lang="en-US" sz="2800" b="0" i="1" smtClean="0">
                              <a:latin typeface="Cambria Math"/>
                              <a:ea typeface="Cambria Math"/>
                            </a:rPr>
                            <m:t>+</m:t>
                          </m:r>
                          <m:r>
                            <a:rPr lang="en-US" sz="2800" b="0" i="1" smtClean="0">
                              <a:latin typeface="Cambria Math"/>
                              <a:ea typeface="Cambria Math"/>
                            </a:rPr>
                            <m:t>2</m:t>
                          </m:r>
                          <m:r>
                            <a:rPr lang="en-US" sz="2800" b="0" i="1" smtClean="0">
                              <a:latin typeface="Cambria Math"/>
                              <a:ea typeface="Cambria Math"/>
                            </a:rPr>
                            <m:t>𝑠𝑖𝑛</m:t>
                          </m:r>
                          <m:rad>
                            <m:radPr>
                              <m:degHide m:val="on"/>
                              <m:ctrlPr>
                                <a:rPr lang="en-US" sz="2800" b="0" i="1" smtClean="0">
                                  <a:latin typeface="Cambria Math"/>
                                  <a:ea typeface="Cambria Math"/>
                                </a:rPr>
                              </m:ctrlPr>
                            </m:radPr>
                            <m:deg/>
                            <m:e>
                              <m:r>
                                <a:rPr lang="en-US" sz="2800" b="0" i="1" smtClean="0">
                                  <a:latin typeface="Cambria Math"/>
                                  <a:ea typeface="Cambria Math"/>
                                </a:rPr>
                                <m:t>0</m:t>
                              </m:r>
                              <m:r>
                                <a:rPr lang="en-US" sz="2800" b="0" i="1" smtClean="0">
                                  <a:latin typeface="Cambria Math"/>
                                  <a:ea typeface="Cambria Math"/>
                                </a:rPr>
                                <m:t>+</m:t>
                              </m:r>
                              <m:f>
                                <m:fPr>
                                  <m:ctrlPr>
                                    <a:rPr lang="en-US" sz="2800" b="0" i="1" smtClean="0">
                                      <a:latin typeface="Cambria Math"/>
                                      <a:ea typeface="Cambria Math"/>
                                    </a:rPr>
                                  </m:ctrlPr>
                                </m:fPr>
                                <m:num>
                                  <m:r>
                                    <a:rPr lang="en-US" sz="2800" b="0" i="1" smtClean="0">
                                      <a:latin typeface="Cambria Math"/>
                                      <a:ea typeface="Cambria Math"/>
                                    </a:rPr>
                                    <m:t>𝜋</m:t>
                                  </m:r>
                                  <m:r>
                                    <a:rPr lang="en-US" sz="2800" b="0" i="1" smtClean="0">
                                      <a:latin typeface="Cambria Math"/>
                                      <a:ea typeface="Cambria Math"/>
                                    </a:rPr>
                                    <m:t>²</m:t>
                                  </m:r>
                                </m:num>
                                <m:den>
                                  <m:r>
                                    <a:rPr lang="en-US" sz="2800" b="0" i="1" smtClean="0">
                                      <a:latin typeface="Cambria Math"/>
                                      <a:ea typeface="Cambria Math"/>
                                    </a:rPr>
                                    <m:t>20</m:t>
                                  </m:r>
                                </m:den>
                              </m:f>
                            </m:e>
                          </m:rad>
                          <m:r>
                            <a:rPr lang="en-US" sz="2800" b="0" i="1" smtClean="0">
                              <a:latin typeface="Cambria Math"/>
                              <a:ea typeface="Cambria Math"/>
                            </a:rPr>
                            <m:t>+</m:t>
                          </m:r>
                          <m:r>
                            <a:rPr lang="en-US" sz="2800" b="0" i="1" smtClean="0">
                              <a:latin typeface="Cambria Math"/>
                              <a:ea typeface="Cambria Math"/>
                            </a:rPr>
                            <m:t>2</m:t>
                          </m:r>
                          <m:r>
                            <a:rPr lang="en-US" sz="2800" b="0" i="1" smtClean="0">
                              <a:latin typeface="Cambria Math"/>
                              <a:ea typeface="Cambria Math"/>
                            </a:rPr>
                            <m:t>𝑠𝑖𝑛</m:t>
                          </m:r>
                          <m:rad>
                            <m:radPr>
                              <m:degHide m:val="on"/>
                              <m:ctrlPr>
                                <a:rPr lang="en-US" sz="2800" b="0" i="1" smtClean="0">
                                  <a:latin typeface="Cambria Math"/>
                                  <a:ea typeface="Cambria Math"/>
                                </a:rPr>
                              </m:ctrlPr>
                            </m:radPr>
                            <m:deg/>
                            <m:e>
                              <m:r>
                                <a:rPr lang="en-US" sz="2800" b="0" i="1" smtClean="0">
                                  <a:latin typeface="Cambria Math"/>
                                  <a:ea typeface="Cambria Math"/>
                                </a:rPr>
                                <m:t>0</m:t>
                              </m:r>
                              <m:r>
                                <a:rPr lang="en-US" sz="2800" b="0" i="1" smtClean="0">
                                  <a:latin typeface="Cambria Math"/>
                                  <a:ea typeface="Cambria Math"/>
                                </a:rPr>
                                <m:t>+</m:t>
                              </m:r>
                              <m:f>
                                <m:fPr>
                                  <m:ctrlPr>
                                    <a:rPr lang="en-US" sz="2800" b="0" i="1" smtClean="0">
                                      <a:latin typeface="Cambria Math"/>
                                      <a:ea typeface="Cambria Math"/>
                                    </a:rPr>
                                  </m:ctrlPr>
                                </m:fPr>
                                <m:num>
                                  <m:r>
                                    <a:rPr lang="en-US" sz="2800" b="0" i="1" smtClean="0">
                                      <a:latin typeface="Cambria Math"/>
                                      <a:ea typeface="Cambria Math"/>
                                    </a:rPr>
                                    <m:t>𝜋</m:t>
                                  </m:r>
                                  <m:r>
                                    <a:rPr lang="en-US" sz="2800" b="0" i="1" smtClean="0">
                                      <a:latin typeface="Cambria Math"/>
                                      <a:ea typeface="Cambria Math"/>
                                    </a:rPr>
                                    <m:t>²</m:t>
                                  </m:r>
                                </m:num>
                                <m:den>
                                  <m:r>
                                    <a:rPr lang="en-US" sz="2800" b="0" i="1" smtClean="0">
                                      <a:latin typeface="Cambria Math"/>
                                      <a:ea typeface="Cambria Math"/>
                                    </a:rPr>
                                    <m:t>20</m:t>
                                  </m:r>
                                </m:den>
                              </m:f>
                            </m:e>
                          </m:rad>
                          <m:r>
                            <a:rPr lang="en-US" sz="2800" b="0" i="1" smtClean="0">
                              <a:latin typeface="Cambria Math"/>
                              <a:ea typeface="Cambria Math"/>
                            </a:rPr>
                            <m:t>+</m:t>
                          </m:r>
                          <m:r>
                            <a:rPr lang="en-US" sz="2800" b="0" i="1" smtClean="0">
                              <a:latin typeface="Cambria Math"/>
                              <a:ea typeface="Cambria Math"/>
                            </a:rPr>
                            <m:t>2</m:t>
                          </m:r>
                          <m:r>
                            <a:rPr lang="en-US" sz="2800" b="0" i="1" smtClean="0">
                              <a:latin typeface="Cambria Math"/>
                              <a:ea typeface="Cambria Math"/>
                            </a:rPr>
                            <m:t>𝑠𝑖𝑛</m:t>
                          </m:r>
                          <m:rad>
                            <m:radPr>
                              <m:degHide m:val="on"/>
                              <m:ctrlPr>
                                <a:rPr lang="en-US" sz="2800" b="0" i="1" smtClean="0">
                                  <a:latin typeface="Cambria Math"/>
                                  <a:ea typeface="Cambria Math"/>
                                </a:rPr>
                              </m:ctrlPr>
                            </m:radPr>
                            <m:deg/>
                            <m:e>
                              <m:r>
                                <a:rPr lang="en-US" sz="2800" b="0" i="1" smtClean="0">
                                  <a:latin typeface="Cambria Math"/>
                                  <a:ea typeface="Cambria Math"/>
                                </a:rPr>
                                <m:t>0</m:t>
                              </m:r>
                              <m:r>
                                <a:rPr lang="en-US" sz="2800" b="0" i="1" smtClean="0">
                                  <a:latin typeface="Cambria Math"/>
                                  <a:ea typeface="Cambria Math"/>
                                </a:rPr>
                                <m:t>+</m:t>
                              </m:r>
                              <m:f>
                                <m:fPr>
                                  <m:ctrlPr>
                                    <a:rPr lang="en-US" sz="2800" b="0" i="1" smtClean="0">
                                      <a:latin typeface="Cambria Math"/>
                                      <a:ea typeface="Cambria Math"/>
                                    </a:rPr>
                                  </m:ctrlPr>
                                </m:fPr>
                                <m:num>
                                  <m:r>
                                    <a:rPr lang="en-US" sz="2800" b="0" i="1" smtClean="0">
                                      <a:latin typeface="Cambria Math"/>
                                      <a:ea typeface="Cambria Math"/>
                                    </a:rPr>
                                    <m:t>𝜋</m:t>
                                  </m:r>
                                  <m:r>
                                    <a:rPr lang="en-US" sz="2800" b="0" i="1" smtClean="0">
                                      <a:latin typeface="Cambria Math"/>
                                      <a:ea typeface="Cambria Math"/>
                                    </a:rPr>
                                    <m:t>²</m:t>
                                  </m:r>
                                </m:num>
                                <m:den>
                                  <m:r>
                                    <a:rPr lang="en-US" sz="2800" b="0" i="1" smtClean="0">
                                      <a:latin typeface="Cambria Math"/>
                                      <a:ea typeface="Cambria Math"/>
                                    </a:rPr>
                                    <m:t>20</m:t>
                                  </m:r>
                                </m:den>
                              </m:f>
                            </m:e>
                          </m:rad>
                          <m:r>
                            <a:rPr lang="en-US" sz="2800" b="0" i="1" smtClean="0">
                              <a:latin typeface="Cambria Math"/>
                              <a:ea typeface="Cambria Math"/>
                            </a:rPr>
                            <m:t>+</m:t>
                          </m:r>
                          <m:r>
                            <a:rPr lang="en-US" sz="2800" b="0" i="1" smtClean="0">
                              <a:latin typeface="Cambria Math"/>
                              <a:ea typeface="Cambria Math"/>
                            </a:rPr>
                            <m:t>𝑠𝑖𝑛</m:t>
                          </m:r>
                          <m:rad>
                            <m:radPr>
                              <m:degHide m:val="on"/>
                              <m:ctrlPr>
                                <a:rPr lang="en-US" sz="2800" b="0" i="1" smtClean="0">
                                  <a:latin typeface="Cambria Math"/>
                                  <a:ea typeface="Cambria Math"/>
                                </a:rPr>
                              </m:ctrlPr>
                            </m:radPr>
                            <m:deg/>
                            <m:e>
                              <m:f>
                                <m:fPr>
                                  <m:ctrlPr>
                                    <a:rPr lang="en-US" sz="2800" b="0" i="1" smtClean="0">
                                      <a:latin typeface="Cambria Math"/>
                                      <a:ea typeface="Cambria Math"/>
                                    </a:rPr>
                                  </m:ctrlPr>
                                </m:fPr>
                                <m:num>
                                  <m:r>
                                    <a:rPr lang="en-US" sz="2800" b="0" i="1" smtClean="0">
                                      <a:latin typeface="Cambria Math"/>
                                      <a:ea typeface="Cambria Math"/>
                                    </a:rPr>
                                    <m:t>𝜋</m:t>
                                  </m:r>
                                  <m:r>
                                    <a:rPr lang="en-US" sz="2800" b="0" i="1" smtClean="0">
                                      <a:latin typeface="Cambria Math"/>
                                      <a:ea typeface="Cambria Math"/>
                                    </a:rPr>
                                    <m:t>²</m:t>
                                  </m:r>
                                </m:num>
                                <m:den>
                                  <m:r>
                                    <a:rPr lang="en-US" sz="2800" b="0" i="1" smtClean="0">
                                      <a:latin typeface="Cambria Math"/>
                                      <a:ea typeface="Cambria Math"/>
                                    </a:rPr>
                                    <m:t>4</m:t>
                                  </m:r>
                                </m:den>
                              </m:f>
                            </m:e>
                          </m:rad>
                          <m:r>
                            <a:rPr lang="en-US" sz="2800" b="0" i="1" smtClean="0">
                              <a:latin typeface="Cambria Math"/>
                              <a:ea typeface="Cambria Math"/>
                            </a:rPr>
                            <m:t>)</m:t>
                          </m:r>
                        </m:e>
                      </m:nary>
                    </m:oMath>
                  </m:oMathPara>
                </a14:m>
                <a:endParaRPr lang="ar-IQ" sz="2800" dirty="0" smtClean="0"/>
              </a:p>
              <a:p>
                <a:pPr marL="0" indent="0" algn="l">
                  <a:buNone/>
                </a:pPr>
                <a:r>
                  <a:rPr lang="en-US" sz="3600" dirty="0" smtClean="0"/>
                  <a:t>0.1372(0+4*0.5982+2*0.7876+4*0.8960+2*0.9587+4*0.9906+1</a:t>
                </a:r>
                <a:r>
                  <a:rPr lang="ar-IQ" sz="3600" dirty="0" smtClean="0"/>
                  <a:t>=</a:t>
                </a:r>
              </a:p>
              <a:p>
                <a:pPr marL="0" indent="0" algn="l">
                  <a:buNone/>
                </a:pPr>
                <a:r>
                  <a:rPr lang="en-US" sz="3600" dirty="0" smtClean="0"/>
                  <a:t>1.9800</a:t>
                </a:r>
                <a:r>
                  <a:rPr lang="ar-IQ" sz="3600" dirty="0" smtClean="0"/>
                  <a:t>=</a:t>
                </a:r>
                <a:endParaRPr lang="ar-IQ" sz="3600" dirty="0"/>
              </a:p>
            </p:txBody>
          </p:sp>
        </mc:Choice>
        <mc:Fallback xmlns="">
          <p:sp>
            <p:nvSpPr>
              <p:cNvPr id="3" name="عنصر نائب للمحتوى 2"/>
              <p:cNvSpPr>
                <a:spLocks noGrp="1" noRot="1" noChangeAspect="1" noMove="1" noResize="1" noEditPoints="1" noAdjustHandles="1" noChangeArrowheads="1" noChangeShapeType="1" noTextEdit="1"/>
              </p:cNvSpPr>
              <p:nvPr>
                <p:ph sz="quarter" idx="13"/>
              </p:nvPr>
            </p:nvSpPr>
            <p:spPr>
              <a:xfrm>
                <a:off x="266700" y="1695450"/>
                <a:ext cx="11925300" cy="4095749"/>
              </a:xfrm>
              <a:blipFill rotWithShape="1">
                <a:blip r:embed="rId3"/>
                <a:stretch>
                  <a:fillRect l="-1074"/>
                </a:stretch>
              </a:blipFill>
            </p:spPr>
            <p:txBody>
              <a:bodyPr/>
              <a:lstStyle/>
              <a:p>
                <a:r>
                  <a:rPr lang="ar-IQ">
                    <a:noFill/>
                  </a:rPr>
                  <a:t> </a:t>
                </a:r>
              </a:p>
            </p:txBody>
          </p:sp>
        </mc:Fallback>
      </mc:AlternateContent>
    </p:spTree>
    <p:extLst>
      <p:ext uri="{BB962C8B-B14F-4D97-AF65-F5344CB8AC3E}">
        <p14:creationId xmlns:p14="http://schemas.microsoft.com/office/powerpoint/2010/main" val="163032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عنوان 1"/>
              <p:cNvSpPr>
                <a:spLocks noGrp="1"/>
              </p:cNvSpPr>
              <p:nvPr>
                <p:ph type="title"/>
              </p:nvPr>
            </p:nvSpPr>
            <p:spPr>
              <a:xfrm>
                <a:off x="913775" y="618517"/>
                <a:ext cx="10364451" cy="1324583"/>
              </a:xfrm>
            </p:spPr>
            <p:txBody>
              <a:bodyPr/>
              <a:lstStyle/>
              <a:p>
                <a:r>
                  <a:rPr lang="ar-IQ" dirty="0" smtClean="0"/>
                  <a:t>مثال: احسب التكامل </a:t>
                </a:r>
                <a14:m>
                  <m:oMath xmlns:m="http://schemas.openxmlformats.org/officeDocument/2006/math">
                    <m:nary>
                      <m:naryPr>
                        <m:limLoc m:val="undOvr"/>
                        <m:ctrlPr>
                          <a:rPr lang="ar-IQ" i="1" smtClean="0">
                            <a:latin typeface="Cambria Math"/>
                          </a:rPr>
                        </m:ctrlPr>
                      </m:naryPr>
                      <m:sub>
                        <m:r>
                          <m:rPr>
                            <m:brk m:alnAt="24"/>
                          </m:rPr>
                          <a:rPr lang="en-US" b="0" i="1" smtClean="0">
                            <a:latin typeface="Cambria Math"/>
                          </a:rPr>
                          <m:t>𝑎</m:t>
                        </m:r>
                      </m:sub>
                      <m:sup>
                        <m:r>
                          <a:rPr lang="en-US" b="0" i="1" smtClean="0">
                            <a:latin typeface="Cambria Math"/>
                          </a:rPr>
                          <m:t>𝑏</m:t>
                        </m:r>
                      </m:sup>
                      <m:e>
                        <m:f>
                          <m:fPr>
                            <m:ctrlPr>
                              <a:rPr lang="ar-IQ" i="1" smtClean="0">
                                <a:latin typeface="Cambria Math"/>
                              </a:rPr>
                            </m:ctrlPr>
                          </m:fPr>
                          <m:num>
                            <m:r>
                              <a:rPr lang="en-US" i="1" smtClean="0">
                                <a:latin typeface="Cambria Math"/>
                              </a:rPr>
                              <m:t>ⅆ</m:t>
                            </m:r>
                            <m:r>
                              <a:rPr lang="en-US" i="1" smtClean="0">
                                <a:latin typeface="Cambria Math"/>
                              </a:rPr>
                              <m:t>𝑥</m:t>
                            </m:r>
                          </m:num>
                          <m:den>
                            <m:r>
                              <a:rPr lang="ar-IQ" b="0" i="1" smtClean="0">
                                <a:latin typeface="Cambria Math"/>
                              </a:rPr>
                              <m:t>1</m:t>
                            </m:r>
                            <m:r>
                              <a:rPr lang="ar-IQ" b="0" i="1" smtClean="0">
                                <a:latin typeface="Cambria Math"/>
                              </a:rPr>
                              <m:t>+</m:t>
                            </m:r>
                            <m:sSup>
                              <m:sSupPr>
                                <m:ctrlPr>
                                  <a:rPr lang="ar-IQ" b="0" i="1" smtClean="0">
                                    <a:latin typeface="Cambria Math"/>
                                  </a:rPr>
                                </m:ctrlPr>
                              </m:sSupPr>
                              <m:e>
                                <m:r>
                                  <a:rPr lang="en-US" b="0" i="1" smtClean="0">
                                    <a:latin typeface="Cambria Math"/>
                                  </a:rPr>
                                  <m:t>𝑥</m:t>
                                </m:r>
                              </m:e>
                              <m:sup>
                                <m:r>
                                  <a:rPr lang="ar-IQ" b="0" i="1" smtClean="0">
                                    <a:latin typeface="Cambria Math"/>
                                  </a:rPr>
                                  <m:t>2</m:t>
                                </m:r>
                              </m:sup>
                            </m:sSup>
                          </m:den>
                        </m:f>
                      </m:e>
                    </m:nary>
                  </m:oMath>
                </a14:m>
                <a:r>
                  <a:rPr lang="ar-IQ" dirty="0" smtClean="0"/>
                  <a:t>  بطريقه اشبه المنحرف حيث         </a:t>
                </a:r>
                <a:br>
                  <a:rPr lang="ar-IQ" dirty="0" smtClean="0"/>
                </a:br>
                <a:r>
                  <a:rPr lang="en-US" cap="none" dirty="0" smtClean="0"/>
                  <a:t>n</a:t>
                </a:r>
                <a:r>
                  <a:rPr lang="en-US" dirty="0" smtClean="0"/>
                  <a:t>=4 </a:t>
                </a:r>
                <a:r>
                  <a:rPr lang="ar-IQ" dirty="0" smtClean="0"/>
                  <a:t> ؟</a:t>
                </a:r>
                <a:endParaRPr lang="ar-IQ" dirty="0"/>
              </a:p>
            </p:txBody>
          </p:sp>
        </mc:Choice>
        <mc:Fallback xmlns="">
          <p:sp>
            <p:nvSpPr>
              <p:cNvPr id="2" name="عنوان 1"/>
              <p:cNvSpPr>
                <a:spLocks noGrp="1" noRot="1" noChangeAspect="1" noMove="1" noResize="1" noEditPoints="1" noAdjustHandles="1" noChangeArrowheads="1" noChangeShapeType="1" noTextEdit="1"/>
              </p:cNvSpPr>
              <p:nvPr>
                <p:ph type="title"/>
              </p:nvPr>
            </p:nvSpPr>
            <p:spPr>
              <a:xfrm>
                <a:off x="913775" y="618517"/>
                <a:ext cx="10364451" cy="1324583"/>
              </a:xfrm>
              <a:blipFill rotWithShape="1">
                <a:blip r:embed="rId2"/>
                <a:stretch>
                  <a:fillRect l="-3882" t="-1376" b="-16514"/>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3" name="عنصر نائب للمحتوى 2"/>
              <p:cNvSpPr>
                <a:spLocks noGrp="1"/>
              </p:cNvSpPr>
              <p:nvPr>
                <p:ph sz="quarter" idx="13"/>
              </p:nvPr>
            </p:nvSpPr>
            <p:spPr>
              <a:xfrm>
                <a:off x="628650" y="2038350"/>
                <a:ext cx="10953750" cy="4171950"/>
              </a:xfrm>
            </p:spPr>
            <p:txBody>
              <a:bodyPr>
                <a:normAutofit/>
              </a:bodyPr>
              <a:lstStyle/>
              <a:p>
                <a:pPr marL="0" indent="0" algn="l">
                  <a:buNone/>
                </a:pPr>
                <a:r>
                  <a:rPr lang="en-US" sz="2800" cap="none" dirty="0" smtClean="0"/>
                  <a:t>h</a:t>
                </a:r>
                <a:r>
                  <a:rPr lang="en-US" sz="2800" dirty="0" smtClean="0"/>
                  <a:t>=</a:t>
                </a:r>
                <a14:m>
                  <m:oMath xmlns:m="http://schemas.openxmlformats.org/officeDocument/2006/math">
                    <m:f>
                      <m:fPr>
                        <m:ctrlPr>
                          <a:rPr lang="en-US" sz="2800" i="1" smtClean="0">
                            <a:latin typeface="Cambria Math"/>
                          </a:rPr>
                        </m:ctrlPr>
                      </m:fPr>
                      <m:num>
                        <m:r>
                          <a:rPr lang="en-US" sz="2800" b="0" i="1" smtClean="0">
                            <a:latin typeface="Cambria Math"/>
                          </a:rPr>
                          <m:t>𝑏</m:t>
                        </m:r>
                        <m:r>
                          <a:rPr lang="en-US" sz="2800" b="0" i="1" smtClean="0">
                            <a:latin typeface="Cambria Math"/>
                          </a:rPr>
                          <m:t>−</m:t>
                        </m:r>
                        <m:r>
                          <a:rPr lang="en-US" sz="2800" b="0" i="1" smtClean="0">
                            <a:latin typeface="Cambria Math"/>
                          </a:rPr>
                          <m:t>𝑎</m:t>
                        </m:r>
                      </m:num>
                      <m:den>
                        <m:r>
                          <a:rPr lang="en-US" sz="2800" b="0" i="1" smtClean="0">
                            <a:latin typeface="Cambria Math"/>
                          </a:rPr>
                          <m:t>𝑛</m:t>
                        </m:r>
                      </m:den>
                    </m:f>
                  </m:oMath>
                </a14:m>
                <a:r>
                  <a:rPr lang="en-US" sz="2800" dirty="0" smtClean="0"/>
                  <a:t>=</a:t>
                </a:r>
                <a14:m>
                  <m:oMath xmlns:m="http://schemas.openxmlformats.org/officeDocument/2006/math">
                    <m:f>
                      <m:fPr>
                        <m:ctrlPr>
                          <a:rPr lang="en-US" sz="2800" i="1" dirty="0" smtClean="0">
                            <a:latin typeface="Cambria Math"/>
                          </a:rPr>
                        </m:ctrlPr>
                      </m:fPr>
                      <m:num>
                        <m:r>
                          <a:rPr lang="en-US" sz="2800" b="0" i="1" dirty="0" smtClean="0">
                            <a:latin typeface="Cambria Math"/>
                          </a:rPr>
                          <m:t>1</m:t>
                        </m:r>
                        <m:r>
                          <a:rPr lang="en-US" sz="2800" b="0" i="1" dirty="0" smtClean="0">
                            <a:latin typeface="Cambria Math"/>
                          </a:rPr>
                          <m:t>−</m:t>
                        </m:r>
                        <m:r>
                          <a:rPr lang="en-US" sz="2800" b="0" i="1" dirty="0" smtClean="0">
                            <a:latin typeface="Cambria Math"/>
                          </a:rPr>
                          <m:t>0</m:t>
                        </m:r>
                      </m:num>
                      <m:den>
                        <m:r>
                          <a:rPr lang="en-US" sz="2800" b="0" i="1" dirty="0" smtClean="0">
                            <a:latin typeface="Cambria Math"/>
                          </a:rPr>
                          <m:t>4</m:t>
                        </m:r>
                      </m:den>
                    </m:f>
                  </m:oMath>
                </a14:m>
                <a:r>
                  <a:rPr lang="en-US" sz="2800" dirty="0" smtClean="0"/>
                  <a:t>=</a:t>
                </a:r>
                <a14:m>
                  <m:oMath xmlns:m="http://schemas.openxmlformats.org/officeDocument/2006/math">
                    <m:f>
                      <m:fPr>
                        <m:ctrlPr>
                          <a:rPr lang="en-US" sz="2800" i="1" dirty="0" smtClean="0">
                            <a:latin typeface="Cambria Math"/>
                          </a:rPr>
                        </m:ctrlPr>
                      </m:fPr>
                      <m:num>
                        <m:r>
                          <a:rPr lang="en-US" sz="2800" b="0" i="1" dirty="0" smtClean="0">
                            <a:latin typeface="Cambria Math"/>
                          </a:rPr>
                          <m:t>1</m:t>
                        </m:r>
                      </m:num>
                      <m:den>
                        <m:r>
                          <a:rPr lang="ar-IQ" sz="2800" b="0" i="1" dirty="0" smtClean="0">
                            <a:latin typeface="Cambria Math"/>
                          </a:rPr>
                          <m:t>4</m:t>
                        </m:r>
                      </m:den>
                    </m:f>
                  </m:oMath>
                </a14:m>
                <a:endParaRPr lang="en-US" sz="2800" dirty="0" smtClean="0"/>
              </a:p>
              <a:p>
                <a:pPr marL="0" indent="0" algn="l">
                  <a:buNone/>
                </a:pPr>
                <a14:m>
                  <m:oMathPara xmlns:m="http://schemas.openxmlformats.org/officeDocument/2006/math">
                    <m:oMathParaPr>
                      <m:jc m:val="left"/>
                    </m:oMathParaPr>
                    <m:oMath xmlns:m="http://schemas.openxmlformats.org/officeDocument/2006/math">
                      <m:nary>
                        <m:naryPr>
                          <m:limLoc m:val="undOvr"/>
                          <m:ctrlPr>
                            <a:rPr lang="ar-IQ" sz="2800" i="1" smtClean="0">
                              <a:latin typeface="Cambria Math"/>
                            </a:rPr>
                          </m:ctrlPr>
                        </m:naryPr>
                        <m:sub>
                          <m:r>
                            <m:rPr>
                              <m:brk m:alnAt="24"/>
                            </m:rPr>
                            <a:rPr lang="ar-IQ" sz="2800" b="0" i="1" smtClean="0">
                              <a:latin typeface="Cambria Math"/>
                            </a:rPr>
                            <m:t>0</m:t>
                          </m:r>
                        </m:sub>
                        <m:sup>
                          <m:r>
                            <a:rPr lang="ar-IQ" sz="2800" b="0" i="1" smtClean="0">
                              <a:latin typeface="Cambria Math"/>
                            </a:rPr>
                            <m:t>1</m:t>
                          </m:r>
                        </m:sup>
                        <m:e>
                          <m:f>
                            <m:fPr>
                              <m:ctrlPr>
                                <a:rPr lang="ar-IQ" sz="2800" i="1" smtClean="0">
                                  <a:latin typeface="Cambria Math"/>
                                </a:rPr>
                              </m:ctrlPr>
                            </m:fPr>
                            <m:num>
                              <m:r>
                                <a:rPr lang="en-US" sz="2800" i="1" smtClean="0">
                                  <a:latin typeface="Cambria Math"/>
                                </a:rPr>
                                <m:t>ⅆ</m:t>
                              </m:r>
                              <m:r>
                                <a:rPr lang="en-US" sz="2800" i="1" smtClean="0">
                                  <a:latin typeface="Cambria Math"/>
                                </a:rPr>
                                <m:t>𝑥</m:t>
                              </m:r>
                            </m:num>
                            <m:den>
                              <m:r>
                                <a:rPr lang="ar-IQ" sz="2800" b="0" i="1" smtClean="0">
                                  <a:latin typeface="Cambria Math"/>
                                </a:rPr>
                                <m:t>1</m:t>
                              </m:r>
                              <m:r>
                                <a:rPr lang="ar-IQ" sz="2800" b="0" i="1" smtClean="0">
                                  <a:latin typeface="Cambria Math"/>
                                </a:rPr>
                                <m:t>+</m:t>
                              </m:r>
                              <m:sSup>
                                <m:sSupPr>
                                  <m:ctrlPr>
                                    <a:rPr lang="ar-IQ" sz="2800" b="0" i="1" smtClean="0">
                                      <a:latin typeface="Cambria Math"/>
                                    </a:rPr>
                                  </m:ctrlPr>
                                </m:sSupPr>
                                <m:e>
                                  <m:r>
                                    <a:rPr lang="en-US" sz="2800" b="0" i="1" smtClean="0">
                                      <a:latin typeface="Cambria Math"/>
                                    </a:rPr>
                                    <m:t>𝑥</m:t>
                                  </m:r>
                                </m:e>
                                <m:sup>
                                  <m:r>
                                    <a:rPr lang="ar-IQ" sz="2800" b="0" i="1" smtClean="0">
                                      <a:latin typeface="Cambria Math"/>
                                    </a:rPr>
                                    <m:t>2</m:t>
                                  </m:r>
                                </m:sup>
                              </m:sSup>
                            </m:den>
                          </m:f>
                        </m:e>
                      </m:nary>
                      <m:r>
                        <a:rPr lang="ar-IQ" sz="2800" b="0" i="0" smtClean="0">
                          <a:latin typeface="Cambria Math"/>
                        </a:rPr>
                        <m:t>=</m:t>
                      </m:r>
                      <m:f>
                        <m:fPr>
                          <m:ctrlPr>
                            <a:rPr lang="ar-IQ" sz="2800" b="0" i="1" smtClean="0">
                              <a:latin typeface="Cambria Math"/>
                            </a:rPr>
                          </m:ctrlPr>
                        </m:fPr>
                        <m:num>
                          <m:r>
                            <a:rPr lang="en-US" sz="2800" b="0" i="1" smtClean="0">
                              <a:latin typeface="Cambria Math"/>
                            </a:rPr>
                            <m:t>h</m:t>
                          </m:r>
                        </m:num>
                        <m:den>
                          <m:r>
                            <a:rPr lang="ar-IQ" sz="2800" b="0" i="1" smtClean="0">
                              <a:latin typeface="Cambria Math"/>
                            </a:rPr>
                            <m:t>2</m:t>
                          </m:r>
                        </m:den>
                      </m:f>
                      <m:r>
                        <a:rPr lang="en-US" sz="2800" b="0" i="1" smtClean="0">
                          <a:latin typeface="Cambria Math"/>
                        </a:rPr>
                        <m:t>{</m:t>
                      </m:r>
                      <m:r>
                        <a:rPr lang="en-US" sz="2800" b="0" i="1" smtClean="0">
                          <a:latin typeface="Cambria Math"/>
                        </a:rPr>
                        <m:t>𝑓</m:t>
                      </m:r>
                      <m:d>
                        <m:dPr>
                          <m:ctrlPr>
                            <a:rPr lang="en-US" sz="2800" b="0" i="1" smtClean="0">
                              <a:latin typeface="Cambria Math"/>
                            </a:rPr>
                          </m:ctrlPr>
                        </m:dPr>
                        <m:e>
                          <m:r>
                            <a:rPr lang="en-US" sz="2800" b="0" i="1" smtClean="0">
                              <a:latin typeface="Cambria Math"/>
                            </a:rPr>
                            <m:t>0</m:t>
                          </m:r>
                        </m:e>
                      </m:d>
                      <m:r>
                        <a:rPr lang="en-US" sz="2800" b="0" i="1" smtClean="0">
                          <a:latin typeface="Cambria Math"/>
                        </a:rPr>
                        <m:t>+</m:t>
                      </m:r>
                      <m:r>
                        <a:rPr lang="en-US" sz="2800" b="0" i="1" smtClean="0">
                          <a:latin typeface="Cambria Math"/>
                        </a:rPr>
                        <m:t>2</m:t>
                      </m:r>
                      <m:r>
                        <a:rPr lang="en-US" sz="2800" b="0" i="1" smtClean="0">
                          <a:latin typeface="Cambria Math"/>
                        </a:rPr>
                        <m:t>𝑓</m:t>
                      </m:r>
                      <m:d>
                        <m:dPr>
                          <m:ctrlPr>
                            <a:rPr lang="en-US" sz="2800" b="0" i="1" smtClean="0">
                              <a:latin typeface="Cambria Math"/>
                            </a:rPr>
                          </m:ctrlPr>
                        </m:dPr>
                        <m:e>
                          <m:r>
                            <a:rPr lang="en-US" sz="2800" b="0" i="1" smtClean="0">
                              <a:latin typeface="Cambria Math"/>
                            </a:rPr>
                            <m:t>0</m:t>
                          </m:r>
                          <m:r>
                            <a:rPr lang="en-US" sz="2800" b="0" i="1" smtClean="0">
                              <a:latin typeface="Cambria Math"/>
                            </a:rPr>
                            <m:t>+</m:t>
                          </m:r>
                          <m:r>
                            <a:rPr lang="en-US" sz="2800" b="0" i="1" smtClean="0">
                              <a:latin typeface="Cambria Math"/>
                            </a:rPr>
                            <m:t>1</m:t>
                          </m:r>
                        </m:e>
                      </m:d>
                      <m:r>
                        <a:rPr lang="en-US" sz="2800" b="0" i="1" smtClean="0">
                          <a:latin typeface="Cambria Math"/>
                        </a:rPr>
                        <m:t>+</m:t>
                      </m:r>
                      <m:r>
                        <a:rPr lang="en-US" sz="2800" b="0" i="1" smtClean="0">
                          <a:latin typeface="Cambria Math"/>
                        </a:rPr>
                        <m:t>2</m:t>
                      </m:r>
                      <m:r>
                        <a:rPr lang="en-US" sz="2800" b="0" i="1" smtClean="0">
                          <a:latin typeface="Cambria Math"/>
                        </a:rPr>
                        <m:t>𝑓</m:t>
                      </m:r>
                      <m:d>
                        <m:dPr>
                          <m:ctrlPr>
                            <a:rPr lang="en-US" sz="2800" b="0" i="1" smtClean="0">
                              <a:latin typeface="Cambria Math"/>
                            </a:rPr>
                          </m:ctrlPr>
                        </m:dPr>
                        <m:e>
                          <m:r>
                            <a:rPr lang="en-US" sz="2800" b="0" i="1" smtClean="0">
                              <a:latin typeface="Cambria Math"/>
                            </a:rPr>
                            <m:t>0</m:t>
                          </m:r>
                          <m:r>
                            <a:rPr lang="en-US" sz="2800" b="0" i="1" smtClean="0">
                              <a:latin typeface="Cambria Math"/>
                            </a:rPr>
                            <m:t>+</m:t>
                          </m:r>
                          <m:r>
                            <a:rPr lang="en-US" sz="2800" b="0" i="1" smtClean="0">
                              <a:latin typeface="Cambria Math"/>
                            </a:rPr>
                            <m:t>2</m:t>
                          </m:r>
                        </m:e>
                      </m:d>
                      <m:r>
                        <a:rPr lang="en-US" sz="2800" b="0" i="1" smtClean="0">
                          <a:latin typeface="Cambria Math"/>
                        </a:rPr>
                        <m:t>+</m:t>
                      </m:r>
                      <m:r>
                        <a:rPr lang="en-US" sz="2800" b="0" i="1" smtClean="0">
                          <a:latin typeface="Cambria Math"/>
                        </a:rPr>
                        <m:t>2</m:t>
                      </m:r>
                      <m:r>
                        <a:rPr lang="en-US" sz="2800" b="0" i="1" smtClean="0">
                          <a:latin typeface="Cambria Math"/>
                        </a:rPr>
                        <m:t>𝑓</m:t>
                      </m:r>
                      <m:d>
                        <m:dPr>
                          <m:ctrlPr>
                            <a:rPr lang="en-US" sz="2800" b="0" i="1" smtClean="0">
                              <a:latin typeface="Cambria Math"/>
                            </a:rPr>
                          </m:ctrlPr>
                        </m:dPr>
                        <m:e>
                          <m:r>
                            <a:rPr lang="en-US" sz="2800" b="0" i="1" smtClean="0">
                              <a:latin typeface="Cambria Math"/>
                            </a:rPr>
                            <m:t>0</m:t>
                          </m:r>
                          <m:r>
                            <a:rPr lang="en-US" sz="2800" b="0" i="1" smtClean="0">
                              <a:latin typeface="Cambria Math"/>
                            </a:rPr>
                            <m:t>+</m:t>
                          </m:r>
                          <m:r>
                            <a:rPr lang="en-US" sz="2800" b="0" i="1" smtClean="0">
                              <a:latin typeface="Cambria Math"/>
                            </a:rPr>
                            <m:t>3</m:t>
                          </m:r>
                        </m:e>
                      </m:d>
                      <m:r>
                        <a:rPr lang="en-US" sz="2800" b="0" i="1" smtClean="0">
                          <a:latin typeface="Cambria Math"/>
                        </a:rPr>
                        <m:t>+</m:t>
                      </m:r>
                      <m:r>
                        <a:rPr lang="en-US" sz="2800" b="0" i="1" smtClean="0">
                          <a:latin typeface="Cambria Math"/>
                        </a:rPr>
                        <m:t>𝑓</m:t>
                      </m:r>
                      <m:d>
                        <m:dPr>
                          <m:ctrlPr>
                            <a:rPr lang="en-US" sz="2800" b="0" i="1" smtClean="0">
                              <a:latin typeface="Cambria Math"/>
                            </a:rPr>
                          </m:ctrlPr>
                        </m:dPr>
                        <m:e>
                          <m:r>
                            <a:rPr lang="en-US" sz="2800" b="0" i="1" smtClean="0">
                              <a:latin typeface="Cambria Math"/>
                            </a:rPr>
                            <m:t>1</m:t>
                          </m:r>
                        </m:e>
                      </m:d>
                      <m:r>
                        <a:rPr lang="en-US" sz="2800" b="0" i="1" smtClean="0">
                          <a:latin typeface="Cambria Math"/>
                        </a:rPr>
                        <m:t>}</m:t>
                      </m:r>
                    </m:oMath>
                  </m:oMathPara>
                </a14:m>
                <a:endParaRPr lang="en-US" sz="2800" dirty="0" smtClean="0"/>
              </a:p>
              <a:p>
                <a:pPr marL="0" indent="0" algn="l">
                  <a:buNone/>
                </a:pPr>
                <a:r>
                  <a:rPr lang="en-US" sz="2800" dirty="0" smtClean="0"/>
                  <a:t>               =</a:t>
                </a:r>
                <a14:m>
                  <m:oMath xmlns:m="http://schemas.openxmlformats.org/officeDocument/2006/math">
                    <m:f>
                      <m:fPr>
                        <m:ctrlPr>
                          <a:rPr lang="en-US" sz="2800" i="1" smtClean="0">
                            <a:latin typeface="Cambria Math"/>
                          </a:rPr>
                        </m:ctrlPr>
                      </m:fPr>
                      <m:num>
                        <m:r>
                          <a:rPr lang="en-US" sz="2800" b="0" i="1" smtClean="0">
                            <a:latin typeface="Cambria Math"/>
                          </a:rPr>
                          <m:t>0</m:t>
                        </m:r>
                        <m:r>
                          <a:rPr lang="en-US" sz="2800" b="0" i="1" smtClean="0">
                            <a:latin typeface="Cambria Math"/>
                          </a:rPr>
                          <m:t>.</m:t>
                        </m:r>
                        <m:r>
                          <a:rPr lang="en-US" sz="2800" b="0" i="1" smtClean="0">
                            <a:latin typeface="Cambria Math"/>
                          </a:rPr>
                          <m:t>25</m:t>
                        </m:r>
                      </m:num>
                      <m:den>
                        <m:r>
                          <a:rPr lang="en-US" sz="2800" b="0" i="1" smtClean="0">
                            <a:latin typeface="Cambria Math"/>
                          </a:rPr>
                          <m:t>2</m:t>
                        </m:r>
                      </m:den>
                    </m:f>
                    <m:d>
                      <m:dPr>
                        <m:begChr m:val="["/>
                        <m:endChr m:val="]"/>
                        <m:ctrlPr>
                          <a:rPr lang="en-US" sz="2800" b="0" i="1" smtClean="0">
                            <a:latin typeface="Cambria Math"/>
                          </a:rPr>
                        </m:ctrlPr>
                      </m:dPr>
                      <m:e>
                        <m:r>
                          <a:rPr lang="en-US" sz="2800" b="0" i="1" smtClean="0">
                            <a:latin typeface="Cambria Math"/>
                          </a:rPr>
                          <m:t>1</m:t>
                        </m:r>
                        <m:r>
                          <a:rPr lang="en-US" sz="2800" b="0" i="1" smtClean="0">
                            <a:latin typeface="Cambria Math"/>
                          </a:rPr>
                          <m:t>+</m:t>
                        </m:r>
                        <m:r>
                          <a:rPr lang="en-US" sz="2800" b="0" i="1" smtClean="0">
                            <a:latin typeface="Cambria Math"/>
                          </a:rPr>
                          <m:t>2</m:t>
                        </m:r>
                        <m:d>
                          <m:dPr>
                            <m:ctrlPr>
                              <a:rPr lang="en-US" sz="2800" b="0" i="1" smtClean="0">
                                <a:latin typeface="Cambria Math"/>
                              </a:rPr>
                            </m:ctrlPr>
                          </m:dPr>
                          <m:e>
                            <m:r>
                              <a:rPr lang="en-US" sz="2800" b="0" i="1" smtClean="0">
                                <a:latin typeface="Cambria Math"/>
                              </a:rPr>
                              <m:t>0</m:t>
                            </m:r>
                            <m:r>
                              <a:rPr lang="en-US" sz="2800" b="0" i="1" smtClean="0">
                                <a:latin typeface="Cambria Math"/>
                              </a:rPr>
                              <m:t>.</m:t>
                            </m:r>
                            <m:r>
                              <a:rPr lang="en-US" sz="2800" b="0" i="1" smtClean="0">
                                <a:latin typeface="Cambria Math"/>
                              </a:rPr>
                              <m:t>94</m:t>
                            </m:r>
                            <m:r>
                              <a:rPr lang="en-US" sz="2800" b="0" i="1" smtClean="0">
                                <a:latin typeface="Cambria Math"/>
                              </a:rPr>
                              <m:t>+</m:t>
                            </m:r>
                            <m:r>
                              <a:rPr lang="en-US" sz="2800" b="0" i="1" smtClean="0">
                                <a:latin typeface="Cambria Math"/>
                              </a:rPr>
                              <m:t>0</m:t>
                            </m:r>
                            <m:r>
                              <a:rPr lang="en-US" sz="2800" b="0" i="1" smtClean="0">
                                <a:latin typeface="Cambria Math"/>
                              </a:rPr>
                              <m:t>.</m:t>
                            </m:r>
                            <m:r>
                              <a:rPr lang="en-US" sz="2800" b="0" i="1" smtClean="0">
                                <a:latin typeface="Cambria Math"/>
                              </a:rPr>
                              <m:t>8</m:t>
                            </m:r>
                            <m:r>
                              <a:rPr lang="en-US" sz="2800" b="0" i="1" smtClean="0">
                                <a:latin typeface="Cambria Math"/>
                              </a:rPr>
                              <m:t>+</m:t>
                            </m:r>
                            <m:r>
                              <a:rPr lang="en-US" sz="2800" b="0" i="1" smtClean="0">
                                <a:latin typeface="Cambria Math"/>
                              </a:rPr>
                              <m:t>0</m:t>
                            </m:r>
                            <m:r>
                              <a:rPr lang="en-US" sz="2800" b="0" i="1" smtClean="0">
                                <a:latin typeface="Cambria Math"/>
                              </a:rPr>
                              <m:t>.</m:t>
                            </m:r>
                            <m:r>
                              <a:rPr lang="en-US" sz="2800" b="0" i="1" smtClean="0">
                                <a:latin typeface="Cambria Math"/>
                              </a:rPr>
                              <m:t>64</m:t>
                            </m:r>
                          </m:e>
                        </m:d>
                        <m:r>
                          <a:rPr lang="en-US" sz="2800" b="0" i="1" smtClean="0">
                            <a:latin typeface="Cambria Math"/>
                          </a:rPr>
                          <m:t>+</m:t>
                        </m:r>
                        <m:r>
                          <a:rPr lang="en-US" sz="2800" b="0" i="1" smtClean="0">
                            <a:latin typeface="Cambria Math"/>
                          </a:rPr>
                          <m:t>0</m:t>
                        </m:r>
                        <m:r>
                          <a:rPr lang="en-US" sz="2800" b="0" i="1" smtClean="0">
                            <a:latin typeface="Cambria Math"/>
                          </a:rPr>
                          <m:t>.</m:t>
                        </m:r>
                        <m:r>
                          <a:rPr lang="en-US" sz="2800" b="0" i="1" smtClean="0">
                            <a:latin typeface="Cambria Math"/>
                          </a:rPr>
                          <m:t>5</m:t>
                        </m:r>
                      </m:e>
                    </m:d>
                  </m:oMath>
                </a14:m>
                <a:endParaRPr lang="en-US" sz="2800" b="0" dirty="0" smtClean="0"/>
              </a:p>
              <a:p>
                <a:pPr marL="0" indent="0" algn="l">
                  <a:buNone/>
                </a:pPr>
                <a:r>
                  <a:rPr lang="en-US" sz="2800" dirty="0" smtClean="0"/>
                  <a:t>                =0.7875</a:t>
                </a:r>
                <a:endParaRPr lang="ar-IQ" sz="2800" dirty="0"/>
              </a:p>
            </p:txBody>
          </p:sp>
        </mc:Choice>
        <mc:Fallback xmlns="">
          <p:sp>
            <p:nvSpPr>
              <p:cNvPr id="3" name="عنصر نائب للمحتوى 2"/>
              <p:cNvSpPr>
                <a:spLocks noGrp="1" noRot="1" noChangeAspect="1" noMove="1" noResize="1" noEditPoints="1" noAdjustHandles="1" noChangeArrowheads="1" noChangeShapeType="1" noTextEdit="1"/>
              </p:cNvSpPr>
              <p:nvPr>
                <p:ph sz="quarter" idx="13"/>
              </p:nvPr>
            </p:nvSpPr>
            <p:spPr>
              <a:xfrm>
                <a:off x="628650" y="2038350"/>
                <a:ext cx="10953750" cy="4171950"/>
              </a:xfrm>
              <a:blipFill rotWithShape="1">
                <a:blip r:embed="rId3"/>
                <a:stretch>
                  <a:fillRect l="-1057"/>
                </a:stretch>
              </a:blipFill>
            </p:spPr>
            <p:txBody>
              <a:bodyPr/>
              <a:lstStyle/>
              <a:p>
                <a:r>
                  <a:rPr lang="ar-IQ">
                    <a:noFill/>
                  </a:rPr>
                  <a:t> </a:t>
                </a:r>
              </a:p>
            </p:txBody>
          </p:sp>
        </mc:Fallback>
      </mc:AlternateContent>
    </p:spTree>
    <p:extLst>
      <p:ext uri="{BB962C8B-B14F-4D97-AF65-F5344CB8AC3E}">
        <p14:creationId xmlns:p14="http://schemas.microsoft.com/office/powerpoint/2010/main" val="979054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عنوان 1"/>
              <p:cNvSpPr>
                <a:spLocks noGrp="1"/>
              </p:cNvSpPr>
              <p:nvPr>
                <p:ph type="title"/>
              </p:nvPr>
            </p:nvSpPr>
            <p:spPr>
              <a:xfrm>
                <a:off x="913775" y="476251"/>
                <a:ext cx="10364451" cy="1409699"/>
              </a:xfrm>
            </p:spPr>
            <p:txBody>
              <a:bodyPr/>
              <a:lstStyle/>
              <a:p>
                <a:r>
                  <a:rPr lang="ar-IQ" dirty="0" smtClean="0"/>
                  <a:t>مثال: احسب التكامل </a:t>
                </a:r>
                <a14:m>
                  <m:oMath xmlns:m="http://schemas.openxmlformats.org/officeDocument/2006/math">
                    <m:nary>
                      <m:naryPr>
                        <m:limLoc m:val="undOvr"/>
                        <m:ctrlPr>
                          <a:rPr lang="ar-IQ" i="1" smtClean="0">
                            <a:latin typeface="Cambria Math"/>
                          </a:rPr>
                        </m:ctrlPr>
                      </m:naryPr>
                      <m:sub>
                        <m:r>
                          <m:rPr>
                            <m:brk m:alnAt="24"/>
                          </m:rPr>
                          <a:rPr lang="ar-IQ" b="0" i="1" smtClean="0">
                            <a:latin typeface="Cambria Math"/>
                          </a:rPr>
                          <m:t>0</m:t>
                        </m:r>
                        <m:r>
                          <m:rPr>
                            <m:brk m:alnAt="24"/>
                          </m:rPr>
                          <a:rPr lang="en-US" b="0" i="1" smtClean="0">
                            <a:latin typeface="Cambria Math"/>
                          </a:rPr>
                          <m:t>.</m:t>
                        </m:r>
                        <m:r>
                          <m:rPr>
                            <m:brk m:alnAt="24"/>
                          </m:rPr>
                          <a:rPr lang="ar-IQ" b="0" i="1" smtClean="0">
                            <a:latin typeface="Cambria Math"/>
                          </a:rPr>
                          <m:t>5</m:t>
                        </m:r>
                      </m:sub>
                      <m:sup>
                        <m:r>
                          <a:rPr lang="ar-IQ" b="0" i="1" smtClean="0">
                            <a:latin typeface="Cambria Math"/>
                          </a:rPr>
                          <m:t>1</m:t>
                        </m:r>
                      </m:sup>
                      <m:e>
                        <m:r>
                          <a:rPr lang="en-US" b="0" i="1" smtClean="0">
                            <a:latin typeface="Cambria Math"/>
                          </a:rPr>
                          <m:t>𝑥</m:t>
                        </m:r>
                        <m:sSup>
                          <m:sSupPr>
                            <m:ctrlPr>
                              <a:rPr lang="en-US" b="0" i="1" smtClean="0">
                                <a:latin typeface="Cambria Math"/>
                              </a:rPr>
                            </m:ctrlPr>
                          </m:sSupPr>
                          <m:e>
                            <m:r>
                              <a:rPr lang="en-US" b="0" i="1" smtClean="0">
                                <a:latin typeface="Cambria Math"/>
                              </a:rPr>
                              <m:t>𝑒</m:t>
                            </m:r>
                          </m:e>
                          <m:sup>
                            <m:r>
                              <a:rPr lang="en-US" b="0" i="1" smtClean="0">
                                <a:latin typeface="Cambria Math"/>
                              </a:rPr>
                              <m:t>𝑥</m:t>
                            </m:r>
                          </m:sup>
                        </m:sSup>
                      </m:e>
                    </m:nary>
                  </m:oMath>
                </a14:m>
                <a:r>
                  <a:rPr lang="ar-IQ" dirty="0" smtClean="0"/>
                  <a:t> بطريقه الشبه المنحرف حيث </a:t>
                </a:r>
                <a:r>
                  <a:rPr lang="en-US" cap="none" dirty="0" smtClean="0"/>
                  <a:t>h</a:t>
                </a:r>
                <a:r>
                  <a:rPr lang="en-US" dirty="0" smtClean="0"/>
                  <a:t>=0.1</a:t>
                </a:r>
                <a:r>
                  <a:rPr lang="ar-IQ" dirty="0" smtClean="0"/>
                  <a:t> ؟ </a:t>
                </a:r>
                <a:endParaRPr lang="ar-IQ" dirty="0"/>
              </a:p>
            </p:txBody>
          </p:sp>
        </mc:Choice>
        <mc:Fallback xmlns="">
          <p:sp>
            <p:nvSpPr>
              <p:cNvPr id="2" name="عنوان 1"/>
              <p:cNvSpPr>
                <a:spLocks noGrp="1" noRot="1" noChangeAspect="1" noMove="1" noResize="1" noEditPoints="1" noAdjustHandles="1" noChangeArrowheads="1" noChangeShapeType="1" noTextEdit="1"/>
              </p:cNvSpPr>
              <p:nvPr>
                <p:ph type="title"/>
              </p:nvPr>
            </p:nvSpPr>
            <p:spPr>
              <a:xfrm>
                <a:off x="913775" y="476251"/>
                <a:ext cx="10364451" cy="1409699"/>
              </a:xfrm>
              <a:blipFill rotWithShape="1">
                <a:blip r:embed="rId2"/>
                <a:stretch>
                  <a:fillRect l="-2588" r="-1471"/>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3" name="عنصر نائب للمحتوى 2"/>
              <p:cNvSpPr>
                <a:spLocks noGrp="1"/>
              </p:cNvSpPr>
              <p:nvPr>
                <p:ph sz="quarter" idx="13"/>
              </p:nvPr>
            </p:nvSpPr>
            <p:spPr>
              <a:xfrm>
                <a:off x="228600" y="1809750"/>
                <a:ext cx="11601450" cy="3981449"/>
              </a:xfrm>
            </p:spPr>
            <p:txBody>
              <a:bodyPr>
                <a:normAutofit fontScale="92500"/>
              </a:bodyPr>
              <a:lstStyle/>
              <a:p>
                <a:pPr marL="0" indent="0" algn="l">
                  <a:buNone/>
                </a:pPr>
                <a:r>
                  <a:rPr lang="ar-IQ" sz="3200" dirty="0" smtClean="0"/>
                  <a:t>   </a:t>
                </a:r>
                <a:r>
                  <a:rPr lang="en-US" sz="3200" dirty="0" smtClean="0"/>
                  <a:t> .·. H=0.1</a:t>
                </a:r>
              </a:p>
              <a:p>
                <a:pPr marL="0" indent="0" algn="l">
                  <a:buNone/>
                </a:pPr>
                <a14:m>
                  <m:oMathPara xmlns:m="http://schemas.openxmlformats.org/officeDocument/2006/math">
                    <m:oMathParaPr>
                      <m:jc m:val="left"/>
                    </m:oMathParaPr>
                    <m:oMath xmlns:m="http://schemas.openxmlformats.org/officeDocument/2006/math">
                      <m:nary>
                        <m:naryPr>
                          <m:limLoc m:val="undOvr"/>
                          <m:ctrlPr>
                            <a:rPr lang="ar-IQ" sz="2400" b="1" i="1" smtClean="0">
                              <a:latin typeface="Cambria Math"/>
                            </a:rPr>
                          </m:ctrlPr>
                        </m:naryPr>
                        <m:sub>
                          <m:r>
                            <m:rPr>
                              <m:brk m:alnAt="24"/>
                            </m:rPr>
                            <a:rPr lang="ar-IQ" sz="2400" b="1" i="1" smtClean="0">
                              <a:latin typeface="Cambria Math"/>
                            </a:rPr>
                            <m:t>𝟎</m:t>
                          </m:r>
                          <m:r>
                            <m:rPr>
                              <m:brk m:alnAt="24"/>
                            </m:rPr>
                            <a:rPr lang="en-US" sz="2400" b="1" i="1" smtClean="0">
                              <a:latin typeface="Cambria Math"/>
                            </a:rPr>
                            <m:t>.</m:t>
                          </m:r>
                          <m:r>
                            <m:rPr>
                              <m:brk m:alnAt="24"/>
                            </m:rPr>
                            <a:rPr lang="en-US" sz="2400" b="1" i="1" smtClean="0">
                              <a:latin typeface="Cambria Math"/>
                            </a:rPr>
                            <m:t>𝟓</m:t>
                          </m:r>
                        </m:sub>
                        <m:sup>
                          <m:r>
                            <a:rPr lang="ar-IQ" sz="2400" b="1" i="1" smtClean="0">
                              <a:latin typeface="Cambria Math"/>
                            </a:rPr>
                            <m:t>𝟏</m:t>
                          </m:r>
                        </m:sup>
                        <m:e>
                          <m:r>
                            <a:rPr lang="en-US" sz="2400" b="1" i="1" smtClean="0">
                              <a:latin typeface="Cambria Math"/>
                            </a:rPr>
                            <m:t>𝒙</m:t>
                          </m:r>
                          <m:sSup>
                            <m:sSupPr>
                              <m:ctrlPr>
                                <a:rPr lang="en-US" sz="2400" b="1" i="1" smtClean="0">
                                  <a:latin typeface="Cambria Math"/>
                                </a:rPr>
                              </m:ctrlPr>
                            </m:sSupPr>
                            <m:e>
                              <m:r>
                                <a:rPr lang="en-US" sz="2400" b="1" i="1" smtClean="0">
                                  <a:latin typeface="Cambria Math"/>
                                </a:rPr>
                                <m:t>𝒆</m:t>
                              </m:r>
                            </m:e>
                            <m:sup>
                              <m:r>
                                <a:rPr lang="en-US" sz="2400" b="1" i="1" smtClean="0">
                                  <a:latin typeface="Cambria Math"/>
                                </a:rPr>
                                <m:t>𝒙</m:t>
                              </m:r>
                            </m:sup>
                          </m:sSup>
                          <m:r>
                            <a:rPr lang="en-US" sz="2400" b="1" i="1" smtClean="0">
                              <a:latin typeface="Cambria Math"/>
                            </a:rPr>
                            <m:t>ⅆ</m:t>
                          </m:r>
                          <m:r>
                            <a:rPr lang="en-US" sz="2400" b="1" i="1" smtClean="0">
                              <a:latin typeface="Cambria Math"/>
                            </a:rPr>
                            <m:t>𝒙</m:t>
                          </m:r>
                          <m:r>
                            <a:rPr lang="ar-IQ" sz="2400" b="1" i="1" smtClean="0">
                              <a:latin typeface="Cambria Math"/>
                            </a:rPr>
                            <m:t>=</m:t>
                          </m:r>
                          <m:f>
                            <m:fPr>
                              <m:ctrlPr>
                                <a:rPr lang="ar-IQ" sz="2400" b="1" i="1" smtClean="0">
                                  <a:latin typeface="Cambria Math"/>
                                </a:rPr>
                              </m:ctrlPr>
                            </m:fPr>
                            <m:num>
                              <m:r>
                                <a:rPr lang="en-US" sz="2400" b="1" i="1" smtClean="0">
                                  <a:latin typeface="Cambria Math"/>
                                </a:rPr>
                                <m:t>𝒉</m:t>
                              </m:r>
                            </m:num>
                            <m:den>
                              <m:r>
                                <a:rPr lang="ar-IQ" sz="2400" b="1" i="1" smtClean="0">
                                  <a:latin typeface="Cambria Math"/>
                                </a:rPr>
                                <m:t>𝟐</m:t>
                              </m:r>
                            </m:den>
                          </m:f>
                          <m:r>
                            <a:rPr lang="en-US" sz="2400" b="1" i="1" smtClean="0">
                              <a:latin typeface="Cambria Math"/>
                            </a:rPr>
                            <m:t>{</m:t>
                          </m:r>
                          <m:r>
                            <a:rPr lang="en-US" sz="2400" b="1" i="1" smtClean="0">
                              <a:latin typeface="Cambria Math"/>
                            </a:rPr>
                            <m:t>𝒇</m:t>
                          </m:r>
                          <m:d>
                            <m:dPr>
                              <m:ctrlPr>
                                <a:rPr lang="en-US" sz="2400" b="1" i="1" smtClean="0">
                                  <a:latin typeface="Cambria Math"/>
                                </a:rPr>
                              </m:ctrlPr>
                            </m:dPr>
                            <m:e>
                              <m:r>
                                <a:rPr lang="en-US" sz="2400" b="1" i="1" smtClean="0">
                                  <a:latin typeface="Cambria Math"/>
                                </a:rPr>
                                <m:t>𝟎</m:t>
                              </m:r>
                              <m:r>
                                <a:rPr lang="en-US" sz="2400" b="1" i="1" smtClean="0">
                                  <a:latin typeface="Cambria Math"/>
                                </a:rPr>
                                <m:t>.</m:t>
                              </m:r>
                              <m:r>
                                <a:rPr lang="en-US" sz="2400" b="1" i="1" smtClean="0">
                                  <a:latin typeface="Cambria Math"/>
                                </a:rPr>
                                <m:t>𝟓</m:t>
                              </m:r>
                            </m:e>
                          </m:d>
                          <m:r>
                            <a:rPr lang="en-US" sz="2400" b="1" i="1" smtClean="0">
                              <a:latin typeface="Cambria Math"/>
                            </a:rPr>
                            <m:t>+</m:t>
                          </m:r>
                          <m:r>
                            <a:rPr lang="en-US" sz="2400" b="1" i="1" smtClean="0">
                              <a:latin typeface="Cambria Math"/>
                            </a:rPr>
                            <m:t>𝟐</m:t>
                          </m:r>
                          <m:r>
                            <a:rPr lang="en-US" sz="2400" b="1" i="1" smtClean="0">
                              <a:latin typeface="Cambria Math"/>
                            </a:rPr>
                            <m:t>𝒇</m:t>
                          </m:r>
                          <m:d>
                            <m:dPr>
                              <m:ctrlPr>
                                <a:rPr lang="en-US" sz="2400" b="1" i="1" smtClean="0">
                                  <a:latin typeface="Cambria Math"/>
                                </a:rPr>
                              </m:ctrlPr>
                            </m:dPr>
                            <m:e>
                              <m:r>
                                <a:rPr lang="en-US" sz="2400" b="1" i="1" smtClean="0">
                                  <a:latin typeface="Cambria Math"/>
                                </a:rPr>
                                <m:t>𝟎</m:t>
                              </m:r>
                              <m:r>
                                <a:rPr lang="en-US" sz="2400" b="1" i="1" smtClean="0">
                                  <a:latin typeface="Cambria Math"/>
                                </a:rPr>
                                <m:t>.</m:t>
                              </m:r>
                              <m:r>
                                <a:rPr lang="en-US" sz="2400" b="1" i="1" smtClean="0">
                                  <a:latin typeface="Cambria Math"/>
                                </a:rPr>
                                <m:t>𝟓</m:t>
                              </m:r>
                              <m:r>
                                <a:rPr lang="en-US" sz="2400" b="1" i="1" smtClean="0">
                                  <a:latin typeface="Cambria Math"/>
                                </a:rPr>
                                <m:t>+</m:t>
                              </m:r>
                              <m:r>
                                <a:rPr lang="en-US" sz="2400" b="1" i="1" smtClean="0">
                                  <a:latin typeface="Cambria Math"/>
                                </a:rPr>
                                <m:t>𝟏</m:t>
                              </m:r>
                            </m:e>
                          </m:d>
                          <m:r>
                            <a:rPr lang="en-US" sz="2400" b="1" i="1" smtClean="0">
                              <a:latin typeface="Cambria Math"/>
                            </a:rPr>
                            <m:t>+</m:t>
                          </m:r>
                          <m:r>
                            <a:rPr lang="en-US" sz="2400" b="1" i="1" smtClean="0">
                              <a:latin typeface="Cambria Math"/>
                            </a:rPr>
                            <m:t>𝟐</m:t>
                          </m:r>
                          <m:r>
                            <a:rPr lang="en-US" sz="2400" b="1" i="1" smtClean="0">
                              <a:latin typeface="Cambria Math"/>
                            </a:rPr>
                            <m:t>𝒇</m:t>
                          </m:r>
                          <m:d>
                            <m:dPr>
                              <m:ctrlPr>
                                <a:rPr lang="en-US" sz="2400" b="1" i="1" smtClean="0">
                                  <a:latin typeface="Cambria Math"/>
                                </a:rPr>
                              </m:ctrlPr>
                            </m:dPr>
                            <m:e>
                              <m:r>
                                <a:rPr lang="en-US" sz="2400" b="1" i="1" smtClean="0">
                                  <a:latin typeface="Cambria Math"/>
                                </a:rPr>
                                <m:t>𝟎</m:t>
                              </m:r>
                              <m:r>
                                <a:rPr lang="en-US" sz="2400" b="1" i="1" smtClean="0">
                                  <a:latin typeface="Cambria Math"/>
                                </a:rPr>
                                <m:t>.</m:t>
                              </m:r>
                              <m:r>
                                <a:rPr lang="en-US" sz="2400" b="1" i="1" smtClean="0">
                                  <a:latin typeface="Cambria Math"/>
                                </a:rPr>
                                <m:t>𝟓</m:t>
                              </m:r>
                              <m:r>
                                <a:rPr lang="en-US" sz="2400" b="1" i="1" smtClean="0">
                                  <a:latin typeface="Cambria Math"/>
                                </a:rPr>
                                <m:t>+</m:t>
                              </m:r>
                              <m:r>
                                <a:rPr lang="en-US" sz="2400" b="1" i="1" smtClean="0">
                                  <a:latin typeface="Cambria Math"/>
                                </a:rPr>
                                <m:t>𝟐</m:t>
                              </m:r>
                            </m:e>
                          </m:d>
                          <m:r>
                            <a:rPr lang="en-US" sz="2400" b="1" i="1" smtClean="0">
                              <a:latin typeface="Cambria Math"/>
                            </a:rPr>
                            <m:t>+</m:t>
                          </m:r>
                          <m:r>
                            <a:rPr lang="en-US" sz="2400" b="1" i="1" smtClean="0">
                              <a:latin typeface="Cambria Math"/>
                            </a:rPr>
                            <m:t>𝟐</m:t>
                          </m:r>
                          <m:r>
                            <a:rPr lang="en-US" sz="2400" b="1" i="1" smtClean="0">
                              <a:latin typeface="Cambria Math"/>
                            </a:rPr>
                            <m:t>𝒇</m:t>
                          </m:r>
                          <m:d>
                            <m:dPr>
                              <m:ctrlPr>
                                <a:rPr lang="en-US" sz="2400" b="1" i="1" smtClean="0">
                                  <a:latin typeface="Cambria Math"/>
                                </a:rPr>
                              </m:ctrlPr>
                            </m:dPr>
                            <m:e>
                              <m:r>
                                <a:rPr lang="en-US" sz="2400" b="1" i="1" smtClean="0">
                                  <a:latin typeface="Cambria Math"/>
                                </a:rPr>
                                <m:t>𝟎</m:t>
                              </m:r>
                              <m:r>
                                <a:rPr lang="en-US" sz="2400" b="1" i="1" smtClean="0">
                                  <a:latin typeface="Cambria Math"/>
                                </a:rPr>
                                <m:t>.</m:t>
                              </m:r>
                              <m:r>
                                <a:rPr lang="en-US" sz="2400" b="1" i="1" smtClean="0">
                                  <a:latin typeface="Cambria Math"/>
                                </a:rPr>
                                <m:t>𝟓</m:t>
                              </m:r>
                              <m:r>
                                <a:rPr lang="en-US" sz="2400" b="1" i="1" smtClean="0">
                                  <a:latin typeface="Cambria Math"/>
                                </a:rPr>
                                <m:t>+</m:t>
                              </m:r>
                              <m:r>
                                <a:rPr lang="en-US" sz="2400" b="1" i="1" smtClean="0">
                                  <a:latin typeface="Cambria Math"/>
                                </a:rPr>
                                <m:t>𝟑</m:t>
                              </m:r>
                            </m:e>
                          </m:d>
                          <m:r>
                            <a:rPr lang="en-US" sz="2400" b="1" i="1" smtClean="0">
                              <a:latin typeface="Cambria Math"/>
                            </a:rPr>
                            <m:t>+</m:t>
                          </m:r>
                          <m:r>
                            <a:rPr lang="en-US" sz="2400" b="1" i="1" smtClean="0">
                              <a:latin typeface="Cambria Math"/>
                            </a:rPr>
                            <m:t>𝟐</m:t>
                          </m:r>
                          <m:r>
                            <a:rPr lang="en-US" sz="2400" b="1" i="1" smtClean="0">
                              <a:latin typeface="Cambria Math"/>
                            </a:rPr>
                            <m:t>𝒇</m:t>
                          </m:r>
                          <m:d>
                            <m:dPr>
                              <m:ctrlPr>
                                <a:rPr lang="en-US" sz="2400" b="1" i="1" smtClean="0">
                                  <a:latin typeface="Cambria Math"/>
                                </a:rPr>
                              </m:ctrlPr>
                            </m:dPr>
                            <m:e>
                              <m:r>
                                <a:rPr lang="en-US" sz="2400" b="1" i="1" smtClean="0">
                                  <a:latin typeface="Cambria Math"/>
                                </a:rPr>
                                <m:t>𝟎</m:t>
                              </m:r>
                              <m:r>
                                <a:rPr lang="en-US" sz="2400" b="1" i="1" smtClean="0">
                                  <a:latin typeface="Cambria Math"/>
                                </a:rPr>
                                <m:t>.</m:t>
                              </m:r>
                              <m:r>
                                <a:rPr lang="en-US" sz="2400" b="1" i="1" smtClean="0">
                                  <a:latin typeface="Cambria Math"/>
                                </a:rPr>
                                <m:t>𝟓</m:t>
                              </m:r>
                              <m:r>
                                <a:rPr lang="en-US" sz="2400" b="1" i="1" smtClean="0">
                                  <a:latin typeface="Cambria Math"/>
                                </a:rPr>
                                <m:t>+</m:t>
                              </m:r>
                              <m:r>
                                <a:rPr lang="en-US" sz="2400" b="1" i="1" smtClean="0">
                                  <a:latin typeface="Cambria Math"/>
                                </a:rPr>
                                <m:t>𝟒</m:t>
                              </m:r>
                            </m:e>
                          </m:d>
                          <m:r>
                            <a:rPr lang="en-US" sz="2400" b="1" i="1" smtClean="0">
                              <a:latin typeface="Cambria Math"/>
                            </a:rPr>
                            <m:t>+</m:t>
                          </m:r>
                          <m:r>
                            <a:rPr lang="en-US" sz="2400" b="1" i="1" smtClean="0">
                              <a:latin typeface="Cambria Math"/>
                            </a:rPr>
                            <m:t>𝒇</m:t>
                          </m:r>
                          <m:d>
                            <m:dPr>
                              <m:ctrlPr>
                                <a:rPr lang="en-US" sz="2400" b="1" i="1" smtClean="0">
                                  <a:latin typeface="Cambria Math"/>
                                </a:rPr>
                              </m:ctrlPr>
                            </m:dPr>
                            <m:e>
                              <m:r>
                                <a:rPr lang="ar-IQ" sz="2400" b="1" i="1" smtClean="0">
                                  <a:latin typeface="Cambria Math"/>
                                </a:rPr>
                                <m:t>𝟎</m:t>
                              </m:r>
                              <m:r>
                                <a:rPr lang="en-US" sz="2400" b="1" i="1" smtClean="0">
                                  <a:latin typeface="Cambria Math"/>
                                </a:rPr>
                                <m:t>.</m:t>
                              </m:r>
                              <m:r>
                                <a:rPr lang="en-US" sz="2400" b="1" i="1" smtClean="0">
                                  <a:latin typeface="Cambria Math"/>
                                </a:rPr>
                                <m:t>𝟓</m:t>
                              </m:r>
                            </m:e>
                          </m:d>
                          <m:r>
                            <a:rPr lang="en-US" sz="2400" b="1" i="1" smtClean="0">
                              <a:latin typeface="Cambria Math"/>
                            </a:rPr>
                            <m:t>}</m:t>
                          </m:r>
                        </m:e>
                      </m:nary>
                    </m:oMath>
                  </m:oMathPara>
                </a14:m>
                <a:endParaRPr lang="en-US" sz="3200" b="1" dirty="0" smtClean="0"/>
              </a:p>
              <a:p>
                <a:pPr marL="0" indent="0" algn="l">
                  <a:buNone/>
                </a:pPr>
                <a:r>
                  <a:rPr lang="en-US" sz="3200" dirty="0" smtClean="0"/>
                  <a:t>=</a:t>
                </a:r>
                <a14:m>
                  <m:oMath xmlns:m="http://schemas.openxmlformats.org/officeDocument/2006/math">
                    <m:f>
                      <m:fPr>
                        <m:ctrlPr>
                          <a:rPr lang="en-US" sz="3200" i="1" smtClean="0">
                            <a:latin typeface="Cambria Math"/>
                          </a:rPr>
                        </m:ctrlPr>
                      </m:fPr>
                      <m:num>
                        <m:r>
                          <a:rPr lang="en-US" sz="3200" b="0" i="1" smtClean="0">
                            <a:latin typeface="Cambria Math"/>
                          </a:rPr>
                          <m:t>0</m:t>
                        </m:r>
                        <m:r>
                          <a:rPr lang="en-US" sz="3200" b="0" i="1" smtClean="0">
                            <a:latin typeface="Cambria Math"/>
                          </a:rPr>
                          <m:t>.</m:t>
                        </m:r>
                        <m:r>
                          <a:rPr lang="en-US" sz="3200" b="0" i="1" smtClean="0">
                            <a:latin typeface="Cambria Math"/>
                          </a:rPr>
                          <m:t>1</m:t>
                        </m:r>
                      </m:num>
                      <m:den>
                        <m:r>
                          <a:rPr lang="en-US" sz="3200" b="0" i="1" smtClean="0">
                            <a:latin typeface="Cambria Math"/>
                          </a:rPr>
                          <m:t>2</m:t>
                        </m:r>
                      </m:den>
                    </m:f>
                    <m:r>
                      <a:rPr lang="en-US" sz="3200" b="0" i="1" smtClean="0">
                        <a:latin typeface="Cambria Math"/>
                      </a:rPr>
                      <m:t>(</m:t>
                    </m:r>
                    <m:r>
                      <a:rPr lang="en-US" sz="3200" b="0" i="1" smtClean="0">
                        <a:latin typeface="Cambria Math"/>
                      </a:rPr>
                      <m:t>0</m:t>
                    </m:r>
                    <m:r>
                      <a:rPr lang="en-US" sz="3200" b="0" i="1" smtClean="0">
                        <a:latin typeface="Cambria Math"/>
                      </a:rPr>
                      <m:t>.</m:t>
                    </m:r>
                    <m:r>
                      <a:rPr lang="en-US" sz="3200" b="0" i="1" smtClean="0">
                        <a:latin typeface="Cambria Math"/>
                      </a:rPr>
                      <m:t>8244</m:t>
                    </m:r>
                    <m:r>
                      <a:rPr lang="en-US" sz="3200" b="0" i="1" smtClean="0">
                        <a:latin typeface="Cambria Math"/>
                      </a:rPr>
                      <m:t>+</m:t>
                    </m:r>
                    <m:r>
                      <a:rPr lang="en-US" sz="3200" b="0" i="1" smtClean="0">
                        <a:latin typeface="Cambria Math"/>
                      </a:rPr>
                      <m:t>2</m:t>
                    </m:r>
                    <m:d>
                      <m:dPr>
                        <m:ctrlPr>
                          <a:rPr lang="en-US" sz="3200" b="0" i="1" smtClean="0">
                            <a:latin typeface="Cambria Math"/>
                          </a:rPr>
                        </m:ctrlPr>
                      </m:dPr>
                      <m:e>
                        <m:r>
                          <a:rPr lang="en-US" sz="3200" b="0" i="1" smtClean="0">
                            <a:latin typeface="Cambria Math"/>
                          </a:rPr>
                          <m:t>1</m:t>
                        </m:r>
                        <m:r>
                          <a:rPr lang="en-US" sz="3200" b="0" i="1" smtClean="0">
                            <a:latin typeface="Cambria Math"/>
                          </a:rPr>
                          <m:t>.</m:t>
                        </m:r>
                        <m:r>
                          <a:rPr lang="en-US" sz="3200" b="0" i="1" smtClean="0">
                            <a:latin typeface="Cambria Math"/>
                          </a:rPr>
                          <m:t>0933</m:t>
                        </m:r>
                        <m:r>
                          <a:rPr lang="en-US" sz="3200" b="0" i="1" smtClean="0">
                            <a:latin typeface="Cambria Math"/>
                          </a:rPr>
                          <m:t>+</m:t>
                        </m:r>
                        <m:r>
                          <a:rPr lang="en-US" sz="3200" b="0" i="1" smtClean="0">
                            <a:latin typeface="Cambria Math"/>
                          </a:rPr>
                          <m:t>1</m:t>
                        </m:r>
                        <m:r>
                          <a:rPr lang="en-US" sz="3200" b="0" i="1" smtClean="0">
                            <a:latin typeface="Cambria Math"/>
                          </a:rPr>
                          <m:t>.</m:t>
                        </m:r>
                        <m:r>
                          <a:rPr lang="en-US" sz="3200" b="0" i="1" smtClean="0">
                            <a:latin typeface="Cambria Math"/>
                          </a:rPr>
                          <m:t>4096</m:t>
                        </m:r>
                        <m:r>
                          <a:rPr lang="en-US" sz="3200" b="0" i="1" smtClean="0">
                            <a:latin typeface="Cambria Math"/>
                          </a:rPr>
                          <m:t>+</m:t>
                        </m:r>
                        <m:r>
                          <a:rPr lang="en-US" sz="3200" b="0" i="1" smtClean="0">
                            <a:latin typeface="Cambria Math"/>
                          </a:rPr>
                          <m:t>1</m:t>
                        </m:r>
                        <m:r>
                          <a:rPr lang="en-US" sz="3200" b="0" i="1" smtClean="0">
                            <a:latin typeface="Cambria Math"/>
                          </a:rPr>
                          <m:t>.</m:t>
                        </m:r>
                        <m:r>
                          <a:rPr lang="en-US" sz="3200" b="0" i="1" smtClean="0">
                            <a:latin typeface="Cambria Math"/>
                          </a:rPr>
                          <m:t>7804</m:t>
                        </m:r>
                        <m:r>
                          <a:rPr lang="en-US" sz="3200" b="0" i="1" smtClean="0">
                            <a:latin typeface="Cambria Math"/>
                          </a:rPr>
                          <m:t>+</m:t>
                        </m:r>
                        <m:r>
                          <a:rPr lang="en-US" sz="3200" b="0" i="1" smtClean="0">
                            <a:latin typeface="Cambria Math"/>
                          </a:rPr>
                          <m:t>2</m:t>
                        </m:r>
                        <m:r>
                          <a:rPr lang="en-US" sz="3200" b="0" i="1" smtClean="0">
                            <a:latin typeface="Cambria Math"/>
                          </a:rPr>
                          <m:t>.</m:t>
                        </m:r>
                        <m:r>
                          <a:rPr lang="en-US" sz="3200" b="0" i="1" smtClean="0">
                            <a:latin typeface="Cambria Math"/>
                          </a:rPr>
                          <m:t>2136</m:t>
                        </m:r>
                      </m:e>
                    </m:d>
                    <m:r>
                      <a:rPr lang="en-US" sz="3200" b="0" i="1" smtClean="0">
                        <a:latin typeface="Cambria Math"/>
                      </a:rPr>
                      <m:t>+</m:t>
                    </m:r>
                    <m:r>
                      <a:rPr lang="en-US" sz="3200" b="0" i="1" smtClean="0">
                        <a:latin typeface="Cambria Math"/>
                      </a:rPr>
                      <m:t>2</m:t>
                    </m:r>
                    <m:r>
                      <a:rPr lang="en-US" sz="3200" b="0" i="1" smtClean="0">
                        <a:latin typeface="Cambria Math"/>
                      </a:rPr>
                      <m:t>.</m:t>
                    </m:r>
                    <m:r>
                      <a:rPr lang="en-US" sz="3200" b="0" i="1" smtClean="0">
                        <a:latin typeface="Cambria Math"/>
                      </a:rPr>
                      <m:t>7183</m:t>
                    </m:r>
                    <m:r>
                      <a:rPr lang="en-US" sz="3200" b="0" i="1" smtClean="0">
                        <a:latin typeface="Cambria Math"/>
                      </a:rPr>
                      <m:t>)</m:t>
                    </m:r>
                  </m:oMath>
                </a14:m>
                <a:endParaRPr lang="en-US" sz="3200" dirty="0" smtClean="0"/>
              </a:p>
              <a:p>
                <a:pPr marL="0" indent="0" algn="l">
                  <a:buNone/>
                </a:pPr>
                <a:r>
                  <a:rPr lang="en-US" sz="3200" dirty="0" smtClean="0"/>
                  <a:t>=</a:t>
                </a:r>
                <a14:m>
                  <m:oMath xmlns:m="http://schemas.openxmlformats.org/officeDocument/2006/math">
                    <m:f>
                      <m:fPr>
                        <m:ctrlPr>
                          <a:rPr lang="en-US" sz="3200" i="1" smtClean="0">
                            <a:latin typeface="Cambria Math"/>
                          </a:rPr>
                        </m:ctrlPr>
                      </m:fPr>
                      <m:num>
                        <m:r>
                          <a:rPr lang="en-US" sz="3200" b="0" i="1" smtClean="0">
                            <a:latin typeface="Cambria Math"/>
                          </a:rPr>
                          <m:t>1</m:t>
                        </m:r>
                        <m:r>
                          <a:rPr lang="en-US" sz="3200" b="0" i="1" smtClean="0">
                            <a:latin typeface="Cambria Math"/>
                          </a:rPr>
                          <m:t>.</m:t>
                        </m:r>
                        <m:r>
                          <a:rPr lang="en-US" sz="3200" b="0" i="1" smtClean="0">
                            <a:latin typeface="Cambria Math"/>
                          </a:rPr>
                          <m:t>65356</m:t>
                        </m:r>
                      </m:num>
                      <m:den>
                        <m:r>
                          <a:rPr lang="en-US" sz="3200" b="0" i="1" smtClean="0">
                            <a:latin typeface="Cambria Math"/>
                          </a:rPr>
                          <m:t>2</m:t>
                        </m:r>
                      </m:den>
                    </m:f>
                    <m:r>
                      <a:rPr lang="en-US" sz="3200" b="0" i="1" smtClean="0">
                        <a:latin typeface="Cambria Math"/>
                      </a:rPr>
                      <m:t>=</m:t>
                    </m:r>
                    <m:r>
                      <a:rPr lang="en-US" sz="3200" b="0" i="1" smtClean="0">
                        <a:latin typeface="Cambria Math"/>
                      </a:rPr>
                      <m:t>0</m:t>
                    </m:r>
                    <m:r>
                      <a:rPr lang="en-US" sz="3200" b="0" i="1" smtClean="0">
                        <a:latin typeface="Cambria Math"/>
                      </a:rPr>
                      <m:t>.</m:t>
                    </m:r>
                    <m:r>
                      <a:rPr lang="en-US" sz="3200" b="0" i="1" smtClean="0">
                        <a:latin typeface="Cambria Math"/>
                      </a:rPr>
                      <m:t>8268</m:t>
                    </m:r>
                  </m:oMath>
                </a14:m>
                <a:endParaRPr lang="ar-IQ" sz="3200" dirty="0" smtClean="0"/>
              </a:p>
            </p:txBody>
          </p:sp>
        </mc:Choice>
        <mc:Fallback xmlns="">
          <p:sp>
            <p:nvSpPr>
              <p:cNvPr id="3" name="عنصر نائب للمحتوى 2"/>
              <p:cNvSpPr>
                <a:spLocks noGrp="1" noRot="1" noChangeAspect="1" noMove="1" noResize="1" noEditPoints="1" noAdjustHandles="1" noChangeArrowheads="1" noChangeShapeType="1" noTextEdit="1"/>
              </p:cNvSpPr>
              <p:nvPr>
                <p:ph sz="quarter" idx="13"/>
              </p:nvPr>
            </p:nvSpPr>
            <p:spPr>
              <a:xfrm>
                <a:off x="228600" y="1809750"/>
                <a:ext cx="11601450" cy="3981449"/>
              </a:xfrm>
              <a:blipFill rotWithShape="1">
                <a:blip r:embed="rId3"/>
                <a:stretch>
                  <a:fillRect l="-1209" t="-919"/>
                </a:stretch>
              </a:blipFill>
            </p:spPr>
            <p:txBody>
              <a:bodyPr/>
              <a:lstStyle/>
              <a:p>
                <a:r>
                  <a:rPr lang="ar-IQ">
                    <a:noFill/>
                  </a:rPr>
                  <a:t> </a:t>
                </a:r>
              </a:p>
            </p:txBody>
          </p:sp>
        </mc:Fallback>
      </mc:AlternateContent>
    </p:spTree>
    <p:extLst>
      <p:ext uri="{BB962C8B-B14F-4D97-AF65-F5344CB8AC3E}">
        <p14:creationId xmlns:p14="http://schemas.microsoft.com/office/powerpoint/2010/main" val="3743910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IQ" sz="4800" b="1" dirty="0">
                <a:solidFill>
                  <a:schemeClr val="accent1">
                    <a:lumMod val="75000"/>
                  </a:schemeClr>
                </a:solidFill>
                <a:latin typeface="Andalus" panose="02020603050405020304" pitchFamily="18" charset="-78"/>
                <a:cs typeface="Andalus" panose="02020603050405020304" pitchFamily="18" charset="-78"/>
              </a:rPr>
              <a:t>ثانيا: معادله سمبسون</a:t>
            </a:r>
            <a:r>
              <a:rPr lang="ar-IQ" dirty="0" smtClean="0"/>
              <a:t>:-</a:t>
            </a:r>
            <a:endParaRPr lang="ar-IQ" dirty="0"/>
          </a:p>
        </p:txBody>
      </p:sp>
      <mc:AlternateContent xmlns:mc="http://schemas.openxmlformats.org/markup-compatibility/2006" xmlns:a14="http://schemas.microsoft.com/office/drawing/2010/main">
        <mc:Choice Requires="a14">
          <p:sp>
            <p:nvSpPr>
              <p:cNvPr id="3" name="عنصر نائب للمحتوى 2"/>
              <p:cNvSpPr>
                <a:spLocks noGrp="1"/>
              </p:cNvSpPr>
              <p:nvPr>
                <p:ph sz="quarter" idx="13"/>
              </p:nvPr>
            </p:nvSpPr>
            <p:spPr>
              <a:xfrm>
                <a:off x="171450" y="2367092"/>
                <a:ext cx="11868150" cy="3424107"/>
              </a:xfrm>
            </p:spPr>
            <p:txBody>
              <a:bodyPr>
                <a:normAutofit/>
              </a:bodyPr>
              <a:lstStyle/>
              <a:p>
                <a:pPr marL="0" indent="0">
                  <a:buNone/>
                </a:pPr>
                <a:r>
                  <a:rPr lang="ar-IQ" sz="3300" dirty="0" smtClean="0">
                    <a:latin typeface="Aharoni" pitchFamily="2" charset="-79"/>
                  </a:rPr>
                  <a:t>في </a:t>
                </a:r>
                <a:r>
                  <a:rPr lang="ar-IQ" sz="3300" dirty="0">
                    <a:latin typeface="Aharoni" pitchFamily="2" charset="-79"/>
                  </a:rPr>
                  <a:t>هذه القاعدة تقسم الفترة  </a:t>
                </a:r>
                <a:r>
                  <a:rPr lang="ar-IQ" sz="3300" dirty="0" smtClean="0">
                    <a:solidFill>
                      <a:schemeClr val="accent3">
                        <a:lumMod val="75000"/>
                      </a:schemeClr>
                    </a:solidFill>
                    <a:latin typeface="Aharoni" pitchFamily="2" charset="-79"/>
                  </a:rPr>
                  <a:t>[</a:t>
                </a:r>
                <a:r>
                  <a:rPr lang="en-US" sz="3300" cap="none" dirty="0" smtClean="0">
                    <a:solidFill>
                      <a:schemeClr val="accent3">
                        <a:lumMod val="75000"/>
                      </a:schemeClr>
                    </a:solidFill>
                    <a:latin typeface="Aharoni" pitchFamily="2" charset="-79"/>
                    <a:cs typeface="Aharoni" pitchFamily="2" charset="-79"/>
                  </a:rPr>
                  <a:t>a</a:t>
                </a:r>
                <a:r>
                  <a:rPr lang="en-US" sz="3300" dirty="0" smtClean="0">
                    <a:solidFill>
                      <a:schemeClr val="accent3">
                        <a:lumMod val="75000"/>
                      </a:schemeClr>
                    </a:solidFill>
                    <a:latin typeface="Aharoni" pitchFamily="2" charset="-79"/>
                    <a:cs typeface="Aharoni" pitchFamily="2" charset="-79"/>
                  </a:rPr>
                  <a:t> </a:t>
                </a:r>
                <a:r>
                  <a:rPr lang="en-US" sz="3300" dirty="0">
                    <a:solidFill>
                      <a:schemeClr val="accent3">
                        <a:lumMod val="75000"/>
                      </a:schemeClr>
                    </a:solidFill>
                    <a:latin typeface="Aharoni" pitchFamily="2" charset="-79"/>
                    <a:cs typeface="Aharoni" pitchFamily="2" charset="-79"/>
                  </a:rPr>
                  <a:t>, </a:t>
                </a:r>
                <a:r>
                  <a:rPr lang="en-US" sz="3300" cap="none" dirty="0" smtClean="0">
                    <a:solidFill>
                      <a:schemeClr val="accent3">
                        <a:lumMod val="75000"/>
                      </a:schemeClr>
                    </a:solidFill>
                    <a:latin typeface="Aharoni" pitchFamily="2" charset="-79"/>
                    <a:cs typeface="Aharoni" pitchFamily="2" charset="-79"/>
                  </a:rPr>
                  <a:t>b</a:t>
                </a:r>
                <a:r>
                  <a:rPr lang="en-US" sz="3300" dirty="0" smtClean="0">
                    <a:solidFill>
                      <a:schemeClr val="accent3">
                        <a:lumMod val="75000"/>
                      </a:schemeClr>
                    </a:solidFill>
                    <a:latin typeface="Aharoni" pitchFamily="2" charset="-79"/>
                    <a:cs typeface="Aharoni" pitchFamily="2" charset="-79"/>
                  </a:rPr>
                  <a:t>  </a:t>
                </a:r>
                <a:r>
                  <a:rPr lang="ar-IQ" sz="3300" dirty="0" smtClean="0">
                    <a:solidFill>
                      <a:schemeClr val="accent3">
                        <a:lumMod val="75000"/>
                      </a:schemeClr>
                    </a:solidFill>
                    <a:latin typeface="Aharoni" pitchFamily="2" charset="-79"/>
                  </a:rPr>
                  <a:t> </a:t>
                </a:r>
                <a:r>
                  <a:rPr lang="en-US" sz="3300" dirty="0">
                    <a:solidFill>
                      <a:schemeClr val="accent3">
                        <a:lumMod val="75000"/>
                      </a:schemeClr>
                    </a:solidFill>
                    <a:latin typeface="Aharoni" pitchFamily="2" charset="-79"/>
                    <a:cs typeface="Aharoni" pitchFamily="2" charset="-79"/>
                  </a:rPr>
                  <a:t>[</a:t>
                </a:r>
                <a:r>
                  <a:rPr lang="ar-IQ" sz="3300" dirty="0" smtClean="0">
                    <a:solidFill>
                      <a:schemeClr val="accent3">
                        <a:lumMod val="75000"/>
                      </a:schemeClr>
                    </a:solidFill>
                    <a:latin typeface="Aharoni" pitchFamily="2" charset="-79"/>
                  </a:rPr>
                  <a:t> </a:t>
                </a:r>
                <a:r>
                  <a:rPr lang="ar-IQ" sz="3300" dirty="0" smtClean="0">
                    <a:latin typeface="Aharoni" pitchFamily="2" charset="-79"/>
                  </a:rPr>
                  <a:t>الى </a:t>
                </a:r>
                <a:r>
                  <a:rPr lang="ar-IQ" sz="3300" dirty="0">
                    <a:latin typeface="Aharoni" pitchFamily="2" charset="-79"/>
                  </a:rPr>
                  <a:t>عدد زوجي من الفترات الجزئية المتساوية أي أن  </a:t>
                </a:r>
                <a:r>
                  <a:rPr lang="en-US" sz="3300" cap="none" dirty="0" smtClean="0">
                    <a:solidFill>
                      <a:schemeClr val="accent3">
                        <a:lumMod val="75000"/>
                      </a:schemeClr>
                    </a:solidFill>
                    <a:latin typeface="Aharoni" pitchFamily="2" charset="-79"/>
                    <a:cs typeface="Aharoni" pitchFamily="2" charset="-79"/>
                  </a:rPr>
                  <a:t>n</a:t>
                </a:r>
                <a:r>
                  <a:rPr lang="en-US" sz="3300" dirty="0" smtClean="0">
                    <a:solidFill>
                      <a:schemeClr val="accent3">
                        <a:lumMod val="75000"/>
                      </a:schemeClr>
                    </a:solidFill>
                    <a:latin typeface="Aharoni" pitchFamily="2" charset="-79"/>
                    <a:cs typeface="Aharoni" pitchFamily="2" charset="-79"/>
                  </a:rPr>
                  <a:t> </a:t>
                </a:r>
                <a:r>
                  <a:rPr lang="ar-IQ" sz="3300" dirty="0" smtClean="0">
                    <a:solidFill>
                      <a:schemeClr val="accent3">
                        <a:lumMod val="75000"/>
                      </a:schemeClr>
                    </a:solidFill>
                    <a:latin typeface="Aharoni" pitchFamily="2" charset="-79"/>
                    <a:cs typeface="Aharoni" pitchFamily="2" charset="-79"/>
                  </a:rPr>
                  <a:t> </a:t>
                </a:r>
                <a:r>
                  <a:rPr lang="ar-IQ" sz="3300" dirty="0" smtClean="0">
                    <a:latin typeface="Aharoni" pitchFamily="2" charset="-79"/>
                  </a:rPr>
                  <a:t>عدد </a:t>
                </a:r>
                <a:r>
                  <a:rPr lang="ar-IQ" sz="3300" dirty="0">
                    <a:latin typeface="Aharoni" pitchFamily="2" charset="-79"/>
                  </a:rPr>
                  <a:t>زوجي ونص قاعده سمبسون:</a:t>
                </a:r>
              </a:p>
              <a:p>
                <a:pPr marL="0" indent="0">
                  <a:buNone/>
                </a:pPr>
                <a:endParaRPr lang="en-US" dirty="0" smtClean="0"/>
              </a:p>
              <a:p>
                <a:pPr marL="0" indent="0" algn="l">
                  <a:buNone/>
                </a:pPr>
                <a14:m>
                  <m:oMath xmlns:m="http://schemas.openxmlformats.org/officeDocument/2006/math">
                    <m:nary>
                      <m:naryPr>
                        <m:limLoc m:val="undOvr"/>
                        <m:ctrlPr>
                          <a:rPr lang="en-US" sz="3200" b="1" i="1" smtClean="0">
                            <a:latin typeface="Cambria Math"/>
                          </a:rPr>
                        </m:ctrlPr>
                      </m:naryPr>
                      <m:sub>
                        <m:r>
                          <m:rPr>
                            <m:brk m:alnAt="24"/>
                          </m:rPr>
                          <a:rPr lang="en-US" sz="3200" b="1" i="1" smtClean="0">
                            <a:latin typeface="Cambria Math"/>
                          </a:rPr>
                          <m:t>𝒂</m:t>
                        </m:r>
                      </m:sub>
                      <m:sup>
                        <m:r>
                          <a:rPr lang="en-US" sz="3200" b="1" i="1" smtClean="0">
                            <a:latin typeface="Cambria Math"/>
                          </a:rPr>
                          <m:t>𝒃</m:t>
                        </m:r>
                      </m:sup>
                      <m:e>
                        <m:r>
                          <a:rPr lang="en-US" sz="3200" b="1" i="1" smtClean="0">
                            <a:latin typeface="Cambria Math"/>
                          </a:rPr>
                          <m:t>𝒇</m:t>
                        </m:r>
                        <m:r>
                          <a:rPr lang="en-US" sz="3200" b="1" i="1" smtClean="0">
                            <a:latin typeface="Cambria Math"/>
                          </a:rPr>
                          <m:t>(</m:t>
                        </m:r>
                        <m:r>
                          <a:rPr lang="en-US" sz="3200" b="1" i="1" smtClean="0">
                            <a:latin typeface="Cambria Math"/>
                          </a:rPr>
                          <m:t>𝒙</m:t>
                        </m:r>
                        <m:r>
                          <a:rPr lang="en-US" sz="3200" b="1" i="1" smtClean="0">
                            <a:latin typeface="Cambria Math"/>
                          </a:rPr>
                          <m:t>)ⅆ</m:t>
                        </m:r>
                        <m:r>
                          <a:rPr lang="en-US" sz="3200" b="1" i="1" smtClean="0">
                            <a:latin typeface="Cambria Math"/>
                          </a:rPr>
                          <m:t>𝒙</m:t>
                        </m:r>
                      </m:e>
                    </m:nary>
                  </m:oMath>
                </a14:m>
                <a:r>
                  <a:rPr lang="en-US" sz="3200" b="1" dirty="0" smtClean="0"/>
                  <a:t> ≅</a:t>
                </a:r>
                <a14:m>
                  <m:oMath xmlns:m="http://schemas.openxmlformats.org/officeDocument/2006/math">
                    <m:f>
                      <m:fPr>
                        <m:ctrlPr>
                          <a:rPr lang="en-US" sz="3200" b="1" i="1" smtClean="0">
                            <a:latin typeface="Cambria Math"/>
                          </a:rPr>
                        </m:ctrlPr>
                      </m:fPr>
                      <m:num>
                        <m:r>
                          <a:rPr lang="en-US" sz="3200" b="1" i="1" smtClean="0">
                            <a:latin typeface="Cambria Math"/>
                          </a:rPr>
                          <m:t>𝒉</m:t>
                        </m:r>
                      </m:num>
                      <m:den>
                        <m:r>
                          <a:rPr lang="en-US" sz="3200" b="1" i="1" smtClean="0">
                            <a:latin typeface="Cambria Math"/>
                          </a:rPr>
                          <m:t>𝟑</m:t>
                        </m:r>
                      </m:den>
                    </m:f>
                  </m:oMath>
                </a14:m>
                <a:r>
                  <a:rPr lang="en-US" sz="3200" b="1" dirty="0" smtClean="0"/>
                  <a:t>{</a:t>
                </a:r>
                <a:r>
                  <a:rPr lang="en-US" sz="3200" b="1" dirty="0"/>
                  <a:t>𝐟(𝐚)+𝟒𝐟(𝐚+𝐡)+𝟐𝐟(𝐚+𝟐𝐡)+…+𝟒𝐟(𝐚+(𝐧−𝟏)𝐡)+𝐟(𝐛)}</a:t>
                </a:r>
              </a:p>
              <a:p>
                <a:pPr marL="0" indent="0">
                  <a:buNone/>
                </a:pPr>
                <a:endParaRPr lang="en-US" dirty="0" smtClean="0"/>
              </a:p>
              <a:p>
                <a:pPr marL="0" indent="0">
                  <a:buNone/>
                </a:pPr>
                <a:endParaRPr lang="ar-IQ" dirty="0"/>
              </a:p>
            </p:txBody>
          </p:sp>
        </mc:Choice>
        <mc:Fallback xmlns="">
          <p:sp>
            <p:nvSpPr>
              <p:cNvPr id="3" name="عنصر نائب للمحتوى 2"/>
              <p:cNvSpPr>
                <a:spLocks noGrp="1" noRot="1" noChangeAspect="1" noMove="1" noResize="1" noEditPoints="1" noAdjustHandles="1" noChangeArrowheads="1" noChangeShapeType="1" noTextEdit="1"/>
              </p:cNvSpPr>
              <p:nvPr>
                <p:ph sz="quarter" idx="13"/>
              </p:nvPr>
            </p:nvSpPr>
            <p:spPr>
              <a:xfrm>
                <a:off x="171450" y="2367092"/>
                <a:ext cx="11868150" cy="3424107"/>
              </a:xfrm>
              <a:blipFill rotWithShape="1">
                <a:blip r:embed="rId2"/>
                <a:stretch>
                  <a:fillRect l="-2157" t="-1068" r="-1438"/>
                </a:stretch>
              </a:blipFill>
            </p:spPr>
            <p:txBody>
              <a:bodyPr/>
              <a:lstStyle/>
              <a:p>
                <a:r>
                  <a:rPr lang="ar-IQ">
                    <a:noFill/>
                  </a:rPr>
                  <a:t> </a:t>
                </a:r>
              </a:p>
            </p:txBody>
          </p:sp>
        </mc:Fallback>
      </mc:AlternateContent>
    </p:spTree>
    <p:extLst>
      <p:ext uri="{BB962C8B-B14F-4D97-AF65-F5344CB8AC3E}">
        <p14:creationId xmlns:p14="http://schemas.microsoft.com/office/powerpoint/2010/main" val="33141255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عنوان 1"/>
              <p:cNvSpPr>
                <a:spLocks noGrp="1"/>
              </p:cNvSpPr>
              <p:nvPr>
                <p:ph type="title"/>
              </p:nvPr>
            </p:nvSpPr>
            <p:spPr>
              <a:xfrm>
                <a:off x="913775" y="361951"/>
                <a:ext cx="10364451" cy="1447799"/>
              </a:xfrm>
            </p:spPr>
            <p:txBody>
              <a:bodyPr/>
              <a:lstStyle/>
              <a:p>
                <a:r>
                  <a:rPr lang="ar-IQ" dirty="0" smtClean="0"/>
                  <a:t>مثال\جدد قيمة التكامل ادناه باستعمال قاعدة سمبسون عندما </a:t>
                </a:r>
                <a:r>
                  <a:rPr lang="en-US" dirty="0" smtClean="0"/>
                  <a:t>n=6 </a:t>
                </a:r>
                <a14:m>
                  <m:oMath xmlns:m="http://schemas.openxmlformats.org/officeDocument/2006/math">
                    <m:nary>
                      <m:naryPr>
                        <m:limLoc m:val="undOvr"/>
                        <m:ctrlPr>
                          <a:rPr lang="en-US" i="1" smtClean="0">
                            <a:latin typeface="Cambria Math"/>
                          </a:rPr>
                        </m:ctrlPr>
                      </m:naryPr>
                      <m:sub>
                        <m:r>
                          <m:rPr>
                            <m:brk m:alnAt="24"/>
                          </m:rPr>
                          <a:rPr lang="en-US" b="0" i="1" smtClean="0">
                            <a:latin typeface="Cambria Math"/>
                          </a:rPr>
                          <m:t>0</m:t>
                        </m:r>
                      </m:sub>
                      <m:sup>
                        <m:r>
                          <a:rPr lang="en-US" b="0" i="1" smtClean="0">
                            <a:latin typeface="Cambria Math"/>
                          </a:rPr>
                          <m:t>1</m:t>
                        </m:r>
                      </m:sup>
                      <m:e>
                        <m:sSup>
                          <m:sSupPr>
                            <m:ctrlPr>
                              <a:rPr lang="en-US" i="1" smtClean="0">
                                <a:latin typeface="Cambria Math"/>
                              </a:rPr>
                            </m:ctrlPr>
                          </m:sSupPr>
                          <m:e>
                            <m:r>
                              <a:rPr lang="en-US" b="0" i="1" smtClean="0">
                                <a:latin typeface="Cambria Math"/>
                              </a:rPr>
                              <m:t>𝑒</m:t>
                            </m:r>
                          </m:e>
                          <m:sup>
                            <m:rad>
                              <m:radPr>
                                <m:degHide m:val="on"/>
                                <m:ctrlPr>
                                  <a:rPr lang="en-US" i="1" smtClean="0">
                                    <a:latin typeface="Cambria Math"/>
                                  </a:rPr>
                                </m:ctrlPr>
                              </m:radPr>
                              <m:deg/>
                              <m:e>
                                <m:r>
                                  <a:rPr lang="en-US" b="0" i="1" smtClean="0">
                                    <a:latin typeface="Cambria Math"/>
                                  </a:rPr>
                                  <m:t>𝑥</m:t>
                                </m:r>
                              </m:e>
                            </m:rad>
                          </m:sup>
                        </m:sSup>
                        <m:r>
                          <a:rPr lang="en-US" i="1" smtClean="0">
                            <a:latin typeface="Cambria Math"/>
                          </a:rPr>
                          <m:t>ⅆ</m:t>
                        </m:r>
                        <m:r>
                          <a:rPr lang="en-US" i="1" smtClean="0">
                            <a:latin typeface="Cambria Math"/>
                          </a:rPr>
                          <m:t>𝑥</m:t>
                        </m:r>
                        <m:r>
                          <a:rPr lang="en-US" b="0" i="1" smtClean="0">
                            <a:latin typeface="Cambria Math"/>
                          </a:rPr>
                          <m:t>?</m:t>
                        </m:r>
                      </m:e>
                    </m:nary>
                  </m:oMath>
                </a14:m>
                <a:endParaRPr lang="ar-IQ" dirty="0"/>
              </a:p>
            </p:txBody>
          </p:sp>
        </mc:Choice>
        <mc:Fallback xmlns="">
          <p:sp>
            <p:nvSpPr>
              <p:cNvPr id="2" name="عنوان 1"/>
              <p:cNvSpPr>
                <a:spLocks noGrp="1" noRot="1" noChangeAspect="1" noMove="1" noResize="1" noEditPoints="1" noAdjustHandles="1" noChangeArrowheads="1" noChangeShapeType="1" noTextEdit="1"/>
              </p:cNvSpPr>
              <p:nvPr>
                <p:ph type="title"/>
              </p:nvPr>
            </p:nvSpPr>
            <p:spPr>
              <a:xfrm>
                <a:off x="913775" y="361951"/>
                <a:ext cx="10364451" cy="1447799"/>
              </a:xfrm>
              <a:blipFill rotWithShape="1">
                <a:blip r:embed="rId2"/>
                <a:stretch>
                  <a:fillRect t="-4202"/>
                </a:stretch>
              </a:blipFill>
            </p:spPr>
            <p:txBody>
              <a:bodyPr/>
              <a:lstStyle/>
              <a:p>
                <a:r>
                  <a:rPr lang="ar-IQ">
                    <a:noFill/>
                  </a:rPr>
                  <a:t> </a:t>
                </a:r>
              </a:p>
            </p:txBody>
          </p:sp>
        </mc:Fallback>
      </mc:AlternateContent>
      <mc:AlternateContent xmlns:mc="http://schemas.openxmlformats.org/markup-compatibility/2006" xmlns:a14="http://schemas.microsoft.com/office/drawing/2010/main">
        <mc:Choice Requires="a14">
          <p:sp>
            <p:nvSpPr>
              <p:cNvPr id="3" name="عنصر نائب للمحتوى 2"/>
              <p:cNvSpPr>
                <a:spLocks noGrp="1"/>
              </p:cNvSpPr>
              <p:nvPr>
                <p:ph sz="quarter" idx="13"/>
              </p:nvPr>
            </p:nvSpPr>
            <p:spPr>
              <a:xfrm>
                <a:off x="285750" y="1905000"/>
                <a:ext cx="11658600" cy="4457700"/>
              </a:xfrm>
            </p:spPr>
            <p:txBody>
              <a:bodyPr>
                <a:normAutofit fontScale="77500" lnSpcReduction="20000"/>
              </a:bodyPr>
              <a:lstStyle/>
              <a:p>
                <a:pPr marL="0" indent="0" algn="l">
                  <a:buNone/>
                </a:pPr>
                <a:r>
                  <a:rPr lang="ar-IQ" sz="3400" b="1" cap="none" dirty="0" smtClean="0"/>
                  <a:t>  </a:t>
                </a:r>
                <a14:m>
                  <m:oMath xmlns:m="http://schemas.openxmlformats.org/officeDocument/2006/math">
                    <m:f>
                      <m:fPr>
                        <m:ctrlPr>
                          <a:rPr lang="ar-IQ" sz="3400" b="1" i="1" cap="none" smtClean="0">
                            <a:latin typeface="Cambria Math"/>
                          </a:rPr>
                        </m:ctrlPr>
                      </m:fPr>
                      <m:num>
                        <m:r>
                          <a:rPr lang="ar-IQ" sz="3400" b="1" i="1" cap="none" smtClean="0">
                            <a:latin typeface="Cambria Math"/>
                          </a:rPr>
                          <m:t>𝟏</m:t>
                        </m:r>
                      </m:num>
                      <m:den>
                        <m:r>
                          <a:rPr lang="ar-IQ" sz="3400" b="1" i="1" cap="none" smtClean="0">
                            <a:latin typeface="Cambria Math"/>
                          </a:rPr>
                          <m:t>𝟔</m:t>
                        </m:r>
                      </m:den>
                    </m:f>
                  </m:oMath>
                </a14:m>
                <a:r>
                  <a:rPr lang="ar-IQ" sz="3400" b="1" cap="none" dirty="0" smtClean="0"/>
                  <a:t>=  </a:t>
                </a:r>
                <a14:m>
                  <m:oMath xmlns:m="http://schemas.openxmlformats.org/officeDocument/2006/math">
                    <m:f>
                      <m:fPr>
                        <m:ctrlPr>
                          <a:rPr lang="ar-IQ" sz="3400" b="1" i="1" cap="none" smtClean="0">
                            <a:latin typeface="Cambria Math"/>
                          </a:rPr>
                        </m:ctrlPr>
                      </m:fPr>
                      <m:num>
                        <m:r>
                          <a:rPr lang="ar-IQ" sz="3400" b="1" i="1" cap="none" smtClean="0">
                            <a:latin typeface="Cambria Math"/>
                          </a:rPr>
                          <m:t>𝟏</m:t>
                        </m:r>
                        <m:r>
                          <a:rPr lang="ar-IQ" sz="3400" b="1" i="1" cap="none" smtClean="0">
                            <a:latin typeface="Cambria Math"/>
                          </a:rPr>
                          <m:t>−</m:t>
                        </m:r>
                        <m:r>
                          <a:rPr lang="ar-IQ" sz="3400" b="1" i="1" cap="none" smtClean="0">
                            <a:latin typeface="Cambria Math"/>
                          </a:rPr>
                          <m:t>𝟎</m:t>
                        </m:r>
                      </m:num>
                      <m:den>
                        <m:r>
                          <a:rPr lang="ar-IQ" sz="3400" b="1" i="1" cap="none" smtClean="0">
                            <a:latin typeface="Cambria Math"/>
                          </a:rPr>
                          <m:t>𝟔</m:t>
                        </m:r>
                      </m:den>
                    </m:f>
                  </m:oMath>
                </a14:m>
                <a:r>
                  <a:rPr lang="ar-IQ" sz="3400" b="1" cap="none" dirty="0" smtClean="0"/>
                  <a:t>=</a:t>
                </a:r>
                <a:r>
                  <a:rPr lang="en-US" sz="3400" b="1" cap="none" dirty="0" smtClean="0"/>
                  <a:t>h</a:t>
                </a:r>
                <a:r>
                  <a:rPr lang="en-US" sz="3400" b="1" dirty="0" smtClean="0"/>
                  <a:t>=</a:t>
                </a:r>
                <a14:m>
                  <m:oMath xmlns:m="http://schemas.openxmlformats.org/officeDocument/2006/math">
                    <m:f>
                      <m:fPr>
                        <m:ctrlPr>
                          <a:rPr lang="en-US" sz="3400" b="1" i="1" smtClean="0">
                            <a:latin typeface="Cambria Math"/>
                          </a:rPr>
                        </m:ctrlPr>
                      </m:fPr>
                      <m:num>
                        <m:r>
                          <a:rPr lang="en-US" sz="3400" b="1" i="1" smtClean="0">
                            <a:latin typeface="Cambria Math"/>
                          </a:rPr>
                          <m:t>𝒂</m:t>
                        </m:r>
                        <m:r>
                          <a:rPr lang="en-US" sz="3400" b="1" i="1" smtClean="0">
                            <a:latin typeface="Cambria Math"/>
                          </a:rPr>
                          <m:t>−</m:t>
                        </m:r>
                        <m:r>
                          <a:rPr lang="en-US" sz="3400" b="1" i="1" smtClean="0">
                            <a:latin typeface="Cambria Math"/>
                          </a:rPr>
                          <m:t>𝒃</m:t>
                        </m:r>
                      </m:num>
                      <m:den>
                        <m:r>
                          <a:rPr lang="en-US" sz="3400" b="1" i="1" smtClean="0">
                            <a:latin typeface="Cambria Math"/>
                          </a:rPr>
                          <m:t>𝒏</m:t>
                        </m:r>
                      </m:den>
                    </m:f>
                  </m:oMath>
                </a14:m>
                <a:endParaRPr lang="en-US" dirty="0" smtClean="0"/>
              </a:p>
              <a:p>
                <a:pPr marL="0" indent="0" algn="l">
                  <a:buNone/>
                </a:pPr>
                <a:endParaRPr lang="en-US" dirty="0"/>
              </a:p>
              <a:p>
                <a:pPr marL="0" indent="0" algn="l">
                  <a:buNone/>
                </a:pPr>
                <a14:m>
                  <m:oMathPara xmlns:m="http://schemas.openxmlformats.org/officeDocument/2006/math">
                    <m:oMathParaPr>
                      <m:jc m:val="centerGroup"/>
                    </m:oMathParaPr>
                    <m:oMath xmlns:m="http://schemas.openxmlformats.org/officeDocument/2006/math">
                      <m:nary>
                        <m:naryPr>
                          <m:ctrlPr>
                            <a:rPr lang="ar-IQ" sz="2600" b="1" i="1" smtClean="0">
                              <a:effectLst>
                                <a:outerShdw blurRad="38100" dist="38100" dir="2700000" algn="tl">
                                  <a:srgbClr val="000000">
                                    <a:alpha val="43137"/>
                                  </a:srgbClr>
                                </a:outerShdw>
                              </a:effectLst>
                              <a:latin typeface="Cambria Math"/>
                            </a:rPr>
                          </m:ctrlPr>
                        </m:naryPr>
                        <m:sub>
                          <m:r>
                            <m:rPr>
                              <m:brk m:alnAt="23"/>
                            </m:rPr>
                            <a:rPr lang="ar-IQ" sz="2600" b="1" i="0">
                              <a:effectLst>
                                <a:outerShdw blurRad="38100" dist="38100" dir="2700000" algn="tl">
                                  <a:srgbClr val="000000">
                                    <a:alpha val="43137"/>
                                  </a:srgbClr>
                                </a:outerShdw>
                              </a:effectLst>
                              <a:latin typeface="Cambria Math" panose="02040503050406030204" pitchFamily="18" charset="0"/>
                            </a:rPr>
                            <m:t>𝟎</m:t>
                          </m:r>
                        </m:sub>
                        <m:sup>
                          <m:r>
                            <a:rPr lang="ar-IQ" sz="2600" b="1" i="0">
                              <a:effectLst>
                                <a:outerShdw blurRad="38100" dist="38100" dir="2700000" algn="tl">
                                  <a:srgbClr val="000000">
                                    <a:alpha val="43137"/>
                                  </a:srgbClr>
                                </a:outerShdw>
                              </a:effectLst>
                              <a:latin typeface="Cambria Math" panose="02040503050406030204" pitchFamily="18" charset="0"/>
                            </a:rPr>
                            <m:t>𝟏</m:t>
                          </m:r>
                        </m:sup>
                        <m:e>
                          <m:eqArr>
                            <m:eqArrPr>
                              <m:ctrlPr>
                                <a:rPr lang="ar-IQ" sz="2600" b="1" i="1">
                                  <a:effectLst>
                                    <a:outerShdw blurRad="38100" dist="38100" dir="2700000" algn="tl">
                                      <a:srgbClr val="000000">
                                        <a:alpha val="43137"/>
                                      </a:srgbClr>
                                    </a:outerShdw>
                                  </a:effectLst>
                                  <a:latin typeface="Cambria Math"/>
                                </a:rPr>
                              </m:ctrlPr>
                            </m:eqArrPr>
                            <m:e>
                              <m:sSup>
                                <m:sSupPr>
                                  <m:ctrlPr>
                                    <a:rPr lang="ar-IQ" sz="2600" b="1" i="1">
                                      <a:effectLst>
                                        <a:outerShdw blurRad="38100" dist="38100" dir="2700000" algn="tl">
                                          <a:srgbClr val="000000">
                                            <a:alpha val="43137"/>
                                          </a:srgbClr>
                                        </a:outerShdw>
                                      </a:effectLst>
                                      <a:latin typeface="Cambria Math"/>
                                    </a:rPr>
                                  </m:ctrlPr>
                                </m:sSupPr>
                                <m:e>
                                  <m:r>
                                    <a:rPr lang="en-US" sz="2600" b="1" i="0">
                                      <a:effectLst>
                                        <a:outerShdw blurRad="38100" dist="38100" dir="2700000" algn="tl">
                                          <a:srgbClr val="000000">
                                            <a:alpha val="43137"/>
                                          </a:srgbClr>
                                        </a:outerShdw>
                                      </a:effectLst>
                                      <a:latin typeface="Cambria Math" panose="02040503050406030204" pitchFamily="18" charset="0"/>
                                    </a:rPr>
                                    <m:t>𝐞</m:t>
                                  </m:r>
                                </m:e>
                                <m:sup>
                                  <m:rad>
                                    <m:radPr>
                                      <m:degHide m:val="on"/>
                                      <m:ctrlPr>
                                        <a:rPr lang="ar-IQ" sz="2600" b="1" i="1">
                                          <a:effectLst>
                                            <a:outerShdw blurRad="38100" dist="38100" dir="2700000" algn="tl">
                                              <a:srgbClr val="000000">
                                                <a:alpha val="43137"/>
                                              </a:srgbClr>
                                            </a:outerShdw>
                                          </a:effectLst>
                                          <a:latin typeface="Cambria Math"/>
                                        </a:rPr>
                                      </m:ctrlPr>
                                    </m:radPr>
                                    <m:deg/>
                                    <m:e>
                                      <m:r>
                                        <a:rPr lang="en-US" sz="2600" b="1" i="0">
                                          <a:effectLst>
                                            <a:outerShdw blurRad="38100" dist="38100" dir="2700000" algn="tl">
                                              <a:srgbClr val="000000">
                                                <a:alpha val="43137"/>
                                              </a:srgbClr>
                                            </a:outerShdw>
                                          </a:effectLst>
                                          <a:latin typeface="Cambria Math" panose="02040503050406030204" pitchFamily="18" charset="0"/>
                                        </a:rPr>
                                        <m:t>𝐱</m:t>
                                      </m:r>
                                    </m:e>
                                  </m:rad>
                                </m:sup>
                              </m:sSup>
                              <m:r>
                                <a:rPr lang="ar-IQ" sz="2600" b="1" i="0">
                                  <a:effectLst>
                                    <a:outerShdw blurRad="38100" dist="38100" dir="2700000" algn="tl">
                                      <a:srgbClr val="000000">
                                        <a:alpha val="43137"/>
                                      </a:srgbClr>
                                    </a:outerShdw>
                                  </a:effectLst>
                                  <a:latin typeface="Cambria Math" panose="02040503050406030204" pitchFamily="18" charset="0"/>
                                </a:rPr>
                                <m:t> </m:t>
                              </m:r>
                              <m:r>
                                <a:rPr lang="en-US" sz="2600" b="1" i="0">
                                  <a:effectLst>
                                    <a:outerShdw blurRad="38100" dist="38100" dir="2700000" algn="tl">
                                      <a:srgbClr val="000000">
                                        <a:alpha val="43137"/>
                                      </a:srgbClr>
                                    </a:outerShdw>
                                  </a:effectLst>
                                  <a:latin typeface="Cambria Math" panose="02040503050406030204" pitchFamily="18" charset="0"/>
                                </a:rPr>
                                <m:t>𝐝𝐱</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f>
                                <m:f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fPr>
                                <m:num>
                                  <m:f>
                                    <m:fPr>
                                      <m:type m:val="skw"/>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fPr>
                                    <m:num>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𝟏</m:t>
                                      </m:r>
                                    </m:num>
                                    <m:den>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𝟔</m:t>
                                      </m:r>
                                    </m:den>
                                  </m:f>
                                </m:num>
                                <m:den>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𝟑</m:t>
                                  </m:r>
                                </m:den>
                              </m:f>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𝐟</m:t>
                              </m:r>
                              <m:d>
                                <m:d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dPr>
                                <m:e>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𝟎</m:t>
                                  </m:r>
                                </m:e>
                              </m:d>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𝟒𝐟</m:t>
                              </m:r>
                              <m:d>
                                <m:d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dPr>
                                <m:e>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𝟎</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f>
                                    <m:f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fPr>
                                    <m:num>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𝟏</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num>
                                    <m:den>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𝟔</m:t>
                                      </m:r>
                                    </m:den>
                                  </m:f>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e>
                              </m:d>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𝟐𝐟</m:t>
                              </m:r>
                              <m:d>
                                <m:d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dPr>
                                <m:e>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𝟎</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f>
                                    <m:f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fPr>
                                    <m:num>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𝟐</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num>
                                    <m:den>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𝟔</m:t>
                                      </m:r>
                                    </m:den>
                                  </m:f>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e>
                              </m:d>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𝟒𝐟</m:t>
                              </m:r>
                              <m:d>
                                <m:d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dPr>
                                <m:e>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𝟎</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f>
                                    <m:f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fPr>
                                    <m:num>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𝟑</m:t>
                                      </m:r>
                                    </m:num>
                                    <m:den>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𝟔</m:t>
                                      </m:r>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den>
                                  </m:f>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e>
                              </m:d>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𝟐𝐟</m:t>
                              </m:r>
                              <m:d>
                                <m:d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dPr>
                                <m:e>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𝟎</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f>
                                    <m:f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fPr>
                                    <m:num>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𝟒</m:t>
                                      </m:r>
                                    </m:num>
                                    <m:den>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𝟔</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den>
                                  </m:f>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e>
                              </m:d>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𝟒𝐟</m:t>
                              </m:r>
                              <m:d>
                                <m:d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dPr>
                                <m:e>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𝟎</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f>
                                    <m:f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fPr>
                                    <m:num>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𝟓</m:t>
                                      </m:r>
                                    </m:num>
                                    <m:den>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𝟔</m:t>
                                      </m:r>
                                    </m:den>
                                  </m:f>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e>
                              </m:d>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𝐟</m:t>
                              </m:r>
                              <m:d>
                                <m:dPr>
                                  <m:ctrlPr>
                                    <a:rPr lang="en-US" sz="2600" b="1" i="1">
                                      <a:effectLst>
                                        <a:outerShdw blurRad="38100" dist="38100" dir="2700000" algn="tl">
                                          <a:srgbClr val="000000">
                                            <a:alpha val="43137"/>
                                          </a:srgbClr>
                                        </a:outerShdw>
                                      </a:effectLst>
                                      <a:latin typeface="Cambria Math"/>
                                      <a:ea typeface="Cambria Math" panose="02040503050406030204" pitchFamily="18" charset="0"/>
                                    </a:rPr>
                                  </m:ctrlPr>
                                </m:dPr>
                                <m:e>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𝟏</m:t>
                                  </m:r>
                                </m:e>
                              </m:d>
                              <m:r>
                                <a:rPr lang="en-US"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e>
                            <m:e>
                              <m:r>
                                <a:rPr lang="ar-IQ" sz="2600" b="1" i="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e>
                          </m:eqArr>
                        </m:e>
                      </m:nary>
                    </m:oMath>
                  </m:oMathPara>
                </a14:m>
                <a:endParaRPr lang="ar-IQ" sz="2600" b="1" dirty="0" smtClean="0">
                  <a:effectLst>
                    <a:outerShdw blurRad="38100" dist="38100" dir="2700000" algn="tl">
                      <a:srgbClr val="000000">
                        <a:alpha val="43137"/>
                      </a:srgbClr>
                    </a:outerShdw>
                  </a:effectLst>
                </a:endParaRPr>
              </a:p>
              <a:p>
                <a:pPr marL="0" indent="0" algn="ctr">
                  <a:buNone/>
                </a:pPr>
                <a14:m>
                  <m:oMath xmlns:m="http://schemas.openxmlformats.org/officeDocument/2006/math">
                    <m:nary>
                      <m:naryPr>
                        <m:limLoc m:val="undOvr"/>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naryPr>
                      <m:sub>
                        <m:r>
                          <m:rPr>
                            <m:brk m:alnAt="24"/>
                          </m:rPr>
                          <a:rPr lang="ar-IQ" sz="3100" b="1">
                            <a:effectLst>
                              <a:outerShdw blurRad="38100" dist="38100" dir="2700000" algn="tl">
                                <a:srgbClr val="000000">
                                  <a:alpha val="43137"/>
                                </a:srgbClr>
                              </a:outerShdw>
                            </a:effectLst>
                            <a:latin typeface="Cambria Math"/>
                            <a:ea typeface="Cambria Math" panose="02040503050406030204" pitchFamily="18" charset="0"/>
                          </a:rPr>
                          <m:t>0</m:t>
                        </m:r>
                      </m:sub>
                      <m:sup>
                        <m:r>
                          <a:rPr lang="ar-IQ" sz="3100" b="1">
                            <a:effectLst>
                              <a:outerShdw blurRad="38100" dist="38100" dir="2700000" algn="tl">
                                <a:srgbClr val="000000">
                                  <a:alpha val="43137"/>
                                </a:srgbClr>
                              </a:outerShdw>
                            </a:effectLst>
                            <a:latin typeface="Cambria Math"/>
                            <a:ea typeface="Cambria Math" panose="02040503050406030204" pitchFamily="18" charset="0"/>
                          </a:rPr>
                          <m:t>1</m:t>
                        </m:r>
                      </m:sup>
                      <m:e>
                        <m:sSup>
                          <m:sSupPr>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sSupPr>
                          <m:e>
                            <m:r>
                              <a:rPr lang="en-US" sz="3100" b="1">
                                <a:effectLst>
                                  <a:outerShdw blurRad="38100" dist="38100" dir="2700000" algn="tl">
                                    <a:srgbClr val="000000">
                                      <a:alpha val="43137"/>
                                    </a:srgbClr>
                                  </a:outerShdw>
                                </a:effectLst>
                                <a:latin typeface="Cambria Math"/>
                                <a:ea typeface="Cambria Math" panose="02040503050406030204" pitchFamily="18" charset="0"/>
                              </a:rPr>
                              <m:t>𝑒</m:t>
                            </m:r>
                          </m:e>
                          <m:sup>
                            <m:rad>
                              <m:radPr>
                                <m:degHide m:val="on"/>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radPr>
                              <m:deg/>
                              <m:e>
                                <m:r>
                                  <a:rPr lang="en-US" sz="3100" b="1">
                                    <a:effectLst>
                                      <a:outerShdw blurRad="38100" dist="38100" dir="2700000" algn="tl">
                                        <a:srgbClr val="000000">
                                          <a:alpha val="43137"/>
                                        </a:srgbClr>
                                      </a:outerShdw>
                                    </a:effectLst>
                                    <a:latin typeface="Cambria Math"/>
                                    <a:ea typeface="Cambria Math" panose="02040503050406030204" pitchFamily="18" charset="0"/>
                                  </a:rPr>
                                  <m:t>𝑥</m:t>
                                </m:r>
                              </m:e>
                            </m:rad>
                          </m:sup>
                        </m:sSup>
                        <m:r>
                          <a:rPr lang="ar-IQ" sz="3100" b="1">
                            <a:effectLst>
                              <a:outerShdw blurRad="38100" dist="38100" dir="2700000" algn="tl">
                                <a:srgbClr val="000000">
                                  <a:alpha val="43137"/>
                                </a:srgbClr>
                              </a:outerShdw>
                            </a:effectLst>
                            <a:latin typeface="Cambria Math"/>
                            <a:ea typeface="Cambria Math" panose="02040503050406030204" pitchFamily="18" charset="0"/>
                          </a:rPr>
                          <m:t> </m:t>
                        </m:r>
                        <m:r>
                          <a:rPr lang="en-US" sz="3100" b="1">
                            <a:effectLst>
                              <a:outerShdw blurRad="38100" dist="38100" dir="2700000" algn="tl">
                                <a:srgbClr val="000000">
                                  <a:alpha val="43137"/>
                                </a:srgbClr>
                              </a:outerShdw>
                            </a:effectLst>
                            <a:latin typeface="Cambria Math"/>
                            <a:ea typeface="Cambria Math" panose="02040503050406030204" pitchFamily="18" charset="0"/>
                          </a:rPr>
                          <m:t>𝑑𝑥</m:t>
                        </m:r>
                        <m:r>
                          <a:rPr lang="en-US" sz="3100" b="1">
                            <a:effectLst>
                              <a:outerShdw blurRad="38100" dist="38100" dir="2700000" algn="tl">
                                <a:srgbClr val="000000">
                                  <a:alpha val="43137"/>
                                </a:srgbClr>
                              </a:outerShdw>
                            </a:effectLst>
                            <a:latin typeface="Cambria Math"/>
                            <a:ea typeface="Cambria Math" panose="02040503050406030204" pitchFamily="18" charset="0"/>
                          </a:rPr>
                          <m:t>≅ </m:t>
                        </m:r>
                        <m:f>
                          <m:fPr>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fPr>
                          <m:num>
                            <m:r>
                              <a:rPr lang="ar-IQ" sz="3100" b="1">
                                <a:effectLst>
                                  <a:outerShdw blurRad="38100" dist="38100" dir="2700000" algn="tl">
                                    <a:srgbClr val="000000">
                                      <a:alpha val="43137"/>
                                    </a:srgbClr>
                                  </a:outerShdw>
                                </a:effectLst>
                                <a:latin typeface="Cambria Math"/>
                                <a:ea typeface="Cambria Math" panose="02040503050406030204" pitchFamily="18" charset="0"/>
                              </a:rPr>
                              <m:t>1</m:t>
                            </m:r>
                          </m:num>
                          <m:den>
                            <m:r>
                              <a:rPr lang="ar-IQ" sz="3100" b="1">
                                <a:effectLst>
                                  <a:outerShdw blurRad="38100" dist="38100" dir="2700000" algn="tl">
                                    <a:srgbClr val="000000">
                                      <a:alpha val="43137"/>
                                    </a:srgbClr>
                                  </a:outerShdw>
                                </a:effectLst>
                                <a:latin typeface="Cambria Math"/>
                                <a:ea typeface="Cambria Math" panose="02040503050406030204" pitchFamily="18" charset="0"/>
                              </a:rPr>
                              <m:t>18</m:t>
                            </m:r>
                            <m:r>
                              <a:rPr lang="ar-IQ" sz="3100" b="1">
                                <a:effectLst>
                                  <a:outerShdw blurRad="38100" dist="38100" dir="2700000" algn="tl">
                                    <a:srgbClr val="000000">
                                      <a:alpha val="43137"/>
                                    </a:srgbClr>
                                  </a:outerShdw>
                                </a:effectLst>
                                <a:latin typeface="Cambria Math"/>
                                <a:ea typeface="Cambria Math" panose="02040503050406030204" pitchFamily="18" charset="0"/>
                              </a:rPr>
                              <m:t> </m:t>
                            </m:r>
                          </m:den>
                        </m:f>
                        <m:r>
                          <a:rPr lang="en-US" sz="3100" b="1">
                            <a:effectLst>
                              <a:outerShdw blurRad="38100" dist="38100" dir="2700000" algn="tl">
                                <a:srgbClr val="000000">
                                  <a:alpha val="43137"/>
                                </a:srgbClr>
                              </a:outerShdw>
                            </a:effectLst>
                            <a:latin typeface="Cambria Math"/>
                            <a:ea typeface="Cambria Math" panose="02040503050406030204" pitchFamily="18" charset="0"/>
                          </a:rPr>
                          <m:t>{</m:t>
                        </m:r>
                        <m:sSup>
                          <m:sSupPr>
                            <m:ctrlPr>
                              <a:rPr lang="en-US" sz="3100" b="1" i="1">
                                <a:effectLst>
                                  <a:outerShdw blurRad="38100" dist="38100" dir="2700000" algn="tl">
                                    <a:srgbClr val="000000">
                                      <a:alpha val="43137"/>
                                    </a:srgbClr>
                                  </a:outerShdw>
                                </a:effectLst>
                                <a:latin typeface="Cambria Math"/>
                                <a:ea typeface="Cambria Math" panose="02040503050406030204" pitchFamily="18" charset="0"/>
                              </a:rPr>
                            </m:ctrlPr>
                          </m:sSupPr>
                          <m:e>
                            <m:r>
                              <a:rPr lang="en-US" sz="3100" b="1">
                                <a:effectLst>
                                  <a:outerShdw blurRad="38100" dist="38100" dir="2700000" algn="tl">
                                    <a:srgbClr val="000000">
                                      <a:alpha val="43137"/>
                                    </a:srgbClr>
                                  </a:outerShdw>
                                </a:effectLst>
                                <a:latin typeface="Cambria Math"/>
                                <a:ea typeface="Cambria Math" panose="02040503050406030204" pitchFamily="18" charset="0"/>
                              </a:rPr>
                              <m:t>𝑒</m:t>
                            </m:r>
                          </m:e>
                          <m:sup>
                            <m:rad>
                              <m:radPr>
                                <m:degHide m:val="on"/>
                                <m:ctrlPr>
                                  <a:rPr lang="en-US" sz="3100" b="1" i="1">
                                    <a:effectLst>
                                      <a:outerShdw blurRad="38100" dist="38100" dir="2700000" algn="tl">
                                        <a:srgbClr val="000000">
                                          <a:alpha val="43137"/>
                                        </a:srgbClr>
                                      </a:outerShdw>
                                    </a:effectLst>
                                    <a:latin typeface="Cambria Math"/>
                                    <a:ea typeface="Cambria Math" panose="02040503050406030204" pitchFamily="18" charset="0"/>
                                  </a:rPr>
                                </m:ctrlPr>
                              </m:radPr>
                              <m:deg/>
                              <m:e>
                                <m:r>
                                  <a:rPr lang="en-US" sz="3100" b="1">
                                    <a:effectLst>
                                      <a:outerShdw blurRad="38100" dist="38100" dir="2700000" algn="tl">
                                        <a:srgbClr val="000000">
                                          <a:alpha val="43137"/>
                                        </a:srgbClr>
                                      </a:outerShdw>
                                    </a:effectLst>
                                    <a:latin typeface="Cambria Math"/>
                                    <a:ea typeface="Cambria Math" panose="02040503050406030204" pitchFamily="18" charset="0"/>
                                  </a:rPr>
                                  <m:t>0</m:t>
                                </m:r>
                              </m:e>
                            </m:rad>
                            <m:r>
                              <a:rPr lang="en-US" sz="3100" b="1">
                                <a:effectLst>
                                  <a:outerShdw blurRad="38100" dist="38100" dir="2700000" algn="tl">
                                    <a:srgbClr val="000000">
                                      <a:alpha val="43137"/>
                                    </a:srgbClr>
                                  </a:outerShdw>
                                </a:effectLst>
                                <a:latin typeface="Cambria Math"/>
                                <a:ea typeface="Cambria Math" panose="02040503050406030204" pitchFamily="18" charset="0"/>
                              </a:rPr>
                              <m:t>  </m:t>
                            </m:r>
                          </m:sup>
                        </m:sSup>
                        <m:r>
                          <a:rPr lang="ar-IQ" sz="3100" b="1">
                            <a:effectLst>
                              <a:outerShdw blurRad="38100" dist="38100" dir="2700000" algn="tl">
                                <a:srgbClr val="000000">
                                  <a:alpha val="43137"/>
                                </a:srgbClr>
                              </a:outerShdw>
                            </a:effectLst>
                            <a:latin typeface="Cambria Math"/>
                            <a:ea typeface="Cambria Math" panose="02040503050406030204" pitchFamily="18" charset="0"/>
                          </a:rPr>
                          <m:t>+</m:t>
                        </m:r>
                        <m:r>
                          <a:rPr lang="ar-IQ" sz="3100" b="1">
                            <a:effectLst>
                              <a:outerShdw blurRad="38100" dist="38100" dir="2700000" algn="tl">
                                <a:srgbClr val="000000">
                                  <a:alpha val="43137"/>
                                </a:srgbClr>
                              </a:outerShdw>
                            </a:effectLst>
                            <a:latin typeface="Cambria Math"/>
                            <a:ea typeface="Cambria Math" panose="02040503050406030204" pitchFamily="18" charset="0"/>
                          </a:rPr>
                          <m:t>4</m:t>
                        </m:r>
                        <m:sSup>
                          <m:sSupPr>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sSupPr>
                          <m:e>
                            <m:r>
                              <a:rPr lang="en-US" sz="3100" b="1">
                                <a:effectLst>
                                  <a:outerShdw blurRad="38100" dist="38100" dir="2700000" algn="tl">
                                    <a:srgbClr val="000000">
                                      <a:alpha val="43137"/>
                                    </a:srgbClr>
                                  </a:outerShdw>
                                </a:effectLst>
                                <a:latin typeface="Cambria Math"/>
                                <a:ea typeface="Cambria Math" panose="02040503050406030204" pitchFamily="18" charset="0"/>
                              </a:rPr>
                              <m:t>𝑒</m:t>
                            </m:r>
                          </m:e>
                          <m:sup>
                            <m:rad>
                              <m:radPr>
                                <m:degHide m:val="on"/>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radPr>
                              <m:deg/>
                              <m:e>
                                <m:f>
                                  <m:fPr>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fPr>
                                  <m:num>
                                    <m:r>
                                      <a:rPr lang="ar-IQ" sz="3100" b="1">
                                        <a:effectLst>
                                          <a:outerShdw blurRad="38100" dist="38100" dir="2700000" algn="tl">
                                            <a:srgbClr val="000000">
                                              <a:alpha val="43137"/>
                                            </a:srgbClr>
                                          </a:outerShdw>
                                        </a:effectLst>
                                        <a:latin typeface="Cambria Math"/>
                                        <a:ea typeface="Cambria Math" panose="02040503050406030204" pitchFamily="18" charset="0"/>
                                      </a:rPr>
                                      <m:t>1</m:t>
                                    </m:r>
                                  </m:num>
                                  <m:den>
                                    <m:r>
                                      <a:rPr lang="ar-IQ" sz="3100" b="1">
                                        <a:effectLst>
                                          <a:outerShdw blurRad="38100" dist="38100" dir="2700000" algn="tl">
                                            <a:srgbClr val="000000">
                                              <a:alpha val="43137"/>
                                            </a:srgbClr>
                                          </a:outerShdw>
                                        </a:effectLst>
                                        <a:latin typeface="Cambria Math"/>
                                        <a:ea typeface="Cambria Math" panose="02040503050406030204" pitchFamily="18" charset="0"/>
                                      </a:rPr>
                                      <m:t>6</m:t>
                                    </m:r>
                                  </m:den>
                                </m:f>
                              </m:e>
                            </m:rad>
                          </m:sup>
                        </m:sSup>
                      </m:e>
                    </m:nary>
                    <m:r>
                      <a:rPr lang="ar-IQ" sz="3100" b="1">
                        <a:effectLst>
                          <a:outerShdw blurRad="38100" dist="38100" dir="2700000" algn="tl">
                            <a:srgbClr val="000000">
                              <a:alpha val="43137"/>
                            </a:srgbClr>
                          </a:outerShdw>
                        </a:effectLst>
                        <a:latin typeface="Cambria Math"/>
                        <a:ea typeface="Cambria Math" panose="02040503050406030204" pitchFamily="18" charset="0"/>
                      </a:rPr>
                      <m:t> +</m:t>
                    </m:r>
                    <m:r>
                      <a:rPr lang="ar-IQ" sz="3100" b="1">
                        <a:effectLst>
                          <a:outerShdw blurRad="38100" dist="38100" dir="2700000" algn="tl">
                            <a:srgbClr val="000000">
                              <a:alpha val="43137"/>
                            </a:srgbClr>
                          </a:outerShdw>
                        </a:effectLst>
                        <a:latin typeface="Cambria Math"/>
                        <a:ea typeface="Cambria Math" panose="02040503050406030204" pitchFamily="18" charset="0"/>
                      </a:rPr>
                      <m:t>2</m:t>
                    </m:r>
                    <m:sSup>
                      <m:sSupPr>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sSupPr>
                      <m:e>
                        <m:r>
                          <a:rPr lang="en-US" sz="3100" b="1">
                            <a:effectLst>
                              <a:outerShdw blurRad="38100" dist="38100" dir="2700000" algn="tl">
                                <a:srgbClr val="000000">
                                  <a:alpha val="43137"/>
                                </a:srgbClr>
                              </a:outerShdw>
                            </a:effectLst>
                            <a:latin typeface="Cambria Math"/>
                            <a:ea typeface="Cambria Math" panose="02040503050406030204" pitchFamily="18" charset="0"/>
                          </a:rPr>
                          <m:t>𝑒</m:t>
                        </m:r>
                      </m:e>
                      <m:sup>
                        <m:rad>
                          <m:radPr>
                            <m:degHide m:val="on"/>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radPr>
                          <m:deg/>
                          <m:e>
                            <m:f>
                              <m:fPr>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fPr>
                              <m:num>
                                <m:r>
                                  <a:rPr lang="ar-IQ" sz="3100" b="1">
                                    <a:effectLst>
                                      <a:outerShdw blurRad="38100" dist="38100" dir="2700000" algn="tl">
                                        <a:srgbClr val="000000">
                                          <a:alpha val="43137"/>
                                        </a:srgbClr>
                                      </a:outerShdw>
                                    </a:effectLst>
                                    <a:latin typeface="Cambria Math"/>
                                    <a:ea typeface="Cambria Math" panose="02040503050406030204" pitchFamily="18" charset="0"/>
                                  </a:rPr>
                                  <m:t>1</m:t>
                                </m:r>
                              </m:num>
                              <m:den>
                                <m:r>
                                  <a:rPr lang="ar-IQ" sz="3100" b="1">
                                    <a:effectLst>
                                      <a:outerShdw blurRad="38100" dist="38100" dir="2700000" algn="tl">
                                        <a:srgbClr val="000000">
                                          <a:alpha val="43137"/>
                                        </a:srgbClr>
                                      </a:outerShdw>
                                    </a:effectLst>
                                    <a:latin typeface="Cambria Math"/>
                                    <a:ea typeface="Cambria Math" panose="02040503050406030204" pitchFamily="18" charset="0"/>
                                  </a:rPr>
                                  <m:t>3</m:t>
                                </m:r>
                              </m:den>
                            </m:f>
                            <m:r>
                              <a:rPr lang="ar-IQ" sz="3100" b="1">
                                <a:effectLst>
                                  <a:outerShdw blurRad="38100" dist="38100" dir="2700000" algn="tl">
                                    <a:srgbClr val="000000">
                                      <a:alpha val="43137"/>
                                    </a:srgbClr>
                                  </a:outerShdw>
                                </a:effectLst>
                                <a:latin typeface="Cambria Math"/>
                                <a:ea typeface="Cambria Math" panose="02040503050406030204" pitchFamily="18" charset="0"/>
                              </a:rPr>
                              <m:t> </m:t>
                            </m:r>
                          </m:e>
                        </m:rad>
                        <m:r>
                          <a:rPr lang="ar-IQ" sz="3100" b="1">
                            <a:effectLst>
                              <a:outerShdw blurRad="38100" dist="38100" dir="2700000" algn="tl">
                                <a:srgbClr val="000000">
                                  <a:alpha val="43137"/>
                                </a:srgbClr>
                              </a:outerShdw>
                            </a:effectLst>
                            <a:latin typeface="Cambria Math"/>
                            <a:ea typeface="Cambria Math" panose="02040503050406030204" pitchFamily="18" charset="0"/>
                          </a:rPr>
                          <m:t> </m:t>
                        </m:r>
                      </m:sup>
                    </m:sSup>
                    <m:r>
                      <a:rPr lang="ar-IQ" sz="3100" b="1">
                        <a:effectLst>
                          <a:outerShdw blurRad="38100" dist="38100" dir="2700000" algn="tl">
                            <a:srgbClr val="000000">
                              <a:alpha val="43137"/>
                            </a:srgbClr>
                          </a:outerShdw>
                        </a:effectLst>
                        <a:latin typeface="Cambria Math"/>
                        <a:ea typeface="Cambria Math" panose="02040503050406030204" pitchFamily="18" charset="0"/>
                      </a:rPr>
                      <m:t>+</m:t>
                    </m:r>
                    <m:r>
                      <a:rPr lang="ar-IQ" sz="3100" b="1">
                        <a:effectLst>
                          <a:outerShdw blurRad="38100" dist="38100" dir="2700000" algn="tl">
                            <a:srgbClr val="000000">
                              <a:alpha val="43137"/>
                            </a:srgbClr>
                          </a:outerShdw>
                        </a:effectLst>
                        <a:latin typeface="Cambria Math"/>
                        <a:ea typeface="Cambria Math" panose="02040503050406030204" pitchFamily="18" charset="0"/>
                      </a:rPr>
                      <m:t>4</m:t>
                    </m:r>
                  </m:oMath>
                </a14:m>
                <a:r>
                  <a:rPr lang="en-US" sz="3100" b="1" dirty="0">
                    <a:effectLst>
                      <a:outerShdw blurRad="38100" dist="38100" dir="2700000" algn="tl">
                        <a:srgbClr val="000000">
                          <a:alpha val="43137"/>
                        </a:srgbClr>
                      </a:outerShdw>
                    </a:effectLst>
                    <a:latin typeface="Cambria Math"/>
                    <a:ea typeface="Cambria Math" panose="02040503050406030204" pitchFamily="18" charset="0"/>
                  </a:rPr>
                  <a:t> </a:t>
                </a:r>
                <a14:m>
                  <m:oMath xmlns:m="http://schemas.openxmlformats.org/officeDocument/2006/math">
                    <m:sSup>
                      <m:sSupPr>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sSupPr>
                      <m:e>
                        <m:r>
                          <a:rPr lang="en-US" sz="3100" b="1">
                            <a:effectLst>
                              <a:outerShdw blurRad="38100" dist="38100" dir="2700000" algn="tl">
                                <a:srgbClr val="000000">
                                  <a:alpha val="43137"/>
                                </a:srgbClr>
                              </a:outerShdw>
                            </a:effectLst>
                            <a:latin typeface="Cambria Math"/>
                            <a:ea typeface="Cambria Math" panose="02040503050406030204" pitchFamily="18" charset="0"/>
                          </a:rPr>
                          <m:t>𝑒</m:t>
                        </m:r>
                      </m:e>
                      <m:sup>
                        <m:rad>
                          <m:radPr>
                            <m:degHide m:val="on"/>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radPr>
                          <m:deg/>
                          <m:e>
                            <m:f>
                              <m:fPr>
                                <m:ctrlPr>
                                  <a:rPr lang="ar-IQ" sz="3100" b="1" i="1">
                                    <a:effectLst>
                                      <a:outerShdw blurRad="38100" dist="38100" dir="2700000" algn="tl">
                                        <a:srgbClr val="000000">
                                          <a:alpha val="43137"/>
                                        </a:srgbClr>
                                      </a:outerShdw>
                                    </a:effectLst>
                                    <a:latin typeface="Cambria Math"/>
                                    <a:ea typeface="Cambria Math" panose="02040503050406030204" pitchFamily="18" charset="0"/>
                                  </a:rPr>
                                </m:ctrlPr>
                              </m:fPr>
                              <m:num>
                                <m:r>
                                  <a:rPr lang="ar-IQ" sz="3100" b="1">
                                    <a:effectLst>
                                      <a:outerShdw blurRad="38100" dist="38100" dir="2700000" algn="tl">
                                        <a:srgbClr val="000000">
                                          <a:alpha val="43137"/>
                                        </a:srgbClr>
                                      </a:outerShdw>
                                    </a:effectLst>
                                    <a:latin typeface="Cambria Math"/>
                                    <a:ea typeface="Cambria Math" panose="02040503050406030204" pitchFamily="18" charset="0"/>
                                  </a:rPr>
                                  <m:t>1</m:t>
                                </m:r>
                              </m:num>
                              <m:den>
                                <m:r>
                                  <a:rPr lang="ar-IQ" sz="3100" b="1">
                                    <a:effectLst>
                                      <a:outerShdw blurRad="38100" dist="38100" dir="2700000" algn="tl">
                                        <a:srgbClr val="000000">
                                          <a:alpha val="43137"/>
                                        </a:srgbClr>
                                      </a:outerShdw>
                                    </a:effectLst>
                                    <a:latin typeface="Cambria Math"/>
                                    <a:ea typeface="Cambria Math" panose="02040503050406030204" pitchFamily="18" charset="0"/>
                                  </a:rPr>
                                  <m:t>2</m:t>
                                </m:r>
                                <m:r>
                                  <a:rPr lang="ar-IQ" sz="3100" b="1">
                                    <a:effectLst>
                                      <a:outerShdw blurRad="38100" dist="38100" dir="2700000" algn="tl">
                                        <a:srgbClr val="000000">
                                          <a:alpha val="43137"/>
                                        </a:srgbClr>
                                      </a:outerShdw>
                                    </a:effectLst>
                                    <a:latin typeface="Cambria Math"/>
                                    <a:ea typeface="Cambria Math" panose="02040503050406030204" pitchFamily="18" charset="0"/>
                                  </a:rPr>
                                  <m:t> </m:t>
                                </m:r>
                              </m:den>
                            </m:f>
                          </m:e>
                        </m:rad>
                      </m:sup>
                    </m:sSup>
                    <m:r>
                      <a:rPr lang="ar-IQ" sz="3100" b="1">
                        <a:effectLst>
                          <a:outerShdw blurRad="38100" dist="38100" dir="2700000" algn="tl">
                            <a:srgbClr val="000000">
                              <a:alpha val="43137"/>
                            </a:srgbClr>
                          </a:outerShdw>
                        </a:effectLst>
                        <a:latin typeface="Cambria Math"/>
                        <a:ea typeface="Cambria Math" panose="02040503050406030204" pitchFamily="18" charset="0"/>
                      </a:rPr>
                      <m:t> +</m:t>
                    </m:r>
                    <m:r>
                      <a:rPr lang="en-US" sz="3100" b="1">
                        <a:effectLst>
                          <a:outerShdw blurRad="38100" dist="38100" dir="2700000" algn="tl">
                            <a:srgbClr val="000000">
                              <a:alpha val="43137"/>
                            </a:srgbClr>
                          </a:outerShdw>
                        </a:effectLst>
                        <a:latin typeface="Cambria Math"/>
                        <a:ea typeface="Cambria Math" panose="02040503050406030204" pitchFamily="18" charset="0"/>
                      </a:rPr>
                      <m:t>2</m:t>
                    </m:r>
                    <m:r>
                      <a:rPr lang="en-US" sz="3100" b="1">
                        <a:effectLst>
                          <a:outerShdw blurRad="38100" dist="38100" dir="2700000" algn="tl">
                            <a:srgbClr val="000000">
                              <a:alpha val="43137"/>
                            </a:srgbClr>
                          </a:outerShdw>
                        </a:effectLst>
                        <a:latin typeface="Cambria Math"/>
                        <a:ea typeface="Cambria Math" panose="02040503050406030204" pitchFamily="18" charset="0"/>
                      </a:rPr>
                      <m:t> </m:t>
                    </m:r>
                    <m:sSup>
                      <m:sSupPr>
                        <m:ctrlPr>
                          <a:rPr lang="en-US" sz="3100" b="1" i="1">
                            <a:effectLst>
                              <a:outerShdw blurRad="38100" dist="38100" dir="2700000" algn="tl">
                                <a:srgbClr val="000000">
                                  <a:alpha val="43137"/>
                                </a:srgbClr>
                              </a:outerShdw>
                            </a:effectLst>
                            <a:latin typeface="Cambria Math"/>
                            <a:ea typeface="Cambria Math" panose="02040503050406030204" pitchFamily="18" charset="0"/>
                          </a:rPr>
                        </m:ctrlPr>
                      </m:sSupPr>
                      <m:e>
                        <m:r>
                          <a:rPr lang="en-US" sz="3100" b="1">
                            <a:effectLst>
                              <a:outerShdw blurRad="38100" dist="38100" dir="2700000" algn="tl">
                                <a:srgbClr val="000000">
                                  <a:alpha val="43137"/>
                                </a:srgbClr>
                              </a:outerShdw>
                            </a:effectLst>
                            <a:latin typeface="Cambria Math"/>
                            <a:ea typeface="Cambria Math" panose="02040503050406030204" pitchFamily="18" charset="0"/>
                          </a:rPr>
                          <m:t>𝑒</m:t>
                        </m:r>
                      </m:e>
                      <m:sup>
                        <m:rad>
                          <m:radPr>
                            <m:degHide m:val="on"/>
                            <m:ctrlPr>
                              <a:rPr lang="en-US" sz="3100" b="1" i="1">
                                <a:effectLst>
                                  <a:outerShdw blurRad="38100" dist="38100" dir="2700000" algn="tl">
                                    <a:srgbClr val="000000">
                                      <a:alpha val="43137"/>
                                    </a:srgbClr>
                                  </a:outerShdw>
                                </a:effectLst>
                                <a:latin typeface="Cambria Math"/>
                                <a:ea typeface="Cambria Math" panose="02040503050406030204" pitchFamily="18" charset="0"/>
                              </a:rPr>
                            </m:ctrlPr>
                          </m:radPr>
                          <m:deg/>
                          <m:e>
                            <m:f>
                              <m:fPr>
                                <m:ctrlPr>
                                  <a:rPr lang="en-US" sz="3100" b="1" i="1">
                                    <a:effectLst>
                                      <a:outerShdw blurRad="38100" dist="38100" dir="2700000" algn="tl">
                                        <a:srgbClr val="000000">
                                          <a:alpha val="43137"/>
                                        </a:srgbClr>
                                      </a:outerShdw>
                                    </a:effectLst>
                                    <a:latin typeface="Cambria Math"/>
                                    <a:ea typeface="Cambria Math" panose="02040503050406030204" pitchFamily="18" charset="0"/>
                                  </a:rPr>
                                </m:ctrlPr>
                              </m:fPr>
                              <m:num>
                                <m:r>
                                  <a:rPr lang="en-US" sz="3100" b="1">
                                    <a:effectLst>
                                      <a:outerShdw blurRad="38100" dist="38100" dir="2700000" algn="tl">
                                        <a:srgbClr val="000000">
                                          <a:alpha val="43137"/>
                                        </a:srgbClr>
                                      </a:outerShdw>
                                    </a:effectLst>
                                    <a:latin typeface="Cambria Math"/>
                                    <a:ea typeface="Cambria Math" panose="02040503050406030204" pitchFamily="18" charset="0"/>
                                  </a:rPr>
                                  <m:t>2</m:t>
                                </m:r>
                              </m:num>
                              <m:den>
                                <m:r>
                                  <a:rPr lang="en-US" sz="3100" b="1">
                                    <a:effectLst>
                                      <a:outerShdw blurRad="38100" dist="38100" dir="2700000" algn="tl">
                                        <a:srgbClr val="000000">
                                          <a:alpha val="43137"/>
                                        </a:srgbClr>
                                      </a:outerShdw>
                                    </a:effectLst>
                                    <a:latin typeface="Cambria Math"/>
                                    <a:ea typeface="Cambria Math" panose="02040503050406030204" pitchFamily="18" charset="0"/>
                                  </a:rPr>
                                  <m:t>3</m:t>
                                </m:r>
                              </m:den>
                            </m:f>
                          </m:e>
                        </m:rad>
                      </m:sup>
                    </m:sSup>
                    <m:r>
                      <a:rPr lang="en-US" sz="3100" b="1">
                        <a:effectLst>
                          <a:outerShdw blurRad="38100" dist="38100" dir="2700000" algn="tl">
                            <a:srgbClr val="000000">
                              <a:alpha val="43137"/>
                            </a:srgbClr>
                          </a:outerShdw>
                        </a:effectLst>
                        <a:latin typeface="Cambria Math"/>
                        <a:ea typeface="Cambria Math" panose="02040503050406030204" pitchFamily="18" charset="0"/>
                      </a:rPr>
                      <m:t>+</m:t>
                    </m:r>
                    <m:r>
                      <a:rPr lang="en-US" sz="3100" b="1">
                        <a:effectLst>
                          <a:outerShdw blurRad="38100" dist="38100" dir="2700000" algn="tl">
                            <a:srgbClr val="000000">
                              <a:alpha val="43137"/>
                            </a:srgbClr>
                          </a:outerShdw>
                        </a:effectLst>
                        <a:latin typeface="Cambria Math"/>
                        <a:ea typeface="Cambria Math" panose="02040503050406030204" pitchFamily="18" charset="0"/>
                      </a:rPr>
                      <m:t>4</m:t>
                    </m:r>
                    <m:sSup>
                      <m:sSupPr>
                        <m:ctrlPr>
                          <a:rPr lang="en-US" sz="3100" b="1" i="1">
                            <a:effectLst>
                              <a:outerShdw blurRad="38100" dist="38100" dir="2700000" algn="tl">
                                <a:srgbClr val="000000">
                                  <a:alpha val="43137"/>
                                </a:srgbClr>
                              </a:outerShdw>
                            </a:effectLst>
                            <a:latin typeface="Cambria Math"/>
                            <a:ea typeface="Cambria Math" panose="02040503050406030204" pitchFamily="18" charset="0"/>
                          </a:rPr>
                        </m:ctrlPr>
                      </m:sSupPr>
                      <m:e>
                        <m:r>
                          <a:rPr lang="en-US" sz="3100" b="1">
                            <a:effectLst>
                              <a:outerShdw blurRad="38100" dist="38100" dir="2700000" algn="tl">
                                <a:srgbClr val="000000">
                                  <a:alpha val="43137"/>
                                </a:srgbClr>
                              </a:outerShdw>
                            </a:effectLst>
                            <a:latin typeface="Cambria Math"/>
                            <a:ea typeface="Cambria Math" panose="02040503050406030204" pitchFamily="18" charset="0"/>
                          </a:rPr>
                          <m:t>𝑒</m:t>
                        </m:r>
                      </m:e>
                      <m:sup>
                        <m:rad>
                          <m:radPr>
                            <m:degHide m:val="on"/>
                            <m:ctrlPr>
                              <a:rPr lang="en-US" sz="3100" b="1" i="1">
                                <a:effectLst>
                                  <a:outerShdw blurRad="38100" dist="38100" dir="2700000" algn="tl">
                                    <a:srgbClr val="000000">
                                      <a:alpha val="43137"/>
                                    </a:srgbClr>
                                  </a:outerShdw>
                                </a:effectLst>
                                <a:latin typeface="Cambria Math"/>
                                <a:ea typeface="Cambria Math" panose="02040503050406030204" pitchFamily="18" charset="0"/>
                              </a:rPr>
                            </m:ctrlPr>
                          </m:radPr>
                          <m:deg/>
                          <m:e>
                            <m:f>
                              <m:fPr>
                                <m:ctrlPr>
                                  <a:rPr lang="en-US" sz="3100" b="1" i="1">
                                    <a:effectLst>
                                      <a:outerShdw blurRad="38100" dist="38100" dir="2700000" algn="tl">
                                        <a:srgbClr val="000000">
                                          <a:alpha val="43137"/>
                                        </a:srgbClr>
                                      </a:outerShdw>
                                    </a:effectLst>
                                    <a:latin typeface="Cambria Math"/>
                                    <a:ea typeface="Cambria Math" panose="02040503050406030204" pitchFamily="18" charset="0"/>
                                  </a:rPr>
                                </m:ctrlPr>
                              </m:fPr>
                              <m:num>
                                <m:r>
                                  <a:rPr lang="en-US" sz="3100" b="1">
                                    <a:effectLst>
                                      <a:outerShdw blurRad="38100" dist="38100" dir="2700000" algn="tl">
                                        <a:srgbClr val="000000">
                                          <a:alpha val="43137"/>
                                        </a:srgbClr>
                                      </a:outerShdw>
                                    </a:effectLst>
                                    <a:latin typeface="Cambria Math"/>
                                    <a:ea typeface="Cambria Math" panose="02040503050406030204" pitchFamily="18" charset="0"/>
                                  </a:rPr>
                                  <m:t>5</m:t>
                                </m:r>
                              </m:num>
                              <m:den>
                                <m:r>
                                  <a:rPr lang="en-US" sz="3100" b="1">
                                    <a:effectLst>
                                      <a:outerShdw blurRad="38100" dist="38100" dir="2700000" algn="tl">
                                        <a:srgbClr val="000000">
                                          <a:alpha val="43137"/>
                                        </a:srgbClr>
                                      </a:outerShdw>
                                    </a:effectLst>
                                    <a:latin typeface="Cambria Math"/>
                                    <a:ea typeface="Cambria Math" panose="02040503050406030204" pitchFamily="18" charset="0"/>
                                  </a:rPr>
                                  <m:t>6</m:t>
                                </m:r>
                              </m:den>
                            </m:f>
                          </m:e>
                        </m:rad>
                      </m:sup>
                    </m:sSup>
                    <m:r>
                      <a:rPr lang="en-US" sz="3100" b="1">
                        <a:effectLst>
                          <a:outerShdw blurRad="38100" dist="38100" dir="2700000" algn="tl">
                            <a:srgbClr val="000000">
                              <a:alpha val="43137"/>
                            </a:srgbClr>
                          </a:outerShdw>
                        </a:effectLst>
                        <a:latin typeface="Cambria Math"/>
                        <a:ea typeface="Cambria Math" panose="02040503050406030204" pitchFamily="18" charset="0"/>
                      </a:rPr>
                      <m:t> +</m:t>
                    </m:r>
                    <m:sSup>
                      <m:sSupPr>
                        <m:ctrlPr>
                          <a:rPr lang="en-US" sz="3100" b="1" i="1">
                            <a:effectLst>
                              <a:outerShdw blurRad="38100" dist="38100" dir="2700000" algn="tl">
                                <a:srgbClr val="000000">
                                  <a:alpha val="43137"/>
                                </a:srgbClr>
                              </a:outerShdw>
                            </a:effectLst>
                            <a:latin typeface="Cambria Math"/>
                            <a:ea typeface="Cambria Math" panose="02040503050406030204" pitchFamily="18" charset="0"/>
                          </a:rPr>
                        </m:ctrlPr>
                      </m:sSupPr>
                      <m:e>
                        <m:r>
                          <a:rPr lang="en-US" sz="3100" b="1">
                            <a:effectLst>
                              <a:outerShdw blurRad="38100" dist="38100" dir="2700000" algn="tl">
                                <a:srgbClr val="000000">
                                  <a:alpha val="43137"/>
                                </a:srgbClr>
                              </a:outerShdw>
                            </a:effectLst>
                            <a:latin typeface="Cambria Math"/>
                            <a:ea typeface="Cambria Math" panose="02040503050406030204" pitchFamily="18" charset="0"/>
                          </a:rPr>
                          <m:t>𝑒</m:t>
                        </m:r>
                      </m:e>
                      <m:sup>
                        <m:rad>
                          <m:radPr>
                            <m:degHide m:val="on"/>
                            <m:ctrlPr>
                              <a:rPr lang="en-US" sz="3100" b="1" i="1">
                                <a:effectLst>
                                  <a:outerShdw blurRad="38100" dist="38100" dir="2700000" algn="tl">
                                    <a:srgbClr val="000000">
                                      <a:alpha val="43137"/>
                                    </a:srgbClr>
                                  </a:outerShdw>
                                </a:effectLst>
                                <a:latin typeface="Cambria Math"/>
                                <a:ea typeface="Cambria Math" panose="02040503050406030204" pitchFamily="18" charset="0"/>
                              </a:rPr>
                            </m:ctrlPr>
                          </m:radPr>
                          <m:deg/>
                          <m:e>
                            <m:r>
                              <a:rPr lang="en-US" sz="3100" b="1">
                                <a:effectLst>
                                  <a:outerShdw blurRad="38100" dist="38100" dir="2700000" algn="tl">
                                    <a:srgbClr val="000000">
                                      <a:alpha val="43137"/>
                                    </a:srgbClr>
                                  </a:outerShdw>
                                </a:effectLst>
                                <a:latin typeface="Cambria Math"/>
                                <a:ea typeface="Cambria Math" panose="02040503050406030204" pitchFamily="18" charset="0"/>
                              </a:rPr>
                              <m:t>1</m:t>
                            </m:r>
                            <m:r>
                              <a:rPr lang="en-US" sz="3100" b="1">
                                <a:effectLst>
                                  <a:outerShdw blurRad="38100" dist="38100" dir="2700000" algn="tl">
                                    <a:srgbClr val="000000">
                                      <a:alpha val="43137"/>
                                    </a:srgbClr>
                                  </a:outerShdw>
                                </a:effectLst>
                                <a:latin typeface="Cambria Math"/>
                                <a:ea typeface="Cambria Math" panose="02040503050406030204" pitchFamily="18" charset="0"/>
                              </a:rPr>
                              <m:t> </m:t>
                            </m:r>
                          </m:e>
                        </m:rad>
                      </m:sup>
                    </m:sSup>
                    <m:r>
                      <a:rPr lang="en-US" sz="3100" b="1">
                        <a:effectLst>
                          <a:outerShdw blurRad="38100" dist="38100" dir="2700000" algn="tl">
                            <a:srgbClr val="000000">
                              <a:alpha val="43137"/>
                            </a:srgbClr>
                          </a:outerShdw>
                        </a:effectLst>
                        <a:latin typeface="Cambria Math"/>
                        <a:ea typeface="Cambria Math" panose="02040503050406030204" pitchFamily="18" charset="0"/>
                      </a:rPr>
                      <m:t> </m:t>
                    </m:r>
                  </m:oMath>
                </a14:m>
                <a:endParaRPr lang="en-US" sz="3100" b="1" dirty="0">
                  <a:effectLst>
                    <a:outerShdw blurRad="38100" dist="38100" dir="2700000" algn="tl">
                      <a:srgbClr val="000000">
                        <a:alpha val="43137"/>
                      </a:srgbClr>
                    </a:outerShdw>
                  </a:effectLst>
                  <a:latin typeface="Cambria Math"/>
                  <a:ea typeface="Cambria Math" panose="02040503050406030204" pitchFamily="18" charset="0"/>
                </a:endParaRPr>
              </a:p>
              <a:p>
                <a:pPr marL="0" indent="0" algn="l">
                  <a:buNone/>
                </a:pPr>
                <a14:m>
                  <m:oMathPara xmlns:m="http://schemas.openxmlformats.org/officeDocument/2006/math">
                    <m:oMathParaPr>
                      <m:jc m:val="center"/>
                    </m:oMathParaPr>
                    <m:oMath xmlns:m="http://schemas.openxmlformats.org/officeDocument/2006/math">
                      <m:r>
                        <a:rPr lang="ar-IQ" sz="2300" b="1" i="1">
                          <a:latin typeface="Cambria Math" panose="02040503050406030204" pitchFamily="18" charset="0"/>
                        </a:rPr>
                        <m:t>=</m:t>
                      </m:r>
                      <m:f>
                        <m:fPr>
                          <m:ctrlPr>
                            <a:rPr lang="ar-IQ" sz="2300" b="1" i="1">
                              <a:latin typeface="Cambria Math"/>
                            </a:rPr>
                          </m:ctrlPr>
                        </m:fPr>
                        <m:num>
                          <m:r>
                            <a:rPr lang="ar-IQ" sz="2300" b="1" i="1">
                              <a:latin typeface="Cambria Math" panose="02040503050406030204" pitchFamily="18" charset="0"/>
                            </a:rPr>
                            <m:t>𝟏</m:t>
                          </m:r>
                        </m:num>
                        <m:den>
                          <m:r>
                            <a:rPr lang="ar-IQ" sz="2300" b="1" i="1">
                              <a:latin typeface="Cambria Math" panose="02040503050406030204" pitchFamily="18" charset="0"/>
                            </a:rPr>
                            <m:t>𝟏𝟖</m:t>
                          </m:r>
                        </m:den>
                      </m:f>
                      <m:r>
                        <a:rPr lang="ar-IQ" sz="2300" b="1" i="1">
                          <a:latin typeface="Cambria Math" panose="02040503050406030204" pitchFamily="18" charset="0"/>
                        </a:rPr>
                        <m:t> </m:t>
                      </m:r>
                      <m:r>
                        <a:rPr lang="en-US" sz="2300" b="1" i="1">
                          <a:latin typeface="Cambria Math" panose="02040503050406030204" pitchFamily="18" charset="0"/>
                        </a:rPr>
                        <m:t>(</m:t>
                      </m:r>
                      <m:r>
                        <a:rPr lang="en-US" sz="2300" b="1" i="1">
                          <a:latin typeface="Cambria Math" panose="02040503050406030204" pitchFamily="18" charset="0"/>
                        </a:rPr>
                        <m:t>𝟏</m:t>
                      </m:r>
                      <m:r>
                        <a:rPr lang="en-US" sz="2300" b="1" i="1">
                          <a:latin typeface="Cambria Math" panose="02040503050406030204" pitchFamily="18" charset="0"/>
                        </a:rPr>
                        <m:t>+</m:t>
                      </m:r>
                      <m:r>
                        <a:rPr lang="en-US" sz="2300" b="1" i="1">
                          <a:latin typeface="Cambria Math" panose="02040503050406030204" pitchFamily="18" charset="0"/>
                        </a:rPr>
                        <m:t>𝟒</m:t>
                      </m:r>
                      <m:r>
                        <a:rPr lang="en-US" sz="2300" b="1" i="1">
                          <a:latin typeface="Cambria Math" panose="02040503050406030204" pitchFamily="18" charset="0"/>
                        </a:rPr>
                        <m:t>∗</m:t>
                      </m:r>
                      <m:r>
                        <a:rPr lang="en-US" sz="2300" b="1" i="1">
                          <a:latin typeface="Cambria Math" panose="02040503050406030204" pitchFamily="18" charset="0"/>
                        </a:rPr>
                        <m:t>𝟏</m:t>
                      </m:r>
                      <m:r>
                        <a:rPr lang="en-US" sz="2300" b="1" i="1">
                          <a:latin typeface="Cambria Math" panose="02040503050406030204" pitchFamily="18" charset="0"/>
                        </a:rPr>
                        <m:t>.</m:t>
                      </m:r>
                      <m:r>
                        <a:rPr lang="en-US" sz="2300" b="1" i="1">
                          <a:latin typeface="Cambria Math" panose="02040503050406030204" pitchFamily="18" charset="0"/>
                        </a:rPr>
                        <m:t>𝟓𝟎𝟒𝟐</m:t>
                      </m:r>
                      <m:r>
                        <a:rPr lang="en-US" sz="2300" b="1" i="1">
                          <a:latin typeface="Cambria Math" panose="02040503050406030204" pitchFamily="18" charset="0"/>
                        </a:rPr>
                        <m:t>+</m:t>
                      </m:r>
                      <m:r>
                        <a:rPr lang="en-US" sz="2300" b="1" i="1">
                          <a:latin typeface="Cambria Math" panose="02040503050406030204" pitchFamily="18" charset="0"/>
                        </a:rPr>
                        <m:t>𝟐</m:t>
                      </m:r>
                      <m:r>
                        <a:rPr lang="en-US" sz="2300" b="1" i="1">
                          <a:latin typeface="Cambria Math" panose="02040503050406030204" pitchFamily="18" charset="0"/>
                        </a:rPr>
                        <m:t>∗</m:t>
                      </m:r>
                      <m:r>
                        <a:rPr lang="en-US" sz="2300" b="1" i="1">
                          <a:latin typeface="Cambria Math" panose="02040503050406030204" pitchFamily="18" charset="0"/>
                        </a:rPr>
                        <m:t>𝟏</m:t>
                      </m:r>
                      <m:r>
                        <a:rPr lang="en-US" sz="2300" b="1" i="1">
                          <a:latin typeface="Cambria Math" panose="02040503050406030204" pitchFamily="18" charset="0"/>
                        </a:rPr>
                        <m:t>.</m:t>
                      </m:r>
                      <m:r>
                        <a:rPr lang="en-US" sz="2300" b="1" i="1">
                          <a:latin typeface="Cambria Math" panose="02040503050406030204" pitchFamily="18" charset="0"/>
                        </a:rPr>
                        <m:t>𝟕𝟖𝟏𝟑</m:t>
                      </m:r>
                      <m:r>
                        <a:rPr lang="en-US" sz="2300" b="1" i="1">
                          <a:latin typeface="Cambria Math" panose="02040503050406030204" pitchFamily="18" charset="0"/>
                        </a:rPr>
                        <m:t>+</m:t>
                      </m:r>
                      <m:r>
                        <a:rPr lang="en-US" sz="2300" b="1" i="1">
                          <a:latin typeface="Cambria Math" panose="02040503050406030204" pitchFamily="18" charset="0"/>
                        </a:rPr>
                        <m:t>𝟒</m:t>
                      </m:r>
                      <m:r>
                        <a:rPr lang="en-US" sz="2300" b="1" i="1">
                          <a:latin typeface="Cambria Math" panose="02040503050406030204" pitchFamily="18" charset="0"/>
                        </a:rPr>
                        <m:t>∗</m:t>
                      </m:r>
                      <m:r>
                        <a:rPr lang="en-US" sz="2300" b="1" i="1">
                          <a:latin typeface="Cambria Math" panose="02040503050406030204" pitchFamily="18" charset="0"/>
                        </a:rPr>
                        <m:t>𝟐</m:t>
                      </m:r>
                      <m:r>
                        <a:rPr lang="en-US" sz="2300" b="1" i="1">
                          <a:latin typeface="Cambria Math" panose="02040503050406030204" pitchFamily="18" charset="0"/>
                        </a:rPr>
                        <m:t>.</m:t>
                      </m:r>
                      <m:r>
                        <a:rPr lang="en-US" sz="2300" b="1" i="1">
                          <a:latin typeface="Cambria Math" panose="02040503050406030204" pitchFamily="18" charset="0"/>
                        </a:rPr>
                        <m:t>𝟎𝟐𝟖𝟏</m:t>
                      </m:r>
                      <m:r>
                        <a:rPr lang="en-US" sz="2300" b="1" i="1">
                          <a:latin typeface="Cambria Math" panose="02040503050406030204" pitchFamily="18" charset="0"/>
                        </a:rPr>
                        <m:t>+</m:t>
                      </m:r>
                      <m:r>
                        <a:rPr lang="en-US" sz="2300" b="1" i="1">
                          <a:latin typeface="Cambria Math" panose="02040503050406030204" pitchFamily="18" charset="0"/>
                        </a:rPr>
                        <m:t>𝟐</m:t>
                      </m:r>
                      <m:r>
                        <a:rPr lang="en-US" sz="2300" b="1" i="1">
                          <a:latin typeface="Cambria Math" panose="02040503050406030204" pitchFamily="18" charset="0"/>
                        </a:rPr>
                        <m:t>∗</m:t>
                      </m:r>
                      <m:r>
                        <a:rPr lang="en-US" sz="2300" b="1" i="1">
                          <a:latin typeface="Cambria Math" panose="02040503050406030204" pitchFamily="18" charset="0"/>
                        </a:rPr>
                        <m:t>𝟐</m:t>
                      </m:r>
                      <m:r>
                        <a:rPr lang="en-US" sz="2300" b="1" i="1">
                          <a:latin typeface="Cambria Math" panose="02040503050406030204" pitchFamily="18" charset="0"/>
                        </a:rPr>
                        <m:t>.</m:t>
                      </m:r>
                      <m:r>
                        <a:rPr lang="en-US" sz="2300" b="1" i="1">
                          <a:latin typeface="Cambria Math" panose="02040503050406030204" pitchFamily="18" charset="0"/>
                        </a:rPr>
                        <m:t>𝟐𝟔𝟐𝟔</m:t>
                      </m:r>
                      <m:r>
                        <a:rPr lang="en-US" sz="2300" b="1" i="1">
                          <a:latin typeface="Cambria Math" panose="02040503050406030204" pitchFamily="18" charset="0"/>
                        </a:rPr>
                        <m:t>+</m:t>
                      </m:r>
                      <m:r>
                        <a:rPr lang="en-US" sz="2300" b="1" i="1">
                          <a:latin typeface="Cambria Math" panose="02040503050406030204" pitchFamily="18" charset="0"/>
                        </a:rPr>
                        <m:t>𝟒</m:t>
                      </m:r>
                      <m:r>
                        <a:rPr lang="en-US" sz="2300" b="1" i="1">
                          <a:latin typeface="Cambria Math" panose="02040503050406030204" pitchFamily="18" charset="0"/>
                        </a:rPr>
                        <m:t>∗</m:t>
                      </m:r>
                      <m:r>
                        <a:rPr lang="en-US" sz="2300" b="1" i="1">
                          <a:latin typeface="Cambria Math" panose="02040503050406030204" pitchFamily="18" charset="0"/>
                        </a:rPr>
                        <m:t>𝟐</m:t>
                      </m:r>
                      <m:r>
                        <a:rPr lang="en-US" sz="2300" b="1" i="1">
                          <a:latin typeface="Cambria Math" panose="02040503050406030204" pitchFamily="18" charset="0"/>
                        </a:rPr>
                        <m:t>.</m:t>
                      </m:r>
                      <m:r>
                        <a:rPr lang="en-US" sz="2300" b="1" i="1">
                          <a:latin typeface="Cambria Math" panose="02040503050406030204" pitchFamily="18" charset="0"/>
                        </a:rPr>
                        <m:t>𝟒𝟗𝟏𝟓</m:t>
                      </m:r>
                      <m:r>
                        <a:rPr lang="en-US" sz="2300" b="1" i="1">
                          <a:latin typeface="Cambria Math" panose="02040503050406030204" pitchFamily="18" charset="0"/>
                        </a:rPr>
                        <m:t>+</m:t>
                      </m:r>
                      <m:r>
                        <a:rPr lang="en-US" sz="2300" b="1" i="1">
                          <a:latin typeface="Cambria Math" panose="02040503050406030204" pitchFamily="18" charset="0"/>
                        </a:rPr>
                        <m:t>𝟐</m:t>
                      </m:r>
                      <m:r>
                        <a:rPr lang="en-US" sz="2300" b="1" i="1">
                          <a:latin typeface="Cambria Math" panose="02040503050406030204" pitchFamily="18" charset="0"/>
                        </a:rPr>
                        <m:t>.</m:t>
                      </m:r>
                      <m:r>
                        <a:rPr lang="en-US" sz="2300" b="1" i="1">
                          <a:latin typeface="Cambria Math" panose="02040503050406030204" pitchFamily="18" charset="0"/>
                        </a:rPr>
                        <m:t>𝟕𝟏𝟖𝟑</m:t>
                      </m:r>
                    </m:oMath>
                  </m:oMathPara>
                </a14:m>
                <a:endParaRPr lang="en-US" sz="2300" b="1" i="1" dirty="0">
                  <a:latin typeface="Cambria Math" panose="02040503050406030204" pitchFamily="18" charset="0"/>
                </a:endParaRPr>
              </a:p>
              <a:p>
                <a:pPr marL="0" indent="0" algn="l">
                  <a:buNone/>
                </a:pPr>
                <a:r>
                  <a:rPr lang="ar-IQ" sz="2600" b="1" dirty="0" smtClean="0"/>
                  <a:t>  </a:t>
                </a:r>
                <a:r>
                  <a:rPr lang="en-US" sz="2600" b="1" smtClean="0"/>
                  <a:t>                    =1.9945  </a:t>
                </a:r>
                <a:endParaRPr lang="ar-IQ" sz="3600" b="1" dirty="0">
                  <a:effectLst>
                    <a:outerShdw blurRad="38100" dist="38100" dir="2700000" algn="tl">
                      <a:srgbClr val="000000">
                        <a:alpha val="43137"/>
                      </a:srgbClr>
                    </a:outerShdw>
                  </a:effectLst>
                </a:endParaRPr>
              </a:p>
            </p:txBody>
          </p:sp>
        </mc:Choice>
        <mc:Fallback xmlns="">
          <p:sp>
            <p:nvSpPr>
              <p:cNvPr id="3" name="عنصر نائب للمحتوى 2"/>
              <p:cNvSpPr>
                <a:spLocks noGrp="1" noRot="1" noChangeAspect="1" noMove="1" noResize="1" noEditPoints="1" noAdjustHandles="1" noChangeArrowheads="1" noChangeShapeType="1" noTextEdit="1"/>
              </p:cNvSpPr>
              <p:nvPr>
                <p:ph sz="quarter" idx="13"/>
              </p:nvPr>
            </p:nvSpPr>
            <p:spPr>
              <a:xfrm>
                <a:off x="285750" y="1905000"/>
                <a:ext cx="11658600" cy="4457700"/>
              </a:xfrm>
              <a:blipFill rotWithShape="1">
                <a:blip r:embed="rId3"/>
                <a:stretch>
                  <a:fillRect l="-889"/>
                </a:stretch>
              </a:blipFill>
            </p:spPr>
            <p:txBody>
              <a:bodyPr/>
              <a:lstStyle/>
              <a:p>
                <a:r>
                  <a:rPr lang="ar-IQ">
                    <a:noFill/>
                  </a:rPr>
                  <a:t> </a:t>
                </a:r>
              </a:p>
            </p:txBody>
          </p:sp>
        </mc:Fallback>
      </mc:AlternateContent>
    </p:spTree>
    <p:extLst>
      <p:ext uri="{BB962C8B-B14F-4D97-AF65-F5344CB8AC3E}">
        <p14:creationId xmlns:p14="http://schemas.microsoft.com/office/powerpoint/2010/main" val="39392396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قطرة">
  <a:themeElements>
    <a:clrScheme name="قطرة">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قطرة">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قطرة">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docProps/app.xml><?xml version="1.0" encoding="utf-8"?>
<Properties xmlns="http://schemas.openxmlformats.org/officeDocument/2006/extended-properties" xmlns:vt="http://schemas.openxmlformats.org/officeDocument/2006/docPropsVTypes">
  <Template>TM04033925[[fn=قطرة]]</Template>
  <TotalTime>5833</TotalTime>
  <Words>1737</Words>
  <Application>Microsoft Office PowerPoint</Application>
  <PresentationFormat>Custom</PresentationFormat>
  <Paragraphs>159</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قطرة</vt:lpstr>
      <vt:lpstr>التحليل العددي   موضوع البحث: التكامل العددي </vt:lpstr>
      <vt:lpstr>لأيجاد قيمه التكامل ∫1_a^b▒〖f(x)〗 توجد الدالة الاصلية f(x)  للدالة المتكاملة f (x)   حيث f(x)   داله متصلة على الفترة   المغلقة [a , b] ثم نكتب:          ∫1_a^b▒〖(x)ⅆx=f(b)-f(a)〗    ولكن في بعض الحالات توجد صعوبة في إيجاد الدالة الاصلية وفي بعض الحالات تكون الدالة f(x) معطاه في مثل هذه الحالات فان قيمه التكامل ∫1_a^b▒〖f(x)〗  يمكن ايجادها بالطرق العددية.   ومن هذه الطرق  العددية :     أولا: قاعده الشبه المنحرف ثانيا: معادله سمبسون </vt:lpstr>
      <vt:lpstr>أولا: قاعدة الشبه المنحرف: لحساب قيمه التكامل الفترات من nالى [a,b] ونقسم الفتره∫1_a^b▒〖(x)ⅆx〗 الجزئية المتساوية الطول فيكون طول كل فتره h=(b-a)/n فتكون قاعده الشبه المنحرف كالاتي: حيث:n   تمثل عدد الفترات الجزيئية. حيث:   h تمثل  طول الفترة الجزيئية.</vt:lpstr>
      <vt:lpstr>مثال: جد قيمه التكامل الاتي باستخدام قاعده شبه المنحرف عندما n=4  ∫1_0^4▒〖√x  dx〗؟</vt:lpstr>
      <vt:lpstr>مثال2:جد التكامل الاتي باستخدام قاعده الشبه المنحرف n=5 ∫1_0^(π²⁄4)▒〖sin√x ⅆx〗  ؟</vt:lpstr>
      <vt:lpstr>مثال: احسب التكامل ∫1_a^b▒ⅆx/(1+x^2 )  بطريقه اشبه المنحرف حيث          n=4  ؟</vt:lpstr>
      <vt:lpstr>مثال: احسب التكامل ∫1_0.5^1▒〖xe^x 〗 بطريقه الشبه المنحرف حيث h=0.1 ؟ </vt:lpstr>
      <vt:lpstr>ثانيا: معادله سمبسون:-</vt:lpstr>
      <vt:lpstr>مثال\جدد قيمة التكامل ادناه باستعمال قاعدة سمبسون عندما n=6 ∫1_0^1▒〖e^√x ⅆx?〗</vt:lpstr>
      <vt:lpstr> مثال/احسب التكامل  dx f(x)=∫1_0^1▒e^x  بطريقة سمبسون h=1/6</vt:lpstr>
      <vt:lpstr>مثال: جد قيمة التكامل باستخدام قاعدة سمبسون عندما n=6  ∫1_0^(π²⁄4)▒〖sin√x〗 ⅆx?</vt:lpstr>
      <vt:lpstr>مثال: جد قيمه التكامل باستخدام قاعده سمبسون عندما n=5   ∫1_0^1▒〖e^x² ⅆx 〗؟</vt:lpstr>
      <vt:lpstr>compute by hand or use a program. matlab code for the     composite trapezoidal rule:</vt:lpstr>
      <vt:lpstr>PowerPoint Presentation</vt:lpstr>
      <vt:lpstr>the matlab builtin function “quad” used adaptive Simpson’s quadrature method just as our text. The following is one version of adaptive Simpson’s quadrature code. It will be used for all the problems in this section. If you get slightly different answers from your own code, it’s OK.</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التحليل العددي   موضوع البحث: التكامل العددي</dc:title>
  <dc:creator>yaqeen</dc:creator>
  <cp:lastModifiedBy>Maher</cp:lastModifiedBy>
  <cp:revision>101</cp:revision>
  <dcterms:created xsi:type="dcterms:W3CDTF">2017-01-08T16:34:54Z</dcterms:created>
  <dcterms:modified xsi:type="dcterms:W3CDTF">2019-04-24T21:35:50Z</dcterms:modified>
</cp:coreProperties>
</file>