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3" r:id="rId2"/>
    <p:sldId id="266" r:id="rId3"/>
    <p:sldId id="265" r:id="rId4"/>
    <p:sldId id="264" r:id="rId5"/>
    <p:sldId id="278" r:id="rId6"/>
    <p:sldId id="279" r:id="rId7"/>
    <p:sldId id="280" r:id="rId8"/>
    <p:sldId id="281" r:id="rId9"/>
    <p:sldId id="267" r:id="rId10"/>
    <p:sldId id="258" r:id="rId11"/>
    <p:sldId id="259" r:id="rId12"/>
    <p:sldId id="260" r:id="rId13"/>
    <p:sldId id="261" r:id="rId14"/>
    <p:sldId id="262" r:id="rId15"/>
    <p:sldId id="268" r:id="rId16"/>
    <p:sldId id="269" r:id="rId17"/>
    <p:sldId id="270" r:id="rId18"/>
    <p:sldId id="321" r:id="rId19"/>
    <p:sldId id="322" r:id="rId20"/>
    <p:sldId id="323" r:id="rId21"/>
    <p:sldId id="324" r:id="rId22"/>
    <p:sldId id="325" r:id="rId23"/>
    <p:sldId id="271" r:id="rId24"/>
    <p:sldId id="331" r:id="rId25"/>
    <p:sldId id="332" r:id="rId26"/>
    <p:sldId id="272" r:id="rId27"/>
    <p:sldId id="273" r:id="rId28"/>
    <p:sldId id="274" r:id="rId29"/>
    <p:sldId id="319" r:id="rId30"/>
    <p:sldId id="320" r:id="rId31"/>
    <p:sldId id="275" r:id="rId32"/>
    <p:sldId id="276" r:id="rId33"/>
    <p:sldId id="283" r:id="rId34"/>
    <p:sldId id="284" r:id="rId35"/>
    <p:sldId id="329" r:id="rId36"/>
    <p:sldId id="285" r:id="rId37"/>
    <p:sldId id="277" r:id="rId38"/>
    <p:sldId id="286" r:id="rId39"/>
    <p:sldId id="287" r:id="rId40"/>
    <p:sldId id="288" r:id="rId41"/>
    <p:sldId id="289" r:id="rId42"/>
    <p:sldId id="290" r:id="rId43"/>
    <p:sldId id="291" r:id="rId44"/>
    <p:sldId id="293" r:id="rId45"/>
    <p:sldId id="294" r:id="rId46"/>
    <p:sldId id="327" r:id="rId47"/>
    <p:sldId id="330" r:id="rId48"/>
    <p:sldId id="295" r:id="rId49"/>
    <p:sldId id="292" r:id="rId50"/>
    <p:sldId id="296" r:id="rId51"/>
    <p:sldId id="297" r:id="rId52"/>
    <p:sldId id="298" r:id="rId53"/>
    <p:sldId id="299" r:id="rId54"/>
    <p:sldId id="303" r:id="rId55"/>
    <p:sldId id="305" r:id="rId56"/>
    <p:sldId id="304" r:id="rId57"/>
    <p:sldId id="308" r:id="rId58"/>
    <p:sldId id="333" r:id="rId59"/>
    <p:sldId id="306" r:id="rId60"/>
    <p:sldId id="310" r:id="rId61"/>
    <p:sldId id="309" r:id="rId62"/>
    <p:sldId id="311" r:id="rId63"/>
    <p:sldId id="313" r:id="rId64"/>
    <p:sldId id="312" r:id="rId65"/>
    <p:sldId id="307" r:id="rId66"/>
    <p:sldId id="314" r:id="rId67"/>
    <p:sldId id="315" r:id="rId68"/>
    <p:sldId id="316" r:id="rId69"/>
    <p:sldId id="317" r:id="rId70"/>
    <p:sldId id="318" r:id="rId71"/>
    <p:sldId id="334" r:id="rId72"/>
    <p:sldId id="335" r:id="rId73"/>
    <p:sldId id="336" r:id="rId74"/>
    <p:sldId id="337" r:id="rId75"/>
  </p:sldIdLst>
  <p:sldSz cx="12192000" cy="6858000"/>
  <p:notesSz cx="7099300" cy="93853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5" autoAdjust="0"/>
    <p:restoredTop sz="94660"/>
  </p:normalViewPr>
  <p:slideViewPr>
    <p:cSldViewPr snapToGrid="0">
      <p:cViewPr varScale="1">
        <p:scale>
          <a:sx n="76" d="100"/>
          <a:sy n="76" d="100"/>
        </p:scale>
        <p:origin x="41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8A4D69B-B6B2-44C6-BC7A-B050D2224FED}" type="datetimeFigureOut">
              <a:rPr lang="en-US" smtClean="0"/>
              <a:t>11/15/2018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E1F715-778E-4DEE-8DE5-662C3D2E3E07}" type="slidenum">
              <a:rPr lang="en-US" smtClean="0"/>
              <a:t>‹#›</a:t>
            </a:fld>
            <a:endParaRPr lang="en-US"/>
          </a:p>
        </p:txBody>
      </p:sp>
    </p:spTree>
    <p:extLst>
      <p:ext uri="{BB962C8B-B14F-4D97-AF65-F5344CB8AC3E}">
        <p14:creationId xmlns:p14="http://schemas.microsoft.com/office/powerpoint/2010/main" val="15388141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A4D69B-B6B2-44C6-BC7A-B050D2224FED}" type="datetimeFigureOut">
              <a:rPr lang="en-US" smtClean="0"/>
              <a:t>11/15/2018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E1F715-778E-4DEE-8DE5-662C3D2E3E07}" type="slidenum">
              <a:rPr lang="en-US" smtClean="0"/>
              <a:t>‹#›</a:t>
            </a:fld>
            <a:endParaRPr lang="en-US"/>
          </a:p>
        </p:txBody>
      </p:sp>
    </p:spTree>
    <p:extLst>
      <p:ext uri="{BB962C8B-B14F-4D97-AF65-F5344CB8AC3E}">
        <p14:creationId xmlns:p14="http://schemas.microsoft.com/office/powerpoint/2010/main" val="10133332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A4D69B-B6B2-44C6-BC7A-B050D2224FED}" type="datetimeFigureOut">
              <a:rPr lang="en-US" smtClean="0"/>
              <a:t>11/15/2018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E1F715-778E-4DEE-8DE5-662C3D2E3E07}" type="slidenum">
              <a:rPr lang="en-US" smtClean="0"/>
              <a:t>‹#›</a:t>
            </a:fld>
            <a:endParaRPr lang="en-US"/>
          </a:p>
        </p:txBody>
      </p:sp>
    </p:spTree>
    <p:extLst>
      <p:ext uri="{BB962C8B-B14F-4D97-AF65-F5344CB8AC3E}">
        <p14:creationId xmlns:p14="http://schemas.microsoft.com/office/powerpoint/2010/main" val="18485067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A4D69B-B6B2-44C6-BC7A-B050D2224FED}" type="datetimeFigureOut">
              <a:rPr lang="en-US" smtClean="0"/>
              <a:t>11/15/2018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E1F715-778E-4DEE-8DE5-662C3D2E3E07}" type="slidenum">
              <a:rPr lang="en-US" smtClean="0"/>
              <a:t>‹#›</a:t>
            </a:fld>
            <a:endParaRPr lang="en-US"/>
          </a:p>
        </p:txBody>
      </p:sp>
    </p:spTree>
    <p:extLst>
      <p:ext uri="{BB962C8B-B14F-4D97-AF65-F5344CB8AC3E}">
        <p14:creationId xmlns:p14="http://schemas.microsoft.com/office/powerpoint/2010/main" val="480988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8A4D69B-B6B2-44C6-BC7A-B050D2224FED}" type="datetimeFigureOut">
              <a:rPr lang="en-US" smtClean="0"/>
              <a:t>11/15/2018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E1F715-778E-4DEE-8DE5-662C3D2E3E07}" type="slidenum">
              <a:rPr lang="en-US" smtClean="0"/>
              <a:t>‹#›</a:t>
            </a:fld>
            <a:endParaRPr lang="en-US"/>
          </a:p>
        </p:txBody>
      </p:sp>
    </p:spTree>
    <p:extLst>
      <p:ext uri="{BB962C8B-B14F-4D97-AF65-F5344CB8AC3E}">
        <p14:creationId xmlns:p14="http://schemas.microsoft.com/office/powerpoint/2010/main" val="13535460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8A4D69B-B6B2-44C6-BC7A-B050D2224FED}" type="datetimeFigureOut">
              <a:rPr lang="en-US" smtClean="0"/>
              <a:t>11/15/2018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E1F715-778E-4DEE-8DE5-662C3D2E3E07}" type="slidenum">
              <a:rPr lang="en-US" smtClean="0"/>
              <a:t>‹#›</a:t>
            </a:fld>
            <a:endParaRPr lang="en-US"/>
          </a:p>
        </p:txBody>
      </p:sp>
    </p:spTree>
    <p:extLst>
      <p:ext uri="{BB962C8B-B14F-4D97-AF65-F5344CB8AC3E}">
        <p14:creationId xmlns:p14="http://schemas.microsoft.com/office/powerpoint/2010/main" val="42079013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8A4D69B-B6B2-44C6-BC7A-B050D2224FED}" type="datetimeFigureOut">
              <a:rPr lang="en-US" smtClean="0"/>
              <a:t>11/15/2018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E1F715-778E-4DEE-8DE5-662C3D2E3E07}" type="slidenum">
              <a:rPr lang="en-US" smtClean="0"/>
              <a:t>‹#›</a:t>
            </a:fld>
            <a:endParaRPr lang="en-US"/>
          </a:p>
        </p:txBody>
      </p:sp>
    </p:spTree>
    <p:extLst>
      <p:ext uri="{BB962C8B-B14F-4D97-AF65-F5344CB8AC3E}">
        <p14:creationId xmlns:p14="http://schemas.microsoft.com/office/powerpoint/2010/main" val="2084629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8A4D69B-B6B2-44C6-BC7A-B050D2224FED}" type="datetimeFigureOut">
              <a:rPr lang="en-US" smtClean="0"/>
              <a:t>11/15/2018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E1F715-778E-4DEE-8DE5-662C3D2E3E07}" type="slidenum">
              <a:rPr lang="en-US" smtClean="0"/>
              <a:t>‹#›</a:t>
            </a:fld>
            <a:endParaRPr lang="en-US"/>
          </a:p>
        </p:txBody>
      </p:sp>
    </p:spTree>
    <p:extLst>
      <p:ext uri="{BB962C8B-B14F-4D97-AF65-F5344CB8AC3E}">
        <p14:creationId xmlns:p14="http://schemas.microsoft.com/office/powerpoint/2010/main" val="5814667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A4D69B-B6B2-44C6-BC7A-B050D2224FED}" type="datetimeFigureOut">
              <a:rPr lang="en-US" smtClean="0"/>
              <a:t>11/15/2018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E1F715-778E-4DEE-8DE5-662C3D2E3E07}" type="slidenum">
              <a:rPr lang="en-US" smtClean="0"/>
              <a:t>‹#›</a:t>
            </a:fld>
            <a:endParaRPr lang="en-US"/>
          </a:p>
        </p:txBody>
      </p:sp>
    </p:spTree>
    <p:extLst>
      <p:ext uri="{BB962C8B-B14F-4D97-AF65-F5344CB8AC3E}">
        <p14:creationId xmlns:p14="http://schemas.microsoft.com/office/powerpoint/2010/main" val="3295547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A4D69B-B6B2-44C6-BC7A-B050D2224FED}" type="datetimeFigureOut">
              <a:rPr lang="en-US" smtClean="0"/>
              <a:t>11/15/2018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E1F715-778E-4DEE-8DE5-662C3D2E3E07}" type="slidenum">
              <a:rPr lang="en-US" smtClean="0"/>
              <a:t>‹#›</a:t>
            </a:fld>
            <a:endParaRPr lang="en-US"/>
          </a:p>
        </p:txBody>
      </p:sp>
    </p:spTree>
    <p:extLst>
      <p:ext uri="{BB962C8B-B14F-4D97-AF65-F5344CB8AC3E}">
        <p14:creationId xmlns:p14="http://schemas.microsoft.com/office/powerpoint/2010/main" val="3540535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A4D69B-B6B2-44C6-BC7A-B050D2224FED}" type="datetimeFigureOut">
              <a:rPr lang="en-US" smtClean="0"/>
              <a:t>11/15/2018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E1F715-778E-4DEE-8DE5-662C3D2E3E07}" type="slidenum">
              <a:rPr lang="en-US" smtClean="0"/>
              <a:t>‹#›</a:t>
            </a:fld>
            <a:endParaRPr lang="en-US"/>
          </a:p>
        </p:txBody>
      </p:sp>
    </p:spTree>
    <p:extLst>
      <p:ext uri="{BB962C8B-B14F-4D97-AF65-F5344CB8AC3E}">
        <p14:creationId xmlns:p14="http://schemas.microsoft.com/office/powerpoint/2010/main" val="19525574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A4D69B-B6B2-44C6-BC7A-B050D2224FED}" type="datetimeFigureOut">
              <a:rPr lang="en-US" smtClean="0"/>
              <a:t>11/15/2018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E1F715-778E-4DEE-8DE5-662C3D2E3E07}" type="slidenum">
              <a:rPr lang="en-US" smtClean="0"/>
              <a:t>‹#›</a:t>
            </a:fld>
            <a:endParaRPr lang="en-US"/>
          </a:p>
        </p:txBody>
      </p:sp>
    </p:spTree>
    <p:extLst>
      <p:ext uri="{BB962C8B-B14F-4D97-AF65-F5344CB8AC3E}">
        <p14:creationId xmlns:p14="http://schemas.microsoft.com/office/powerpoint/2010/main" val="36029993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7.xml"/><Relationship Id="rId4" Type="http://schemas.openxmlformats.org/officeDocument/2006/relationships/image" Target="../media/image75.png"/></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8700" y="2486025"/>
            <a:ext cx="10515600" cy="1325563"/>
          </a:xfrm>
          <a:noFill/>
          <a:ln>
            <a:solidFill>
              <a:srgbClr val="FF0000"/>
            </a:solidFill>
          </a:ln>
        </p:spPr>
        <p:txBody>
          <a:bodyPr>
            <a:normAutofit/>
          </a:bodyPr>
          <a:lstStyle/>
          <a:p>
            <a:pPr algn="ctr"/>
            <a:r>
              <a:rPr lang="en-US" sz="7200" b="1" dirty="0" smtClean="0">
                <a:solidFill>
                  <a:srgbClr val="0070C0"/>
                </a:solidFill>
              </a:rPr>
              <a:t>Operation Research</a:t>
            </a:r>
            <a:endParaRPr lang="en-US" sz="7200" b="1" dirty="0">
              <a:solidFill>
                <a:srgbClr val="0070C0"/>
              </a:solidFill>
            </a:endParaRPr>
          </a:p>
        </p:txBody>
      </p:sp>
      <p:sp>
        <p:nvSpPr>
          <p:cNvPr id="3" name="TextBox 2"/>
          <p:cNvSpPr txBox="1"/>
          <p:nvPr/>
        </p:nvSpPr>
        <p:spPr>
          <a:xfrm>
            <a:off x="3276600" y="5181600"/>
            <a:ext cx="4394200" cy="400110"/>
          </a:xfrm>
          <a:prstGeom prst="rect">
            <a:avLst/>
          </a:prstGeom>
          <a:noFill/>
          <a:ln>
            <a:solidFill>
              <a:srgbClr val="0070C0"/>
            </a:solidFill>
          </a:ln>
        </p:spPr>
        <p:txBody>
          <a:bodyPr wrap="square" rtlCol="0">
            <a:spAutoFit/>
          </a:bodyPr>
          <a:lstStyle/>
          <a:p>
            <a:pPr algn="ctr"/>
            <a:r>
              <a:rPr lang="en-US" sz="2000" b="1" dirty="0" err="1" smtClean="0"/>
              <a:t>Dr.Nashaat</a:t>
            </a:r>
            <a:r>
              <a:rPr lang="en-US" sz="2000" b="1" dirty="0" smtClean="0"/>
              <a:t> </a:t>
            </a:r>
            <a:r>
              <a:rPr lang="en-US" sz="2000" b="1" dirty="0" err="1" smtClean="0"/>
              <a:t>Jasim</a:t>
            </a:r>
            <a:r>
              <a:rPr lang="en-US" sz="2000" b="1" dirty="0" smtClean="0"/>
              <a:t> Mohammed</a:t>
            </a:r>
            <a:endParaRPr lang="en-US" sz="2000" b="1" dirty="0"/>
          </a:p>
        </p:txBody>
      </p:sp>
    </p:spTree>
    <p:extLst>
      <p:ext uri="{BB962C8B-B14F-4D97-AF65-F5344CB8AC3E}">
        <p14:creationId xmlns:p14="http://schemas.microsoft.com/office/powerpoint/2010/main" val="6289795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308002"/>
            <a:ext cx="11734800" cy="6549998"/>
          </a:xfrm>
          <a:prstGeom prst="rect">
            <a:avLst/>
          </a:prstGeom>
        </p:spPr>
        <p:txBody>
          <a:bodyPr wrap="square">
            <a:spAutoFit/>
          </a:bodyPr>
          <a:lstStyle/>
          <a:p>
            <a:pPr algn="r" rtl="1">
              <a:lnSpc>
                <a:spcPct val="107000"/>
              </a:lnSpc>
              <a:spcBef>
                <a:spcPts val="1200"/>
              </a:spcBef>
              <a:spcAft>
                <a:spcPts val="300"/>
              </a:spcAft>
            </a:pPr>
            <a:r>
              <a:rPr lang="ar-SA" sz="4000" b="1" u="sng" dirty="0">
                <a:solidFill>
                  <a:srgbClr val="000000"/>
                </a:solidFill>
                <a:latin typeface="Calibri" panose="020F0502020204030204" pitchFamily="34" charset="0"/>
                <a:ea typeface="Times New Roman" panose="02020603050405020304" pitchFamily="18" charset="0"/>
              </a:rPr>
              <a:t>تطبيقات بحوث </a:t>
            </a:r>
            <a:r>
              <a:rPr lang="ar-SA" sz="4000" b="1" u="sng" dirty="0" smtClean="0">
                <a:solidFill>
                  <a:srgbClr val="000000"/>
                </a:solidFill>
                <a:latin typeface="Calibri" panose="020F0502020204030204" pitchFamily="34" charset="0"/>
                <a:ea typeface="Times New Roman" panose="02020603050405020304" pitchFamily="18" charset="0"/>
              </a:rPr>
              <a:t>العمليات</a:t>
            </a:r>
            <a:r>
              <a:rPr lang="ar-SA" sz="2800" b="1" dirty="0">
                <a:solidFill>
                  <a:srgbClr val="54595D"/>
                </a:solidFill>
                <a:latin typeface="Arial" panose="020B0604020202020204" pitchFamily="34" charset="0"/>
                <a:ea typeface="Times New Roman" panose="02020603050405020304" pitchFamily="18" charset="0"/>
                <a:cs typeface="Arial" panose="020B0604020202020204" pitchFamily="34" charset="0"/>
              </a:rPr>
              <a:t>:</a:t>
            </a:r>
            <a:endParaRPr lang="en-US" sz="2400" b="1" dirty="0" smtClean="0">
              <a:effectLst/>
              <a:latin typeface="Calibri" panose="020F0502020204030204" pitchFamily="34" charset="0"/>
              <a:ea typeface="Calibri" panose="020F0502020204030204" pitchFamily="34" charset="0"/>
              <a:cs typeface="Arial" panose="020B0604020202020204" pitchFamily="34" charset="0"/>
            </a:endParaRPr>
          </a:p>
          <a:p>
            <a:pPr algn="r" rtl="1">
              <a:spcBef>
                <a:spcPts val="600"/>
              </a:spcBef>
              <a:spcAft>
                <a:spcPts val="600"/>
              </a:spcAft>
            </a:pPr>
            <a:r>
              <a:rPr lang="ar-SA" sz="2800" b="1" dirty="0">
                <a:solidFill>
                  <a:srgbClr val="222222"/>
                </a:solidFill>
                <a:latin typeface="Calibri" panose="020F0502020204030204" pitchFamily="34" charset="0"/>
                <a:ea typeface="Times New Roman" panose="02020603050405020304" pitchFamily="18" charset="0"/>
              </a:rPr>
              <a:t>تستخدم بحوث العمليات في المنشآت الصناعية والخدمية، وكذلك في العمليات العسكرية والمدنية المختلفة. فمن تطبيقاتها</a:t>
            </a:r>
            <a:r>
              <a:rPr lang="en-US" sz="2800" b="1" dirty="0" smtClean="0">
                <a:solidFill>
                  <a:srgbClr val="222222"/>
                </a:solidFill>
                <a:effectLst/>
                <a:latin typeface="Arial" panose="020B0604020202020204" pitchFamily="34" charset="0"/>
                <a:ea typeface="Times New Roman" panose="02020603050405020304" pitchFamily="18" charset="0"/>
                <a:cs typeface="Arial" panose="020B0604020202020204" pitchFamily="34" charset="0"/>
              </a:rPr>
              <a:t>:</a:t>
            </a:r>
            <a:endParaRPr lang="en-US" sz="2000" b="1" dirty="0" smtClean="0">
              <a:effectLst/>
              <a:latin typeface="Calibri" panose="020F0502020204030204" pitchFamily="34" charset="0"/>
              <a:ea typeface="Calibri" panose="020F0502020204030204" pitchFamily="34" charset="0"/>
              <a:cs typeface="Arial" panose="020B0604020202020204" pitchFamily="34" charset="0"/>
            </a:endParaRPr>
          </a:p>
          <a:p>
            <a:pPr marL="457200" marR="213360" lvl="0" indent="-457200" algn="r" rtl="1">
              <a:spcBef>
                <a:spcPts val="0"/>
              </a:spcBef>
              <a:spcAft>
                <a:spcPts val="120"/>
              </a:spcAft>
              <a:buSzPts val="1000"/>
              <a:buFont typeface="+mj-lt"/>
              <a:buAutoNum type="arabicPeriod"/>
              <a:tabLst>
                <a:tab pos="457200" algn="l"/>
              </a:tabLst>
            </a:pPr>
            <a:r>
              <a:rPr lang="ar-SA" sz="2400" b="1" dirty="0" smtClean="0">
                <a:solidFill>
                  <a:srgbClr val="222222"/>
                </a:solidFill>
                <a:latin typeface="Calibri" panose="020F0502020204030204" pitchFamily="34" charset="0"/>
                <a:ea typeface="Times New Roman" panose="02020603050405020304" pitchFamily="18" charset="0"/>
              </a:rPr>
              <a:t>جدولة عمليات الطيران من طائرات وطواقم.</a:t>
            </a:r>
            <a:endParaRPr lang="en-US" sz="2000" b="1" dirty="0" smtClean="0">
              <a:effectLst/>
              <a:latin typeface="Calibri" panose="020F0502020204030204" pitchFamily="34" charset="0"/>
              <a:ea typeface="Calibri" panose="020F0502020204030204" pitchFamily="34" charset="0"/>
              <a:cs typeface="Arial" panose="020B0604020202020204" pitchFamily="34" charset="0"/>
            </a:endParaRPr>
          </a:p>
          <a:p>
            <a:pPr marL="457200" marR="213360" lvl="0" indent="-457200" algn="r" rtl="1">
              <a:spcBef>
                <a:spcPts val="0"/>
              </a:spcBef>
              <a:spcAft>
                <a:spcPts val="120"/>
              </a:spcAft>
              <a:buSzPts val="1000"/>
              <a:buFont typeface="+mj-lt"/>
              <a:buAutoNum type="arabicPeriod"/>
              <a:tabLst>
                <a:tab pos="457200" algn="l"/>
              </a:tabLst>
            </a:pPr>
            <a:r>
              <a:rPr lang="ar-SA" sz="2400" b="1" dirty="0" smtClean="0">
                <a:solidFill>
                  <a:srgbClr val="222222"/>
                </a:solidFill>
                <a:latin typeface="Calibri" panose="020F0502020204030204" pitchFamily="34" charset="0"/>
                <a:ea typeface="Times New Roman" panose="02020603050405020304" pitchFamily="18" charset="0"/>
              </a:rPr>
              <a:t>تحديد </a:t>
            </a:r>
            <a:r>
              <a:rPr lang="ar-SA" sz="2400" b="1" dirty="0">
                <a:solidFill>
                  <a:srgbClr val="222222"/>
                </a:solidFill>
                <a:latin typeface="Calibri" panose="020F0502020204030204" pitchFamily="34" charset="0"/>
                <a:ea typeface="Times New Roman" panose="02020603050405020304" pitchFamily="18" charset="0"/>
              </a:rPr>
              <a:t>المكان الأمثل لبناء منشأة معينة كمصنع أو </a:t>
            </a:r>
            <a:r>
              <a:rPr lang="ar-SA" sz="2400" b="1" dirty="0" smtClean="0">
                <a:solidFill>
                  <a:srgbClr val="222222"/>
                </a:solidFill>
                <a:latin typeface="Calibri" panose="020F0502020204030204" pitchFamily="34" charset="0"/>
                <a:ea typeface="Times New Roman" panose="02020603050405020304" pitchFamily="18" charset="0"/>
              </a:rPr>
              <a:t>غيرها.</a:t>
            </a:r>
            <a:endParaRPr lang="en-US" sz="2000" b="1" dirty="0" smtClean="0">
              <a:effectLst/>
              <a:latin typeface="Calibri" panose="020F0502020204030204" pitchFamily="34" charset="0"/>
              <a:ea typeface="Calibri" panose="020F0502020204030204" pitchFamily="34" charset="0"/>
              <a:cs typeface="Arial" panose="020B0604020202020204" pitchFamily="34" charset="0"/>
            </a:endParaRPr>
          </a:p>
          <a:p>
            <a:pPr marL="457200" marR="213360" lvl="0" indent="-457200" algn="r" rtl="1">
              <a:spcBef>
                <a:spcPts val="0"/>
              </a:spcBef>
              <a:spcAft>
                <a:spcPts val="120"/>
              </a:spcAft>
              <a:buSzPts val="1000"/>
              <a:buFont typeface="+mj-lt"/>
              <a:buAutoNum type="arabicPeriod"/>
              <a:tabLst>
                <a:tab pos="457200" algn="l"/>
              </a:tabLst>
            </a:pPr>
            <a:r>
              <a:rPr lang="ar-SA" sz="2400" b="1" dirty="0">
                <a:solidFill>
                  <a:srgbClr val="222222"/>
                </a:solidFill>
                <a:latin typeface="Calibri" panose="020F0502020204030204" pitchFamily="34" charset="0"/>
                <a:ea typeface="Times New Roman" panose="02020603050405020304" pitchFamily="18" charset="0"/>
              </a:rPr>
              <a:t>دراسة ومحاكاة صفوف الانتظار في المطارات والعمل على تقليل فترة الانتظار فيها وزيادة </a:t>
            </a:r>
            <a:r>
              <a:rPr lang="ar-SA" sz="2400" b="1" dirty="0" smtClean="0">
                <a:solidFill>
                  <a:srgbClr val="222222"/>
                </a:solidFill>
                <a:latin typeface="Calibri" panose="020F0502020204030204" pitchFamily="34" charset="0"/>
                <a:ea typeface="Times New Roman" panose="02020603050405020304" pitchFamily="18" charset="0"/>
              </a:rPr>
              <a:t>فعاليتها.</a:t>
            </a:r>
            <a:endParaRPr lang="en-US" sz="2000" b="1" dirty="0" smtClean="0">
              <a:effectLst/>
              <a:latin typeface="Calibri" panose="020F0502020204030204" pitchFamily="34" charset="0"/>
              <a:ea typeface="Calibri" panose="020F0502020204030204" pitchFamily="34" charset="0"/>
              <a:cs typeface="Arial" panose="020B0604020202020204" pitchFamily="34" charset="0"/>
            </a:endParaRPr>
          </a:p>
          <a:p>
            <a:pPr marL="457200" marR="213360" lvl="0" indent="-457200" algn="r" rtl="1">
              <a:spcBef>
                <a:spcPts val="0"/>
              </a:spcBef>
              <a:spcAft>
                <a:spcPts val="120"/>
              </a:spcAft>
              <a:buSzPts val="1000"/>
              <a:buFont typeface="+mj-lt"/>
              <a:buAutoNum type="arabicPeriod"/>
              <a:tabLst>
                <a:tab pos="457200" algn="l"/>
              </a:tabLst>
            </a:pPr>
            <a:r>
              <a:rPr lang="ar-SA" sz="2400" b="1" dirty="0">
                <a:solidFill>
                  <a:srgbClr val="222222"/>
                </a:solidFill>
                <a:latin typeface="Calibri" panose="020F0502020204030204" pitchFamily="34" charset="0"/>
                <a:ea typeface="Times New Roman" panose="02020603050405020304" pitchFamily="18" charset="0"/>
              </a:rPr>
              <a:t>تصميم خط إنتاج/تجميع فعال للسيارات لتقليل التكاليف وتسريع العملية </a:t>
            </a:r>
            <a:r>
              <a:rPr lang="ar-SA" sz="2400" b="1" dirty="0" smtClean="0">
                <a:solidFill>
                  <a:srgbClr val="222222"/>
                </a:solidFill>
                <a:latin typeface="Calibri" panose="020F0502020204030204" pitchFamily="34" charset="0"/>
                <a:ea typeface="Times New Roman" panose="02020603050405020304" pitchFamily="18" charset="0"/>
              </a:rPr>
              <a:t>الصناعية.</a:t>
            </a:r>
            <a:endParaRPr lang="en-US" sz="2000" b="1" dirty="0" smtClean="0">
              <a:effectLst/>
              <a:latin typeface="Calibri" panose="020F0502020204030204" pitchFamily="34" charset="0"/>
              <a:ea typeface="Calibri" panose="020F0502020204030204" pitchFamily="34" charset="0"/>
              <a:cs typeface="Arial" panose="020B0604020202020204" pitchFamily="34" charset="0"/>
            </a:endParaRPr>
          </a:p>
          <a:p>
            <a:pPr marL="457200" marR="213360" lvl="0" indent="-457200" algn="r" rtl="1">
              <a:spcBef>
                <a:spcPts val="0"/>
              </a:spcBef>
              <a:spcAft>
                <a:spcPts val="120"/>
              </a:spcAft>
              <a:buSzPts val="1000"/>
              <a:buFont typeface="+mj-lt"/>
              <a:buAutoNum type="arabicPeriod"/>
              <a:tabLst>
                <a:tab pos="457200" algn="l"/>
              </a:tabLst>
            </a:pPr>
            <a:r>
              <a:rPr lang="ar-SA" sz="2400" b="1" dirty="0">
                <a:solidFill>
                  <a:srgbClr val="222222"/>
                </a:solidFill>
                <a:latin typeface="Calibri" panose="020F0502020204030204" pitchFamily="34" charset="0"/>
                <a:ea typeface="Times New Roman" panose="02020603050405020304" pitchFamily="18" charset="0"/>
              </a:rPr>
              <a:t>جدولة وتخطيط مهمات غرف الجراحة في المستشفيات لزيادة </a:t>
            </a:r>
            <a:r>
              <a:rPr lang="ar-SA" sz="2400" b="1" dirty="0" smtClean="0">
                <a:solidFill>
                  <a:srgbClr val="222222"/>
                </a:solidFill>
                <a:latin typeface="Calibri" panose="020F0502020204030204" pitchFamily="34" charset="0"/>
                <a:ea typeface="Times New Roman" panose="02020603050405020304" pitchFamily="18" charset="0"/>
              </a:rPr>
              <a:t>الإنتاجية.</a:t>
            </a:r>
            <a:endParaRPr lang="en-US" sz="2000" b="1" dirty="0" smtClean="0">
              <a:effectLst/>
              <a:latin typeface="Calibri" panose="020F0502020204030204" pitchFamily="34" charset="0"/>
              <a:ea typeface="Calibri" panose="020F0502020204030204" pitchFamily="34" charset="0"/>
              <a:cs typeface="Arial" panose="020B0604020202020204" pitchFamily="34" charset="0"/>
            </a:endParaRPr>
          </a:p>
          <a:p>
            <a:pPr marL="457200" marR="213360" lvl="0" indent="-457200" algn="r" rtl="1">
              <a:spcBef>
                <a:spcPts val="0"/>
              </a:spcBef>
              <a:spcAft>
                <a:spcPts val="120"/>
              </a:spcAft>
              <a:buSzPts val="1000"/>
              <a:buFont typeface="+mj-lt"/>
              <a:buAutoNum type="arabicPeriod"/>
              <a:tabLst>
                <a:tab pos="457200" algn="l"/>
              </a:tabLst>
            </a:pPr>
            <a:r>
              <a:rPr lang="ar-SA" sz="2400" b="1" dirty="0">
                <a:solidFill>
                  <a:srgbClr val="222222"/>
                </a:solidFill>
                <a:latin typeface="Calibri" panose="020F0502020204030204" pitchFamily="34" charset="0"/>
                <a:ea typeface="Times New Roman" panose="02020603050405020304" pitchFamily="18" charset="0"/>
              </a:rPr>
              <a:t>تحديد الطريق الأمثل أو الأسرع لتوصيل البضائع من المصنع إلى الزبون توفيراً للوقت </a:t>
            </a:r>
            <a:r>
              <a:rPr lang="ar-SA" sz="2400" b="1" dirty="0" smtClean="0">
                <a:solidFill>
                  <a:srgbClr val="222222"/>
                </a:solidFill>
                <a:latin typeface="Calibri" panose="020F0502020204030204" pitchFamily="34" charset="0"/>
                <a:ea typeface="Times New Roman" panose="02020603050405020304" pitchFamily="18" charset="0"/>
              </a:rPr>
              <a:t>والجهد.</a:t>
            </a:r>
            <a:endParaRPr lang="en-US" sz="2000" b="1" dirty="0" smtClean="0">
              <a:effectLst/>
              <a:latin typeface="Calibri" panose="020F0502020204030204" pitchFamily="34" charset="0"/>
              <a:ea typeface="Calibri" panose="020F0502020204030204" pitchFamily="34" charset="0"/>
              <a:cs typeface="Arial" panose="020B0604020202020204" pitchFamily="34" charset="0"/>
            </a:endParaRPr>
          </a:p>
          <a:p>
            <a:pPr marL="457200" marR="213360" lvl="0" indent="-457200" algn="r" rtl="1">
              <a:spcBef>
                <a:spcPts val="0"/>
              </a:spcBef>
              <a:spcAft>
                <a:spcPts val="120"/>
              </a:spcAft>
              <a:buSzPts val="1000"/>
              <a:buFont typeface="+mj-lt"/>
              <a:buAutoNum type="arabicPeriod"/>
              <a:tabLst>
                <a:tab pos="457200" algn="l"/>
              </a:tabLst>
            </a:pPr>
            <a:r>
              <a:rPr lang="ar-SA" sz="2400" b="1" dirty="0">
                <a:solidFill>
                  <a:srgbClr val="222222"/>
                </a:solidFill>
                <a:latin typeface="Calibri" panose="020F0502020204030204" pitchFamily="34" charset="0"/>
                <a:ea typeface="Times New Roman" panose="02020603050405020304" pitchFamily="18" charset="0"/>
              </a:rPr>
              <a:t>تقليل عدد القطع غير الصالحة للبيع وذلك بالتحكم الدقيق في جودة </a:t>
            </a:r>
            <a:r>
              <a:rPr lang="ar-SA" sz="2400" b="1" dirty="0" smtClean="0">
                <a:solidFill>
                  <a:srgbClr val="222222"/>
                </a:solidFill>
                <a:latin typeface="Calibri" panose="020F0502020204030204" pitchFamily="34" charset="0"/>
                <a:ea typeface="Times New Roman" panose="02020603050405020304" pitchFamily="18" charset="0"/>
              </a:rPr>
              <a:t>التصنيع.</a:t>
            </a:r>
            <a:endParaRPr lang="en-US" sz="2000" b="1" dirty="0" smtClean="0">
              <a:effectLst/>
              <a:latin typeface="Calibri" panose="020F0502020204030204" pitchFamily="34" charset="0"/>
              <a:ea typeface="Calibri" panose="020F0502020204030204" pitchFamily="34" charset="0"/>
              <a:cs typeface="Arial" panose="020B0604020202020204" pitchFamily="34" charset="0"/>
            </a:endParaRPr>
          </a:p>
          <a:p>
            <a:pPr marL="457200" marR="213360" lvl="0" indent="-457200" algn="r" rtl="1">
              <a:spcBef>
                <a:spcPts val="0"/>
              </a:spcBef>
              <a:spcAft>
                <a:spcPts val="120"/>
              </a:spcAft>
              <a:buSzPts val="1000"/>
              <a:buFont typeface="+mj-lt"/>
              <a:buAutoNum type="arabicPeriod"/>
              <a:tabLst>
                <a:tab pos="457200" algn="l"/>
              </a:tabLst>
            </a:pPr>
            <a:r>
              <a:rPr lang="ar-SA" sz="2400" b="1" dirty="0">
                <a:solidFill>
                  <a:srgbClr val="222222"/>
                </a:solidFill>
                <a:latin typeface="Calibri" panose="020F0502020204030204" pitchFamily="34" charset="0"/>
                <a:ea typeface="Times New Roman" panose="02020603050405020304" pitchFamily="18" charset="0"/>
              </a:rPr>
              <a:t>تعيين بوابات المغادرة وتوزيعها على الرحلات/الطائرات بشكل فعال خاصة في المطارات </a:t>
            </a:r>
            <a:r>
              <a:rPr lang="ar-SA" sz="2400" b="1" dirty="0" smtClean="0">
                <a:solidFill>
                  <a:srgbClr val="222222"/>
                </a:solidFill>
                <a:latin typeface="Calibri" panose="020F0502020204030204" pitchFamily="34" charset="0"/>
                <a:ea typeface="Times New Roman" panose="02020603050405020304" pitchFamily="18" charset="0"/>
              </a:rPr>
              <a:t>المزدحمة.</a:t>
            </a:r>
            <a:endParaRPr lang="en-US" sz="2000" b="1" dirty="0" smtClean="0">
              <a:effectLst/>
              <a:latin typeface="Calibri" panose="020F0502020204030204" pitchFamily="34" charset="0"/>
              <a:ea typeface="Calibri" panose="020F0502020204030204" pitchFamily="34" charset="0"/>
              <a:cs typeface="Arial" panose="020B0604020202020204" pitchFamily="34" charset="0"/>
            </a:endParaRPr>
          </a:p>
          <a:p>
            <a:pPr marL="457200" marR="213360" lvl="0" indent="-457200" algn="r" rtl="1">
              <a:spcBef>
                <a:spcPts val="0"/>
              </a:spcBef>
              <a:spcAft>
                <a:spcPts val="120"/>
              </a:spcAft>
              <a:buSzPts val="1000"/>
              <a:buFont typeface="+mj-lt"/>
              <a:buAutoNum type="arabicPeriod"/>
              <a:tabLst>
                <a:tab pos="457200" algn="l"/>
              </a:tabLst>
            </a:pPr>
            <a:r>
              <a:rPr lang="ar-SA" sz="2400" b="1" dirty="0">
                <a:solidFill>
                  <a:srgbClr val="222222"/>
                </a:solidFill>
                <a:latin typeface="Calibri" panose="020F0502020204030204" pitchFamily="34" charset="0"/>
                <a:ea typeface="Times New Roman" panose="02020603050405020304" pitchFamily="18" charset="0"/>
              </a:rPr>
              <a:t>دراسة ومحاكاة الإشارات المرورية في التقاطعات والعمل على تطويرها لزيادة تدفق المركبات وتقليل </a:t>
            </a:r>
            <a:r>
              <a:rPr lang="ar-SA" sz="2400" b="1" dirty="0" smtClean="0">
                <a:solidFill>
                  <a:srgbClr val="222222"/>
                </a:solidFill>
                <a:latin typeface="Calibri" panose="020F0502020204030204" pitchFamily="34" charset="0"/>
                <a:ea typeface="Times New Roman" panose="02020603050405020304" pitchFamily="18" charset="0"/>
              </a:rPr>
              <a:t>الانتظار.</a:t>
            </a:r>
            <a:endParaRPr lang="en-US" sz="2000" b="1" dirty="0" smtClean="0">
              <a:effectLst/>
              <a:latin typeface="Calibri" panose="020F0502020204030204" pitchFamily="34" charset="0"/>
              <a:ea typeface="Calibri" panose="020F0502020204030204" pitchFamily="34" charset="0"/>
              <a:cs typeface="Arial" panose="020B0604020202020204" pitchFamily="34" charset="0"/>
            </a:endParaRPr>
          </a:p>
          <a:p>
            <a:pPr marL="457200" marR="213360" lvl="0" indent="-457200" algn="r" rtl="1">
              <a:spcBef>
                <a:spcPts val="0"/>
              </a:spcBef>
              <a:spcAft>
                <a:spcPts val="120"/>
              </a:spcAft>
              <a:buSzPts val="1000"/>
              <a:buFont typeface="+mj-lt"/>
              <a:buAutoNum type="arabicPeriod"/>
              <a:tabLst>
                <a:tab pos="457200" algn="l"/>
              </a:tabLst>
            </a:pPr>
            <a:r>
              <a:rPr lang="ar-SA" sz="2400" b="1" dirty="0">
                <a:solidFill>
                  <a:srgbClr val="222222"/>
                </a:solidFill>
                <a:latin typeface="Calibri" panose="020F0502020204030204" pitchFamily="34" charset="0"/>
                <a:ea typeface="Times New Roman" panose="02020603050405020304" pitchFamily="18" charset="0"/>
              </a:rPr>
              <a:t>دراسة سلسلة الإمداد التي تتخذها السلعة من المواد الخام إلى المنتج </a:t>
            </a:r>
            <a:r>
              <a:rPr lang="ar-SA" sz="2400" b="1" dirty="0" smtClean="0">
                <a:solidFill>
                  <a:srgbClr val="222222"/>
                </a:solidFill>
                <a:latin typeface="Calibri" panose="020F0502020204030204" pitchFamily="34" charset="0"/>
                <a:ea typeface="Times New Roman" panose="02020603050405020304" pitchFamily="18" charset="0"/>
              </a:rPr>
              <a:t>النهائي.</a:t>
            </a:r>
            <a:endParaRPr lang="en-US" sz="2000" b="1" dirty="0" smtClean="0">
              <a:effectLst/>
              <a:latin typeface="Calibri" panose="020F0502020204030204" pitchFamily="34" charset="0"/>
              <a:ea typeface="Calibri" panose="020F0502020204030204" pitchFamily="34" charset="0"/>
              <a:cs typeface="Arial" panose="020B0604020202020204" pitchFamily="34" charset="0"/>
            </a:endParaRPr>
          </a:p>
          <a:p>
            <a:pPr marL="457200" marR="213360" lvl="0" indent="-457200" algn="r" rtl="1">
              <a:spcBef>
                <a:spcPts val="0"/>
              </a:spcBef>
              <a:spcAft>
                <a:spcPts val="120"/>
              </a:spcAft>
              <a:buSzPts val="1000"/>
              <a:buFont typeface="+mj-lt"/>
              <a:buAutoNum type="arabicPeriod"/>
              <a:tabLst>
                <a:tab pos="457200" algn="l"/>
              </a:tabLst>
            </a:pPr>
            <a:r>
              <a:rPr lang="ar-SA" sz="2400" b="1" dirty="0">
                <a:solidFill>
                  <a:srgbClr val="222222"/>
                </a:solidFill>
                <a:latin typeface="Calibri" panose="020F0502020204030204" pitchFamily="34" charset="0"/>
                <a:ea typeface="Times New Roman" panose="02020603050405020304" pitchFamily="18" charset="0"/>
              </a:rPr>
              <a:t>التأكد من وجود المنتجات على </a:t>
            </a:r>
            <a:r>
              <a:rPr lang="ar-SA" sz="2400" b="1" dirty="0" smtClean="0">
                <a:solidFill>
                  <a:srgbClr val="222222"/>
                </a:solidFill>
                <a:latin typeface="Calibri" panose="020F0502020204030204" pitchFamily="34" charset="0"/>
                <a:ea typeface="Times New Roman" panose="02020603050405020304" pitchFamily="18" charset="0"/>
              </a:rPr>
              <a:t>رف البيع </a:t>
            </a:r>
            <a:r>
              <a:rPr lang="ar-SA" sz="2400" b="1" dirty="0">
                <a:solidFill>
                  <a:srgbClr val="222222"/>
                </a:solidFill>
                <a:latin typeface="Calibri" panose="020F0502020204030204" pitchFamily="34" charset="0"/>
                <a:ea typeface="Times New Roman" panose="02020603050405020304" pitchFamily="18" charset="0"/>
              </a:rPr>
              <a:t>لخدمة الزبائن بشكل أفضل وذلك بتحديد الكمية المثلى للطلب من الموزع</a:t>
            </a:r>
            <a:endParaRPr lang="en-US" sz="2000" b="1"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162619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89100" y="162855"/>
            <a:ext cx="10502900" cy="4577600"/>
          </a:xfrm>
          <a:prstGeom prst="rect">
            <a:avLst/>
          </a:prstGeom>
        </p:spPr>
        <p:txBody>
          <a:bodyPr wrap="square">
            <a:spAutoFit/>
          </a:bodyPr>
          <a:lstStyle/>
          <a:p>
            <a:pPr algn="r" rtl="1">
              <a:lnSpc>
                <a:spcPct val="107000"/>
              </a:lnSpc>
              <a:spcBef>
                <a:spcPts val="1200"/>
              </a:spcBef>
              <a:spcAft>
                <a:spcPts val="300"/>
              </a:spcAft>
            </a:pPr>
            <a:r>
              <a:rPr lang="ar-SA" sz="4800" b="1" u="sng" dirty="0">
                <a:solidFill>
                  <a:srgbClr val="000000"/>
                </a:solidFill>
                <a:latin typeface="Calibri" panose="020F0502020204030204" pitchFamily="34" charset="0"/>
                <a:ea typeface="Times New Roman" panose="02020603050405020304" pitchFamily="18" charset="0"/>
              </a:rPr>
              <a:t>منهجية بحوث </a:t>
            </a:r>
            <a:r>
              <a:rPr lang="ar-SA" sz="4800" b="1" u="sng" dirty="0" smtClean="0">
                <a:solidFill>
                  <a:srgbClr val="000000"/>
                </a:solidFill>
                <a:latin typeface="Calibri" panose="020F0502020204030204" pitchFamily="34" charset="0"/>
                <a:ea typeface="Times New Roman" panose="02020603050405020304" pitchFamily="18" charset="0"/>
              </a:rPr>
              <a:t>العمليات</a:t>
            </a:r>
            <a:r>
              <a:rPr lang="ar-SA" sz="4800" b="1" dirty="0" smtClean="0">
                <a:solidFill>
                  <a:srgbClr val="000000"/>
                </a:solidFill>
                <a:latin typeface="Calibri" panose="020F0502020204030204" pitchFamily="34" charset="0"/>
                <a:ea typeface="Times New Roman" panose="02020603050405020304" pitchFamily="18" charset="0"/>
              </a:rPr>
              <a:t>:</a:t>
            </a:r>
            <a:endParaRPr lang="en-US" sz="3200" b="1" dirty="0" smtClean="0">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Bef>
                <a:spcPts val="600"/>
              </a:spcBef>
              <a:spcAft>
                <a:spcPts val="600"/>
              </a:spcAft>
            </a:pPr>
            <a:r>
              <a:rPr lang="ar-SA" sz="3600" b="1" dirty="0">
                <a:solidFill>
                  <a:srgbClr val="222222"/>
                </a:solidFill>
                <a:latin typeface="Calibri" panose="020F0502020204030204" pitchFamily="34" charset="0"/>
                <a:ea typeface="Times New Roman" panose="02020603050405020304" pitchFamily="18" charset="0"/>
              </a:rPr>
              <a:t>تكمن منهجية بحوث العمليات في اتباع الخطوات التالية</a:t>
            </a:r>
            <a:r>
              <a:rPr lang="ar-SA" sz="3600" b="1" dirty="0" smtClean="0">
                <a:solidFill>
                  <a:srgbClr val="222222"/>
                </a:solidFill>
                <a:latin typeface="Calibri" panose="020F0502020204030204" pitchFamily="34" charset="0"/>
                <a:ea typeface="Times New Roman" panose="02020603050405020304" pitchFamily="18" charset="0"/>
              </a:rPr>
              <a:t>:</a:t>
            </a:r>
          </a:p>
          <a:p>
            <a:pPr algn="r" rtl="1">
              <a:lnSpc>
                <a:spcPct val="107000"/>
              </a:lnSpc>
              <a:spcBef>
                <a:spcPts val="600"/>
              </a:spcBef>
              <a:spcAft>
                <a:spcPts val="600"/>
              </a:spcAft>
            </a:pPr>
            <a:r>
              <a:rPr lang="ar-SA" sz="3600" b="1" dirty="0" smtClean="0">
                <a:solidFill>
                  <a:srgbClr val="222222"/>
                </a:solidFill>
                <a:latin typeface="Calibri" panose="020F0502020204030204" pitchFamily="34" charset="0"/>
                <a:ea typeface="Times New Roman" panose="02020603050405020304" pitchFamily="18" charset="0"/>
              </a:rPr>
              <a:t> </a:t>
            </a:r>
            <a:r>
              <a:rPr lang="ar-SA" sz="3600" b="1" dirty="0">
                <a:solidFill>
                  <a:srgbClr val="222222"/>
                </a:solidFill>
                <a:latin typeface="Calibri" panose="020F0502020204030204" pitchFamily="34" charset="0"/>
                <a:ea typeface="Times New Roman" panose="02020603050405020304" pitchFamily="18" charset="0"/>
              </a:rPr>
              <a:t>1- كتابة </a:t>
            </a:r>
            <a:r>
              <a:rPr lang="ar-SA" sz="3600" b="1" dirty="0" smtClean="0">
                <a:solidFill>
                  <a:srgbClr val="222222"/>
                </a:solidFill>
                <a:latin typeface="Calibri" panose="020F0502020204030204" pitchFamily="34" charset="0"/>
                <a:ea typeface="Times New Roman" panose="02020603050405020304" pitchFamily="18" charset="0"/>
              </a:rPr>
              <a:t>النموذج.</a:t>
            </a:r>
            <a:endParaRPr lang="en-US" sz="3200" b="1" dirty="0" smtClean="0">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Bef>
                <a:spcPts val="600"/>
              </a:spcBef>
              <a:spcAft>
                <a:spcPts val="600"/>
              </a:spcAft>
            </a:pPr>
            <a:r>
              <a:rPr lang="ar-SA" sz="3600" b="1" dirty="0">
                <a:solidFill>
                  <a:srgbClr val="222222"/>
                </a:solidFill>
                <a:latin typeface="Calibri" panose="020F0502020204030204" pitchFamily="34" charset="0"/>
                <a:ea typeface="Times New Roman" panose="02020603050405020304" pitchFamily="18" charset="0"/>
              </a:rPr>
              <a:t>2-البحث عن حل </a:t>
            </a:r>
            <a:r>
              <a:rPr lang="ar-SA" sz="3600" b="1" dirty="0" smtClean="0">
                <a:solidFill>
                  <a:srgbClr val="222222"/>
                </a:solidFill>
                <a:latin typeface="Calibri" panose="020F0502020204030204" pitchFamily="34" charset="0"/>
                <a:ea typeface="Times New Roman" panose="02020603050405020304" pitchFamily="18" charset="0"/>
              </a:rPr>
              <a:t>أولي.</a:t>
            </a:r>
            <a:endParaRPr lang="en-US" sz="3200" b="1" dirty="0" smtClean="0">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Bef>
                <a:spcPts val="600"/>
              </a:spcBef>
              <a:spcAft>
                <a:spcPts val="600"/>
              </a:spcAft>
            </a:pPr>
            <a:r>
              <a:rPr lang="ar-SA" sz="3600" b="1" dirty="0" smtClean="0">
                <a:solidFill>
                  <a:srgbClr val="222222"/>
                </a:solidFill>
                <a:latin typeface="Calibri" panose="020F0502020204030204" pitchFamily="34" charset="0"/>
                <a:ea typeface="Times New Roman" panose="02020603050405020304" pitchFamily="18" charset="0"/>
              </a:rPr>
              <a:t>3-رقابة واختبار </a:t>
            </a:r>
            <a:r>
              <a:rPr lang="ar-SA" sz="3600" b="1" dirty="0">
                <a:solidFill>
                  <a:srgbClr val="222222"/>
                </a:solidFill>
                <a:latin typeface="Calibri" panose="020F0502020204030204" pitchFamily="34" charset="0"/>
                <a:ea typeface="Times New Roman" panose="02020603050405020304" pitchFamily="18" charset="0"/>
              </a:rPr>
              <a:t>هذا </a:t>
            </a:r>
            <a:r>
              <a:rPr lang="ar-SA" sz="3600" b="1" dirty="0" smtClean="0">
                <a:solidFill>
                  <a:srgbClr val="222222"/>
                </a:solidFill>
                <a:latin typeface="Calibri" panose="020F0502020204030204" pitchFamily="34" charset="0"/>
                <a:ea typeface="Times New Roman" panose="02020603050405020304" pitchFamily="18" charset="0"/>
              </a:rPr>
              <a:t>الحل.</a:t>
            </a:r>
            <a:endParaRPr lang="en-US" sz="3200" b="1" dirty="0" smtClean="0">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Bef>
                <a:spcPts val="600"/>
              </a:spcBef>
              <a:spcAft>
                <a:spcPts val="600"/>
              </a:spcAft>
            </a:pPr>
            <a:r>
              <a:rPr lang="ar-SA" sz="3600" b="1" dirty="0">
                <a:solidFill>
                  <a:srgbClr val="222222"/>
                </a:solidFill>
                <a:latin typeface="Calibri" panose="020F0502020204030204" pitchFamily="34" charset="0"/>
                <a:ea typeface="Times New Roman" panose="02020603050405020304" pitchFamily="18" charset="0"/>
              </a:rPr>
              <a:t> 4-تحسينة إن لم يكن هو الحل الأمثل.</a:t>
            </a:r>
            <a:endParaRPr lang="en-US" sz="3200" b="1"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176542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9400" y="2277"/>
            <a:ext cx="11645900" cy="6855723"/>
          </a:xfrm>
          <a:prstGeom prst="rect">
            <a:avLst/>
          </a:prstGeom>
        </p:spPr>
        <p:txBody>
          <a:bodyPr wrap="square">
            <a:spAutoFit/>
          </a:bodyPr>
          <a:lstStyle/>
          <a:p>
            <a:pPr algn="r" rtl="1">
              <a:spcBef>
                <a:spcPts val="600"/>
              </a:spcBef>
              <a:spcAft>
                <a:spcPts val="600"/>
              </a:spcAft>
            </a:pPr>
            <a:r>
              <a:rPr lang="ar-SA" sz="4800" dirty="0">
                <a:solidFill>
                  <a:srgbClr val="222222"/>
                </a:solidFill>
                <a:latin typeface="Calibri" panose="020F0502020204030204" pitchFamily="34" charset="0"/>
                <a:ea typeface="Times New Roman" panose="02020603050405020304" pitchFamily="18" charset="0"/>
              </a:rPr>
              <a:t> أهمية دراسة بحوث العمليات في</a:t>
            </a:r>
            <a:r>
              <a:rPr lang="en-US" sz="4800" dirty="0" smtClean="0">
                <a:solidFill>
                  <a:srgbClr val="222222"/>
                </a:solidFill>
                <a:effectLst/>
                <a:latin typeface="Arial" panose="020B0604020202020204" pitchFamily="34" charset="0"/>
                <a:ea typeface="Times New Roman" panose="02020603050405020304" pitchFamily="18" charset="0"/>
                <a:cs typeface="Arial" panose="020B0604020202020204" pitchFamily="34" charset="0"/>
              </a:rPr>
              <a:t>:</a:t>
            </a:r>
            <a:endParaRPr lang="en-US" sz="4400" dirty="0" smtClean="0">
              <a:effectLst/>
              <a:latin typeface="Calibri" panose="020F0502020204030204" pitchFamily="34" charset="0"/>
              <a:ea typeface="Calibri" panose="020F0502020204030204" pitchFamily="34" charset="0"/>
              <a:cs typeface="Arial" panose="020B0604020202020204" pitchFamily="34" charset="0"/>
            </a:endParaRPr>
          </a:p>
          <a:p>
            <a:pPr marL="342900" marR="487680" lvl="0" indent="-342900" algn="r" rtl="1">
              <a:spcBef>
                <a:spcPts val="0"/>
              </a:spcBef>
              <a:spcAft>
                <a:spcPts val="120"/>
              </a:spcAft>
              <a:tabLst>
                <a:tab pos="457200" algn="l"/>
              </a:tabLst>
            </a:pPr>
            <a:r>
              <a:rPr lang="ar-SA" sz="4800" dirty="0" smtClean="0">
                <a:solidFill>
                  <a:srgbClr val="222222"/>
                </a:solidFill>
                <a:latin typeface="Calibri" panose="020F0502020204030204" pitchFamily="34" charset="0"/>
                <a:ea typeface="Times New Roman" panose="02020603050405020304" pitchFamily="18" charset="0"/>
              </a:rPr>
              <a:t>1- المساهمة </a:t>
            </a:r>
            <a:r>
              <a:rPr lang="ar-SA" sz="4800" dirty="0">
                <a:solidFill>
                  <a:srgbClr val="222222"/>
                </a:solidFill>
                <a:latin typeface="Calibri" panose="020F0502020204030204" pitchFamily="34" charset="0"/>
                <a:ea typeface="Times New Roman" panose="02020603050405020304" pitchFamily="18" charset="0"/>
              </a:rPr>
              <a:t>في تقريب المشكلة أياً كانت إلى الواقع</a:t>
            </a:r>
            <a:r>
              <a:rPr lang="en-US" sz="4800" dirty="0" smtClean="0">
                <a:solidFill>
                  <a:srgbClr val="222222"/>
                </a:solidFill>
                <a:effectLst/>
                <a:latin typeface="Arial" panose="020B0604020202020204" pitchFamily="34" charset="0"/>
                <a:ea typeface="Times New Roman" panose="02020603050405020304" pitchFamily="18" charset="0"/>
                <a:cs typeface="Arial" panose="020B0604020202020204" pitchFamily="34" charset="0"/>
              </a:rPr>
              <a:t>.</a:t>
            </a:r>
            <a:endParaRPr lang="en-US" sz="4400" dirty="0" smtClean="0">
              <a:effectLst/>
              <a:latin typeface="Calibri" panose="020F0502020204030204" pitchFamily="34" charset="0"/>
              <a:ea typeface="Calibri" panose="020F0502020204030204" pitchFamily="34" charset="0"/>
              <a:cs typeface="Arial" panose="020B0604020202020204" pitchFamily="34" charset="0"/>
            </a:endParaRPr>
          </a:p>
          <a:p>
            <a:pPr marL="342900" marR="487680" lvl="0" indent="-342900" algn="r" rtl="1">
              <a:spcBef>
                <a:spcPts val="0"/>
              </a:spcBef>
              <a:spcAft>
                <a:spcPts val="120"/>
              </a:spcAft>
              <a:tabLst>
                <a:tab pos="457200" algn="l"/>
              </a:tabLst>
            </a:pPr>
            <a:r>
              <a:rPr lang="ar-SA" sz="4800" dirty="0" smtClean="0">
                <a:solidFill>
                  <a:srgbClr val="222222"/>
                </a:solidFill>
                <a:latin typeface="Calibri" panose="020F0502020204030204" pitchFamily="34" charset="0"/>
                <a:ea typeface="Times New Roman" panose="02020603050405020304" pitchFamily="18" charset="0"/>
              </a:rPr>
              <a:t>2- صياغة </a:t>
            </a:r>
            <a:r>
              <a:rPr lang="ar-SA" sz="4800" dirty="0">
                <a:solidFill>
                  <a:srgbClr val="222222"/>
                </a:solidFill>
                <a:latin typeface="Calibri" panose="020F0502020204030204" pitchFamily="34" charset="0"/>
                <a:ea typeface="Times New Roman" panose="02020603050405020304" pitchFamily="18" charset="0"/>
              </a:rPr>
              <a:t>نماذج رياضية معينة تعكس مكونات المشكلة</a:t>
            </a:r>
            <a:r>
              <a:rPr lang="en-US" sz="4800" dirty="0" smtClean="0">
                <a:solidFill>
                  <a:srgbClr val="222222"/>
                </a:solidFill>
                <a:effectLst/>
                <a:latin typeface="Arial" panose="020B0604020202020204" pitchFamily="34" charset="0"/>
                <a:ea typeface="Times New Roman" panose="02020603050405020304" pitchFamily="18" charset="0"/>
                <a:cs typeface="Arial" panose="020B0604020202020204" pitchFamily="34" charset="0"/>
              </a:rPr>
              <a:t>.</a:t>
            </a:r>
            <a:endParaRPr lang="en-US" sz="4400" dirty="0" smtClean="0">
              <a:effectLst/>
              <a:latin typeface="Calibri" panose="020F0502020204030204" pitchFamily="34" charset="0"/>
              <a:ea typeface="Calibri" panose="020F0502020204030204" pitchFamily="34" charset="0"/>
              <a:cs typeface="Arial" panose="020B0604020202020204" pitchFamily="34" charset="0"/>
            </a:endParaRPr>
          </a:p>
          <a:p>
            <a:pPr marL="342900" marR="487680" lvl="0" indent="-342900" algn="r" rtl="1">
              <a:spcBef>
                <a:spcPts val="0"/>
              </a:spcBef>
              <a:spcAft>
                <a:spcPts val="120"/>
              </a:spcAft>
              <a:tabLst>
                <a:tab pos="457200" algn="l"/>
              </a:tabLst>
            </a:pPr>
            <a:r>
              <a:rPr lang="ar-SA" sz="4800" dirty="0" smtClean="0">
                <a:solidFill>
                  <a:srgbClr val="222222"/>
                </a:solidFill>
                <a:latin typeface="Calibri" panose="020F0502020204030204" pitchFamily="34" charset="0"/>
                <a:ea typeface="Times New Roman" panose="02020603050405020304" pitchFamily="18" charset="0"/>
              </a:rPr>
              <a:t>3- عرض </a:t>
            </a:r>
            <a:r>
              <a:rPr lang="ar-SA" sz="4800" dirty="0">
                <a:solidFill>
                  <a:srgbClr val="222222"/>
                </a:solidFill>
                <a:latin typeface="Calibri" panose="020F0502020204030204" pitchFamily="34" charset="0"/>
                <a:ea typeface="Times New Roman" panose="02020603050405020304" pitchFamily="18" charset="0"/>
              </a:rPr>
              <a:t>النموذج في مجموعة من العلاقات الرياضية وإعطاء فرص مختلفة (للبدائل) لعملية اتخاذ القرارات وبما يساهم في تفسير عناصر المشكلة والعوامل المؤثرة فيها</a:t>
            </a:r>
            <a:r>
              <a:rPr lang="en-US" sz="4800" dirty="0" smtClean="0">
                <a:solidFill>
                  <a:srgbClr val="222222"/>
                </a:solidFill>
                <a:effectLst/>
                <a:latin typeface="Arial" panose="020B0604020202020204" pitchFamily="34" charset="0"/>
                <a:ea typeface="Times New Roman" panose="02020603050405020304" pitchFamily="18" charset="0"/>
                <a:cs typeface="Arial" panose="020B0604020202020204" pitchFamily="34" charset="0"/>
              </a:rPr>
              <a:t>.</a:t>
            </a:r>
            <a:endParaRPr lang="en-US" sz="4400" dirty="0" smtClean="0">
              <a:effectLst/>
              <a:latin typeface="Calibri" panose="020F0502020204030204" pitchFamily="34" charset="0"/>
              <a:ea typeface="Calibri" panose="020F0502020204030204" pitchFamily="34" charset="0"/>
              <a:cs typeface="Arial" panose="020B0604020202020204" pitchFamily="34" charset="0"/>
            </a:endParaRPr>
          </a:p>
          <a:p>
            <a:pPr marL="342900" marR="487680" lvl="0" indent="-342900" algn="r" rtl="1">
              <a:spcBef>
                <a:spcPts val="0"/>
              </a:spcBef>
              <a:spcAft>
                <a:spcPts val="120"/>
              </a:spcAft>
              <a:tabLst>
                <a:tab pos="457200" algn="l"/>
              </a:tabLst>
            </a:pPr>
            <a:r>
              <a:rPr lang="ar-SA" sz="4800" dirty="0" smtClean="0">
                <a:solidFill>
                  <a:srgbClr val="222222"/>
                </a:solidFill>
                <a:latin typeface="Calibri" panose="020F0502020204030204" pitchFamily="34" charset="0"/>
                <a:ea typeface="Times New Roman" panose="02020603050405020304" pitchFamily="18" charset="0"/>
              </a:rPr>
              <a:t>4- تطبيق </a:t>
            </a:r>
            <a:r>
              <a:rPr lang="ar-SA" sz="4800" dirty="0">
                <a:solidFill>
                  <a:srgbClr val="222222"/>
                </a:solidFill>
                <a:latin typeface="Calibri" panose="020F0502020204030204" pitchFamily="34" charset="0"/>
                <a:ea typeface="Times New Roman" panose="02020603050405020304" pitchFamily="18" charset="0"/>
              </a:rPr>
              <a:t>هذة النماذج في المستقبل عندما تواجهنا مشكلة مماثلة</a:t>
            </a:r>
            <a:r>
              <a:rPr lang="en-US" sz="4800" dirty="0" smtClean="0">
                <a:solidFill>
                  <a:srgbClr val="222222"/>
                </a:solidFill>
                <a:effectLst/>
                <a:latin typeface="Arial" panose="020B0604020202020204" pitchFamily="34" charset="0"/>
                <a:ea typeface="Times New Roman" panose="02020603050405020304" pitchFamily="18" charset="0"/>
                <a:cs typeface="Arial" panose="020B0604020202020204" pitchFamily="34" charset="0"/>
              </a:rPr>
              <a:t>.</a:t>
            </a:r>
            <a:endParaRPr lang="en-US" sz="4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582133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10515600" cy="5883275"/>
          </a:xfrm>
        </p:spPr>
        <p:txBody>
          <a:bodyPr>
            <a:normAutofit/>
          </a:bodyPr>
          <a:lstStyle/>
          <a:p>
            <a:pPr algn="r" rtl="1"/>
            <a:r>
              <a:rPr lang="ar-SA" sz="4800" u="sng" dirty="0" smtClean="0"/>
              <a:t>العوامل التي ساعدت على تطور بحوث العمليات:</a:t>
            </a:r>
            <a:r>
              <a:rPr lang="ar-SA" dirty="0" smtClean="0"/>
              <a:t/>
            </a:r>
            <a:br>
              <a:rPr lang="ar-SA" dirty="0" smtClean="0"/>
            </a:br>
            <a:r>
              <a:rPr lang="ar-SA" dirty="0" smtClean="0"/>
              <a:t>1- الرواج الاقتصادي وزيادة حجم الانتاج وخاصة بعد استخدام المكننة والوسائل الالية.</a:t>
            </a:r>
            <a:br>
              <a:rPr lang="ar-SA" dirty="0" smtClean="0"/>
            </a:br>
            <a:r>
              <a:rPr lang="ar-SA" dirty="0" smtClean="0"/>
              <a:t>2- ظهور الحاسب الالي والتطور السريع في البرامجيات.</a:t>
            </a:r>
            <a:br>
              <a:rPr lang="ar-SA" dirty="0" smtClean="0"/>
            </a:br>
            <a:r>
              <a:rPr lang="ar-SA" dirty="0" smtClean="0"/>
              <a:t>3- حاجة المدراء الى وسائل تساعدهم في ترشيد عملية اتخاذ القرار التي دفعت الباحثين الى ابتكار العديد من الاساليب الكمية.</a:t>
            </a:r>
            <a:br>
              <a:rPr lang="ar-SA" dirty="0" smtClean="0"/>
            </a:br>
            <a:r>
              <a:rPr lang="ar-SA" dirty="0" smtClean="0"/>
              <a:t>4- حاجة العلوم الاخرى الى اساليب بحوث العمليات مثل الهندسة والرياضيات والحاسبات وغيرها.</a:t>
            </a:r>
            <a:endParaRPr lang="en-US" dirty="0"/>
          </a:p>
        </p:txBody>
      </p:sp>
    </p:spTree>
    <p:extLst>
      <p:ext uri="{BB962C8B-B14F-4D97-AF65-F5344CB8AC3E}">
        <p14:creationId xmlns:p14="http://schemas.microsoft.com/office/powerpoint/2010/main" val="1262202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705600" y="158750"/>
            <a:ext cx="4699000" cy="704850"/>
          </a:xfrm>
          <a:prstGeom prst="rect">
            <a:avLst/>
          </a:prstGeom>
        </p:spPr>
      </p:pic>
      <p:pic>
        <p:nvPicPr>
          <p:cNvPr id="5" name="Picture 4"/>
          <p:cNvPicPr>
            <a:picLocks noChangeAspect="1"/>
          </p:cNvPicPr>
          <p:nvPr/>
        </p:nvPicPr>
        <p:blipFill>
          <a:blip r:embed="rId3"/>
          <a:stretch>
            <a:fillRect/>
          </a:stretch>
        </p:blipFill>
        <p:spPr>
          <a:xfrm>
            <a:off x="1320800" y="1104900"/>
            <a:ext cx="10088645" cy="5118099"/>
          </a:xfrm>
          <a:prstGeom prst="rect">
            <a:avLst/>
          </a:prstGeom>
        </p:spPr>
      </p:pic>
    </p:spTree>
    <p:extLst>
      <p:ext uri="{BB962C8B-B14F-4D97-AF65-F5344CB8AC3E}">
        <p14:creationId xmlns:p14="http://schemas.microsoft.com/office/powerpoint/2010/main" val="22336040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171079" y="273050"/>
            <a:ext cx="5420846" cy="819150"/>
          </a:xfrm>
          <a:prstGeom prst="rect">
            <a:avLst/>
          </a:prstGeom>
        </p:spPr>
      </p:pic>
      <p:pic>
        <p:nvPicPr>
          <p:cNvPr id="4" name="Picture 3"/>
          <p:cNvPicPr>
            <a:picLocks noChangeAspect="1"/>
          </p:cNvPicPr>
          <p:nvPr/>
        </p:nvPicPr>
        <p:blipFill>
          <a:blip r:embed="rId3"/>
          <a:stretch>
            <a:fillRect/>
          </a:stretch>
        </p:blipFill>
        <p:spPr>
          <a:xfrm>
            <a:off x="1977287" y="1346201"/>
            <a:ext cx="9614638" cy="4064000"/>
          </a:xfrm>
          <a:prstGeom prst="rect">
            <a:avLst/>
          </a:prstGeom>
        </p:spPr>
      </p:pic>
    </p:spTree>
    <p:extLst>
      <p:ext uri="{BB962C8B-B14F-4D97-AF65-F5344CB8AC3E}">
        <p14:creationId xmlns:p14="http://schemas.microsoft.com/office/powerpoint/2010/main" val="7042722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30300" y="228600"/>
            <a:ext cx="10147300" cy="6261099"/>
          </a:xfrm>
          <a:prstGeom prst="rect">
            <a:avLst/>
          </a:prstGeom>
        </p:spPr>
      </p:pic>
    </p:spTree>
    <p:extLst>
      <p:ext uri="{BB962C8B-B14F-4D97-AF65-F5344CB8AC3E}">
        <p14:creationId xmlns:p14="http://schemas.microsoft.com/office/powerpoint/2010/main" val="10925641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92200" y="406400"/>
            <a:ext cx="10096500" cy="5956299"/>
          </a:xfrm>
          <a:prstGeom prst="rect">
            <a:avLst/>
          </a:prstGeom>
        </p:spPr>
      </p:pic>
    </p:spTree>
    <p:extLst>
      <p:ext uri="{BB962C8B-B14F-4D97-AF65-F5344CB8AC3E}">
        <p14:creationId xmlns:p14="http://schemas.microsoft.com/office/powerpoint/2010/main" val="12050827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58800" y="203200"/>
            <a:ext cx="10972799" cy="6032499"/>
          </a:xfrm>
          <a:prstGeom prst="rect">
            <a:avLst/>
          </a:prstGeom>
        </p:spPr>
      </p:pic>
    </p:spTree>
    <p:extLst>
      <p:ext uri="{BB962C8B-B14F-4D97-AF65-F5344CB8AC3E}">
        <p14:creationId xmlns:p14="http://schemas.microsoft.com/office/powerpoint/2010/main" val="13471915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57200" y="241301"/>
            <a:ext cx="10820400" cy="2031999"/>
          </a:xfrm>
          <a:prstGeom prst="rect">
            <a:avLst/>
          </a:prstGeom>
        </p:spPr>
      </p:pic>
      <p:pic>
        <p:nvPicPr>
          <p:cNvPr id="3" name="Picture 2"/>
          <p:cNvPicPr>
            <a:picLocks noChangeAspect="1"/>
          </p:cNvPicPr>
          <p:nvPr/>
        </p:nvPicPr>
        <p:blipFill>
          <a:blip r:embed="rId3"/>
          <a:stretch>
            <a:fillRect/>
          </a:stretch>
        </p:blipFill>
        <p:spPr>
          <a:xfrm>
            <a:off x="457200" y="2273301"/>
            <a:ext cx="11087100" cy="4483100"/>
          </a:xfrm>
          <a:prstGeom prst="rect">
            <a:avLst/>
          </a:prstGeom>
        </p:spPr>
      </p:pic>
    </p:spTree>
    <p:extLst>
      <p:ext uri="{BB962C8B-B14F-4D97-AF65-F5344CB8AC3E}">
        <p14:creationId xmlns:p14="http://schemas.microsoft.com/office/powerpoint/2010/main" val="42788656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193908" y="0"/>
            <a:ext cx="5905784" cy="400110"/>
          </a:xfrm>
          <a:prstGeom prst="rect">
            <a:avLst/>
          </a:prstGeom>
        </p:spPr>
        <p:txBody>
          <a:bodyPr wrap="none">
            <a:spAutoFit/>
          </a:bodyPr>
          <a:lstStyle/>
          <a:p>
            <a:pPr algn="ctr" rtl="1"/>
            <a:r>
              <a:rPr lang="ar-SA" sz="2000" b="1" dirty="0" smtClean="0">
                <a:effectLst/>
                <a:latin typeface="Times New Roman" panose="02020603050405020304" pitchFamily="18" charset="0"/>
                <a:ea typeface="Times New Roman" panose="02020603050405020304" pitchFamily="18" charset="0"/>
              </a:rPr>
              <a:t>مفردات مادة بحوث العمليات – برنامج ماجستير –تقنيات ادارة الجودة</a:t>
            </a:r>
            <a:endParaRPr lang="en-US" b="1" dirty="0">
              <a:effectLst/>
              <a:latin typeface="Times New Roman" panose="02020603050405020304" pitchFamily="18" charset="0"/>
              <a:ea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335428130"/>
              </p:ext>
            </p:extLst>
          </p:nvPr>
        </p:nvGraphicFramePr>
        <p:xfrm>
          <a:off x="774700" y="500380"/>
          <a:ext cx="10744200" cy="6217920"/>
        </p:xfrm>
        <a:graphic>
          <a:graphicData uri="http://schemas.openxmlformats.org/drawingml/2006/table">
            <a:tbl>
              <a:tblPr rtl="1" firstRow="1" firstCol="1" bandRow="1">
                <a:tableStyleId>{5C22544A-7EE6-4342-B048-85BDC9FD1C3A}</a:tableStyleId>
              </a:tblPr>
              <a:tblGrid>
                <a:gridCol w="1190157"/>
                <a:gridCol w="9554043"/>
              </a:tblGrid>
              <a:tr h="329453">
                <a:tc>
                  <a:txBody>
                    <a:bodyPr/>
                    <a:lstStyle/>
                    <a:p>
                      <a:pPr marL="0" marR="0" algn="ctr" rtl="1">
                        <a:spcBef>
                          <a:spcPts val="0"/>
                        </a:spcBef>
                        <a:spcAft>
                          <a:spcPts val="0"/>
                        </a:spcAft>
                      </a:pPr>
                      <a:r>
                        <a:rPr lang="ar-SA" sz="1400" dirty="0">
                          <a:effectLst/>
                        </a:rPr>
                        <a:t>الاسبوع</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rtl="1">
                        <a:spcBef>
                          <a:spcPts val="0"/>
                        </a:spcBef>
                        <a:spcAft>
                          <a:spcPts val="0"/>
                        </a:spcAft>
                      </a:pPr>
                      <a:r>
                        <a:rPr lang="ar-SA" sz="2400" b="1" dirty="0">
                          <a:effectLst/>
                        </a:rPr>
                        <a:t>المفردات</a:t>
                      </a:r>
                      <a:endParaRPr lang="en-US" sz="2000" b="1" dirty="0">
                        <a:effectLst/>
                        <a:latin typeface="Times New Roman" panose="02020603050405020304" pitchFamily="18" charset="0"/>
                        <a:ea typeface="Times New Roman" panose="02020603050405020304" pitchFamily="18" charset="0"/>
                      </a:endParaRPr>
                    </a:p>
                  </a:txBody>
                  <a:tcPr marL="68580" marR="68580" marT="0" marB="0"/>
                </a:tc>
              </a:tr>
              <a:tr h="329453">
                <a:tc>
                  <a:txBody>
                    <a:bodyPr/>
                    <a:lstStyle/>
                    <a:p>
                      <a:pPr marL="0" marR="0" algn="ctr" rtl="1">
                        <a:spcBef>
                          <a:spcPts val="0"/>
                        </a:spcBef>
                        <a:spcAft>
                          <a:spcPts val="0"/>
                        </a:spcAft>
                      </a:pPr>
                      <a:r>
                        <a:rPr lang="ar-SA" sz="1400">
                          <a:effectLst/>
                        </a:rPr>
                        <a:t>1</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rtl="1">
                        <a:spcBef>
                          <a:spcPts val="0"/>
                        </a:spcBef>
                        <a:spcAft>
                          <a:spcPts val="0"/>
                        </a:spcAft>
                      </a:pPr>
                      <a:r>
                        <a:rPr lang="ar-SA" sz="2400" b="1" dirty="0">
                          <a:effectLst/>
                        </a:rPr>
                        <a:t>مفهوم بحوث العمليات</a:t>
                      </a:r>
                      <a:endParaRPr lang="en-US" sz="2000" b="1" dirty="0">
                        <a:effectLst/>
                        <a:latin typeface="Times New Roman" panose="02020603050405020304" pitchFamily="18" charset="0"/>
                        <a:ea typeface="Times New Roman" panose="02020603050405020304" pitchFamily="18" charset="0"/>
                      </a:endParaRPr>
                    </a:p>
                  </a:txBody>
                  <a:tcPr marL="68580" marR="68580" marT="0" marB="0"/>
                </a:tc>
              </a:tr>
              <a:tr h="329453">
                <a:tc>
                  <a:txBody>
                    <a:bodyPr/>
                    <a:lstStyle/>
                    <a:p>
                      <a:pPr marL="0" marR="0" algn="ctr" rtl="1">
                        <a:spcBef>
                          <a:spcPts val="0"/>
                        </a:spcBef>
                        <a:spcAft>
                          <a:spcPts val="0"/>
                        </a:spcAft>
                      </a:pPr>
                      <a:r>
                        <a:rPr lang="ar-SA" sz="1400">
                          <a:effectLst/>
                        </a:rPr>
                        <a:t>2</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rtl="1">
                        <a:spcBef>
                          <a:spcPts val="0"/>
                        </a:spcBef>
                        <a:spcAft>
                          <a:spcPts val="0"/>
                        </a:spcAft>
                      </a:pPr>
                      <a:r>
                        <a:rPr lang="ar-SA" sz="2400" b="1" dirty="0">
                          <a:effectLst/>
                        </a:rPr>
                        <a:t>البرمجة الخطية</a:t>
                      </a:r>
                      <a:endParaRPr lang="en-US" sz="2000" b="1" dirty="0">
                        <a:effectLst/>
                        <a:latin typeface="Times New Roman" panose="02020603050405020304" pitchFamily="18" charset="0"/>
                        <a:ea typeface="Times New Roman" panose="02020603050405020304" pitchFamily="18" charset="0"/>
                      </a:endParaRPr>
                    </a:p>
                  </a:txBody>
                  <a:tcPr marL="68580" marR="68580" marT="0" marB="0"/>
                </a:tc>
              </a:tr>
              <a:tr h="329453">
                <a:tc>
                  <a:txBody>
                    <a:bodyPr/>
                    <a:lstStyle/>
                    <a:p>
                      <a:pPr marL="0" marR="0" algn="ctr" rtl="1">
                        <a:spcBef>
                          <a:spcPts val="0"/>
                        </a:spcBef>
                        <a:spcAft>
                          <a:spcPts val="0"/>
                        </a:spcAft>
                      </a:pPr>
                      <a:r>
                        <a:rPr lang="ar-SA" sz="1400">
                          <a:effectLst/>
                        </a:rPr>
                        <a:t>3</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rtl="1">
                        <a:spcBef>
                          <a:spcPts val="0"/>
                        </a:spcBef>
                        <a:spcAft>
                          <a:spcPts val="0"/>
                        </a:spcAft>
                      </a:pPr>
                      <a:r>
                        <a:rPr lang="ar-SA" sz="2400" b="1" dirty="0">
                          <a:effectLst/>
                        </a:rPr>
                        <a:t>المشكلة المقابلة </a:t>
                      </a:r>
                      <a:r>
                        <a:rPr lang="en-US" sz="2400" b="1" dirty="0">
                          <a:effectLst/>
                        </a:rPr>
                        <a:t>Dual Problem</a:t>
                      </a:r>
                      <a:endParaRPr lang="en-US" sz="2000" b="1" dirty="0">
                        <a:effectLst/>
                        <a:latin typeface="Times New Roman" panose="02020603050405020304" pitchFamily="18" charset="0"/>
                        <a:ea typeface="Times New Roman" panose="02020603050405020304" pitchFamily="18" charset="0"/>
                      </a:endParaRPr>
                    </a:p>
                  </a:txBody>
                  <a:tcPr marL="68580" marR="68580" marT="0" marB="0"/>
                </a:tc>
              </a:tr>
              <a:tr h="329453">
                <a:tc>
                  <a:txBody>
                    <a:bodyPr/>
                    <a:lstStyle/>
                    <a:p>
                      <a:pPr marL="0" marR="0" algn="ctr" rtl="1">
                        <a:spcBef>
                          <a:spcPts val="0"/>
                        </a:spcBef>
                        <a:spcAft>
                          <a:spcPts val="0"/>
                        </a:spcAft>
                      </a:pPr>
                      <a:r>
                        <a:rPr lang="ar-SA" sz="1400">
                          <a:effectLst/>
                        </a:rPr>
                        <a:t>4</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rtl="1">
                        <a:spcBef>
                          <a:spcPts val="0"/>
                        </a:spcBef>
                        <a:spcAft>
                          <a:spcPts val="0"/>
                        </a:spcAft>
                      </a:pPr>
                      <a:r>
                        <a:rPr lang="ar-SA" sz="2400" b="1" dirty="0">
                          <a:effectLst/>
                        </a:rPr>
                        <a:t>تحليل الحساسية </a:t>
                      </a:r>
                      <a:r>
                        <a:rPr lang="en-US" sz="2400" b="1" dirty="0">
                          <a:effectLst/>
                        </a:rPr>
                        <a:t>Sensitivity Analysis</a:t>
                      </a:r>
                      <a:endParaRPr lang="en-US" sz="2000" b="1" dirty="0">
                        <a:effectLst/>
                        <a:latin typeface="Times New Roman" panose="02020603050405020304" pitchFamily="18" charset="0"/>
                        <a:ea typeface="Times New Roman" panose="02020603050405020304" pitchFamily="18" charset="0"/>
                      </a:endParaRPr>
                    </a:p>
                  </a:txBody>
                  <a:tcPr marL="68580" marR="68580" marT="0" marB="0"/>
                </a:tc>
              </a:tr>
              <a:tr h="329453">
                <a:tc>
                  <a:txBody>
                    <a:bodyPr/>
                    <a:lstStyle/>
                    <a:p>
                      <a:pPr marL="0" marR="0" algn="ctr" rtl="1">
                        <a:spcBef>
                          <a:spcPts val="0"/>
                        </a:spcBef>
                        <a:spcAft>
                          <a:spcPts val="0"/>
                        </a:spcAft>
                      </a:pPr>
                      <a:r>
                        <a:rPr lang="ar-SA" sz="1400">
                          <a:effectLst/>
                        </a:rPr>
                        <a:t>5</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rtl="1">
                        <a:spcBef>
                          <a:spcPts val="0"/>
                        </a:spcBef>
                        <a:spcAft>
                          <a:spcPts val="0"/>
                        </a:spcAft>
                      </a:pPr>
                      <a:r>
                        <a:rPr lang="ar-SA" sz="2400" b="1" dirty="0">
                          <a:effectLst/>
                        </a:rPr>
                        <a:t>مشكلة النقل</a:t>
                      </a:r>
                      <a:endParaRPr lang="en-US" sz="2000" b="1" dirty="0">
                        <a:effectLst/>
                        <a:latin typeface="Times New Roman" panose="02020603050405020304" pitchFamily="18" charset="0"/>
                        <a:ea typeface="Times New Roman" panose="02020603050405020304" pitchFamily="18" charset="0"/>
                      </a:endParaRPr>
                    </a:p>
                  </a:txBody>
                  <a:tcPr marL="68580" marR="68580" marT="0" marB="0"/>
                </a:tc>
              </a:tr>
              <a:tr h="329453">
                <a:tc>
                  <a:txBody>
                    <a:bodyPr/>
                    <a:lstStyle/>
                    <a:p>
                      <a:pPr marL="0" marR="0" algn="ctr" rtl="1">
                        <a:spcBef>
                          <a:spcPts val="0"/>
                        </a:spcBef>
                        <a:spcAft>
                          <a:spcPts val="0"/>
                        </a:spcAft>
                      </a:pPr>
                      <a:r>
                        <a:rPr lang="ar-SA" sz="1400">
                          <a:effectLst/>
                        </a:rPr>
                        <a:t>6</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rtl="1">
                        <a:spcBef>
                          <a:spcPts val="0"/>
                        </a:spcBef>
                        <a:spcAft>
                          <a:spcPts val="0"/>
                        </a:spcAft>
                      </a:pPr>
                      <a:r>
                        <a:rPr lang="ar-SA" sz="2400" b="1" dirty="0">
                          <a:effectLst/>
                        </a:rPr>
                        <a:t>مشكلة التخصيص</a:t>
                      </a:r>
                      <a:endParaRPr lang="en-US" sz="2000" b="1" dirty="0">
                        <a:effectLst/>
                        <a:latin typeface="Times New Roman" panose="02020603050405020304" pitchFamily="18" charset="0"/>
                        <a:ea typeface="Times New Roman" panose="02020603050405020304" pitchFamily="18" charset="0"/>
                      </a:endParaRPr>
                    </a:p>
                  </a:txBody>
                  <a:tcPr marL="68580" marR="68580" marT="0" marB="0"/>
                </a:tc>
              </a:tr>
              <a:tr h="329453">
                <a:tc>
                  <a:txBody>
                    <a:bodyPr/>
                    <a:lstStyle/>
                    <a:p>
                      <a:pPr marL="0" marR="0" algn="ctr" rtl="1">
                        <a:spcBef>
                          <a:spcPts val="0"/>
                        </a:spcBef>
                        <a:spcAft>
                          <a:spcPts val="0"/>
                        </a:spcAft>
                      </a:pPr>
                      <a:r>
                        <a:rPr lang="ar-SA" sz="1400">
                          <a:effectLst/>
                        </a:rPr>
                        <a:t>7</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rtl="1">
                        <a:spcBef>
                          <a:spcPts val="0"/>
                        </a:spcBef>
                        <a:spcAft>
                          <a:spcPts val="0"/>
                        </a:spcAft>
                      </a:pPr>
                      <a:r>
                        <a:rPr lang="ar-SA" sz="2400" b="1" dirty="0">
                          <a:effectLst/>
                        </a:rPr>
                        <a:t>تحليل المخطط الشبكي </a:t>
                      </a:r>
                      <a:r>
                        <a:rPr lang="en-US" sz="2400" b="1" dirty="0">
                          <a:effectLst/>
                        </a:rPr>
                        <a:t>Network Analysis</a:t>
                      </a:r>
                      <a:endParaRPr lang="en-US" sz="2000" b="1" dirty="0">
                        <a:effectLst/>
                        <a:latin typeface="Times New Roman" panose="02020603050405020304" pitchFamily="18" charset="0"/>
                        <a:ea typeface="Times New Roman" panose="02020603050405020304" pitchFamily="18" charset="0"/>
                      </a:endParaRPr>
                    </a:p>
                  </a:txBody>
                  <a:tcPr marL="68580" marR="68580" marT="0" marB="0"/>
                </a:tc>
              </a:tr>
              <a:tr h="329453">
                <a:tc>
                  <a:txBody>
                    <a:bodyPr/>
                    <a:lstStyle/>
                    <a:p>
                      <a:pPr marL="0" marR="0" algn="ctr" rtl="1">
                        <a:spcBef>
                          <a:spcPts val="0"/>
                        </a:spcBef>
                        <a:spcAft>
                          <a:spcPts val="0"/>
                        </a:spcAft>
                      </a:pPr>
                      <a:r>
                        <a:rPr lang="ar-SA" sz="1400">
                          <a:effectLst/>
                        </a:rPr>
                        <a:t>8</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rtl="1">
                        <a:spcBef>
                          <a:spcPts val="0"/>
                        </a:spcBef>
                        <a:spcAft>
                          <a:spcPts val="0"/>
                        </a:spcAft>
                      </a:pPr>
                      <a:r>
                        <a:rPr lang="ar-SA" sz="2400" b="1" dirty="0">
                          <a:effectLst/>
                        </a:rPr>
                        <a:t>تحليل الخزين </a:t>
                      </a:r>
                      <a:r>
                        <a:rPr lang="en-US" sz="2400" b="1" dirty="0">
                          <a:effectLst/>
                        </a:rPr>
                        <a:t>Inventory Models</a:t>
                      </a:r>
                      <a:endParaRPr lang="en-US" sz="2000" b="1" dirty="0">
                        <a:effectLst/>
                        <a:latin typeface="Times New Roman" panose="02020603050405020304" pitchFamily="18" charset="0"/>
                        <a:ea typeface="Times New Roman" panose="02020603050405020304" pitchFamily="18" charset="0"/>
                      </a:endParaRPr>
                    </a:p>
                  </a:txBody>
                  <a:tcPr marL="68580" marR="68580" marT="0" marB="0"/>
                </a:tc>
              </a:tr>
              <a:tr h="329453">
                <a:tc>
                  <a:txBody>
                    <a:bodyPr/>
                    <a:lstStyle/>
                    <a:p>
                      <a:pPr marL="0" marR="0" algn="ctr" rtl="1">
                        <a:spcBef>
                          <a:spcPts val="0"/>
                        </a:spcBef>
                        <a:spcAft>
                          <a:spcPts val="0"/>
                        </a:spcAft>
                      </a:pPr>
                      <a:r>
                        <a:rPr lang="ar-SA" sz="1400">
                          <a:effectLst/>
                        </a:rPr>
                        <a:t>9</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rtl="1">
                        <a:spcBef>
                          <a:spcPts val="0"/>
                        </a:spcBef>
                        <a:spcAft>
                          <a:spcPts val="0"/>
                        </a:spcAft>
                      </a:pPr>
                      <a:r>
                        <a:rPr lang="ar-SA" sz="2400" b="1" dirty="0">
                          <a:effectLst/>
                        </a:rPr>
                        <a:t>نظرية القرار </a:t>
                      </a:r>
                      <a:r>
                        <a:rPr lang="en-US" sz="2400" b="1" dirty="0">
                          <a:effectLst/>
                        </a:rPr>
                        <a:t>Decision Theorem</a:t>
                      </a:r>
                      <a:endParaRPr lang="en-US" sz="2000" b="1" dirty="0">
                        <a:effectLst/>
                        <a:latin typeface="Times New Roman" panose="02020603050405020304" pitchFamily="18" charset="0"/>
                        <a:ea typeface="Times New Roman" panose="02020603050405020304" pitchFamily="18" charset="0"/>
                      </a:endParaRPr>
                    </a:p>
                  </a:txBody>
                  <a:tcPr marL="68580" marR="68580" marT="0" marB="0"/>
                </a:tc>
              </a:tr>
              <a:tr h="329453">
                <a:tc>
                  <a:txBody>
                    <a:bodyPr/>
                    <a:lstStyle/>
                    <a:p>
                      <a:pPr marL="0" marR="0" algn="ctr" rtl="1">
                        <a:spcBef>
                          <a:spcPts val="0"/>
                        </a:spcBef>
                        <a:spcAft>
                          <a:spcPts val="0"/>
                        </a:spcAft>
                      </a:pPr>
                      <a:r>
                        <a:rPr lang="ar-SA" sz="1400">
                          <a:effectLst/>
                        </a:rPr>
                        <a:t>10</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rtl="1">
                        <a:spcBef>
                          <a:spcPts val="0"/>
                        </a:spcBef>
                        <a:spcAft>
                          <a:spcPts val="0"/>
                        </a:spcAft>
                      </a:pPr>
                      <a:r>
                        <a:rPr lang="ar-SA" sz="2400" b="1" dirty="0">
                          <a:effectLst/>
                        </a:rPr>
                        <a:t>نظرية المباراة </a:t>
                      </a:r>
                      <a:r>
                        <a:rPr lang="en-US" sz="2400" b="1" dirty="0">
                          <a:effectLst/>
                        </a:rPr>
                        <a:t>Game Theory</a:t>
                      </a:r>
                      <a:endParaRPr lang="en-US" sz="2000" b="1" dirty="0">
                        <a:effectLst/>
                        <a:latin typeface="Times New Roman" panose="02020603050405020304" pitchFamily="18" charset="0"/>
                        <a:ea typeface="Times New Roman" panose="02020603050405020304" pitchFamily="18" charset="0"/>
                      </a:endParaRPr>
                    </a:p>
                  </a:txBody>
                  <a:tcPr marL="68580" marR="68580" marT="0" marB="0"/>
                </a:tc>
              </a:tr>
              <a:tr h="329453">
                <a:tc>
                  <a:txBody>
                    <a:bodyPr/>
                    <a:lstStyle/>
                    <a:p>
                      <a:pPr marL="0" marR="0" algn="ctr" rtl="1">
                        <a:spcBef>
                          <a:spcPts val="0"/>
                        </a:spcBef>
                        <a:spcAft>
                          <a:spcPts val="0"/>
                        </a:spcAft>
                      </a:pPr>
                      <a:r>
                        <a:rPr lang="ar-SA" sz="1400">
                          <a:effectLst/>
                        </a:rPr>
                        <a:t>11</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rtl="1">
                        <a:spcBef>
                          <a:spcPts val="0"/>
                        </a:spcBef>
                        <a:spcAft>
                          <a:spcPts val="0"/>
                        </a:spcAft>
                      </a:pPr>
                      <a:r>
                        <a:rPr lang="ar-SA" sz="2400" b="1" dirty="0">
                          <a:effectLst/>
                        </a:rPr>
                        <a:t>نظرية الطوابير</a:t>
                      </a:r>
                      <a:r>
                        <a:rPr lang="en-US" sz="2400" b="1" dirty="0">
                          <a:effectLst/>
                        </a:rPr>
                        <a:t>Queueing Theory </a:t>
                      </a:r>
                      <a:endParaRPr lang="en-US" sz="2000" b="1" dirty="0">
                        <a:effectLst/>
                        <a:latin typeface="Times New Roman" panose="02020603050405020304" pitchFamily="18" charset="0"/>
                        <a:ea typeface="Times New Roman" panose="02020603050405020304" pitchFamily="18" charset="0"/>
                      </a:endParaRPr>
                    </a:p>
                  </a:txBody>
                  <a:tcPr marL="68580" marR="68580" marT="0" marB="0"/>
                </a:tc>
              </a:tr>
              <a:tr h="329453">
                <a:tc>
                  <a:txBody>
                    <a:bodyPr/>
                    <a:lstStyle/>
                    <a:p>
                      <a:pPr marL="0" marR="0" algn="ctr" rtl="1">
                        <a:spcBef>
                          <a:spcPts val="0"/>
                        </a:spcBef>
                        <a:spcAft>
                          <a:spcPts val="0"/>
                        </a:spcAft>
                      </a:pPr>
                      <a:r>
                        <a:rPr lang="ar-SA" sz="1400">
                          <a:effectLst/>
                        </a:rPr>
                        <a:t>12</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rtl="1">
                        <a:spcBef>
                          <a:spcPts val="0"/>
                        </a:spcBef>
                        <a:spcAft>
                          <a:spcPts val="0"/>
                        </a:spcAft>
                      </a:pPr>
                      <a:r>
                        <a:rPr lang="ar-SA" sz="2400" b="1" dirty="0">
                          <a:effectLst/>
                        </a:rPr>
                        <a:t>سلاسل ماركوف</a:t>
                      </a:r>
                      <a:r>
                        <a:rPr lang="en-US" sz="2400" b="1" dirty="0">
                          <a:effectLst/>
                        </a:rPr>
                        <a:t>Markov Chains</a:t>
                      </a:r>
                      <a:endParaRPr lang="en-US" sz="2000" b="1" dirty="0">
                        <a:effectLst/>
                        <a:latin typeface="Times New Roman" panose="02020603050405020304" pitchFamily="18" charset="0"/>
                        <a:ea typeface="Times New Roman" panose="02020603050405020304" pitchFamily="18" charset="0"/>
                      </a:endParaRPr>
                    </a:p>
                  </a:txBody>
                  <a:tcPr marL="68580" marR="68580" marT="0" marB="0"/>
                </a:tc>
              </a:tr>
              <a:tr h="329453">
                <a:tc>
                  <a:txBody>
                    <a:bodyPr/>
                    <a:lstStyle/>
                    <a:p>
                      <a:pPr marL="0" marR="0" algn="ctr" rtl="1">
                        <a:spcBef>
                          <a:spcPts val="0"/>
                        </a:spcBef>
                        <a:spcAft>
                          <a:spcPts val="0"/>
                        </a:spcAft>
                      </a:pPr>
                      <a:r>
                        <a:rPr lang="ar-SA" sz="1400">
                          <a:effectLst/>
                        </a:rPr>
                        <a:t>13</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rtl="1">
                        <a:spcBef>
                          <a:spcPts val="0"/>
                        </a:spcBef>
                        <a:spcAft>
                          <a:spcPts val="0"/>
                        </a:spcAft>
                      </a:pPr>
                      <a:r>
                        <a:rPr lang="ar-SA" sz="2400" b="1" dirty="0">
                          <a:effectLst/>
                        </a:rPr>
                        <a:t>التنبؤ</a:t>
                      </a:r>
                      <a:r>
                        <a:rPr lang="en-US" sz="2400" b="1" dirty="0">
                          <a:effectLst/>
                        </a:rPr>
                        <a:t>Forecasting</a:t>
                      </a:r>
                      <a:endParaRPr lang="en-US" sz="2000" b="1" dirty="0">
                        <a:effectLst/>
                        <a:latin typeface="Times New Roman" panose="02020603050405020304" pitchFamily="18" charset="0"/>
                        <a:ea typeface="Times New Roman" panose="02020603050405020304" pitchFamily="18" charset="0"/>
                      </a:endParaRPr>
                    </a:p>
                  </a:txBody>
                  <a:tcPr marL="68580" marR="68580" marT="0" marB="0"/>
                </a:tc>
              </a:tr>
              <a:tr h="329453">
                <a:tc>
                  <a:txBody>
                    <a:bodyPr/>
                    <a:lstStyle/>
                    <a:p>
                      <a:pPr marL="0" marR="0" algn="ctr" rtl="1">
                        <a:spcBef>
                          <a:spcPts val="0"/>
                        </a:spcBef>
                        <a:spcAft>
                          <a:spcPts val="0"/>
                        </a:spcAft>
                      </a:pPr>
                      <a:r>
                        <a:rPr lang="ar-SA" sz="1400">
                          <a:effectLst/>
                        </a:rPr>
                        <a:t>14</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rtl="1">
                        <a:spcBef>
                          <a:spcPts val="0"/>
                        </a:spcBef>
                        <a:spcAft>
                          <a:spcPts val="0"/>
                        </a:spcAft>
                      </a:pPr>
                      <a:r>
                        <a:rPr lang="ar-SA" sz="2400" b="1" dirty="0">
                          <a:effectLst/>
                        </a:rPr>
                        <a:t> المحاكاة</a:t>
                      </a:r>
                      <a:r>
                        <a:rPr lang="en-US" sz="2400" b="1" dirty="0">
                          <a:effectLst/>
                        </a:rPr>
                        <a:t>Simulation</a:t>
                      </a:r>
                      <a:endParaRPr lang="en-US" sz="2000" b="1" dirty="0">
                        <a:effectLst/>
                        <a:latin typeface="Times New Roman" panose="02020603050405020304" pitchFamily="18" charset="0"/>
                        <a:ea typeface="Times New Roman" panose="02020603050405020304" pitchFamily="18" charset="0"/>
                      </a:endParaRPr>
                    </a:p>
                  </a:txBody>
                  <a:tcPr marL="68580" marR="68580" marT="0" marB="0"/>
                </a:tc>
              </a:tr>
              <a:tr h="329453">
                <a:tc>
                  <a:txBody>
                    <a:bodyPr/>
                    <a:lstStyle/>
                    <a:p>
                      <a:pPr marL="0" marR="0" algn="ctr" rtl="1">
                        <a:spcBef>
                          <a:spcPts val="0"/>
                        </a:spcBef>
                        <a:spcAft>
                          <a:spcPts val="0"/>
                        </a:spcAft>
                      </a:pPr>
                      <a:r>
                        <a:rPr lang="ar-SA" sz="1400">
                          <a:effectLst/>
                        </a:rPr>
                        <a:t>15</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rtl="1">
                        <a:spcBef>
                          <a:spcPts val="0"/>
                        </a:spcBef>
                        <a:spcAft>
                          <a:spcPts val="0"/>
                        </a:spcAft>
                      </a:pPr>
                      <a:r>
                        <a:rPr lang="en-US" sz="2400" b="1" dirty="0">
                          <a:effectLst/>
                        </a:rPr>
                        <a:t>Seminar</a:t>
                      </a:r>
                      <a:endParaRPr lang="en-US" sz="2000" b="1" dirty="0">
                        <a:effectLst/>
                        <a:latin typeface="Times New Roman" panose="02020603050405020304" pitchFamily="18" charset="0"/>
                        <a:ea typeface="Times New Roman" panose="02020603050405020304" pitchFamily="18" charset="0"/>
                      </a:endParaRPr>
                    </a:p>
                  </a:txBody>
                  <a:tcPr marL="68580" marR="68580" marT="0" marB="0"/>
                </a:tc>
              </a:tr>
              <a:tr h="281933">
                <a:tc gridSpan="2">
                  <a:txBody>
                    <a:bodyPr/>
                    <a:lstStyle/>
                    <a:p>
                      <a:pPr marL="0" marR="0" algn="ctr" rtl="1">
                        <a:spcBef>
                          <a:spcPts val="0"/>
                        </a:spcBef>
                        <a:spcAft>
                          <a:spcPts val="0"/>
                        </a:spcAft>
                      </a:pPr>
                      <a:r>
                        <a:rPr lang="en-US" sz="2400" b="0" dirty="0">
                          <a:effectLst/>
                        </a:rPr>
                        <a:t>Exam</a:t>
                      </a:r>
                      <a:endParaRPr lang="en-US" sz="2000" b="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en-US"/>
                    </a:p>
                  </a:txBody>
                  <a:tcPr/>
                </a:tc>
              </a:tr>
            </a:tbl>
          </a:graphicData>
        </a:graphic>
      </p:graphicFrame>
    </p:spTree>
    <p:extLst>
      <p:ext uri="{BB962C8B-B14F-4D97-AF65-F5344CB8AC3E}">
        <p14:creationId xmlns:p14="http://schemas.microsoft.com/office/powerpoint/2010/main" val="5695924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9400" y="304800"/>
            <a:ext cx="11633200" cy="6235700"/>
          </a:xfrm>
          <a:prstGeom prst="rect">
            <a:avLst/>
          </a:prstGeom>
        </p:spPr>
      </p:pic>
    </p:spTree>
    <p:extLst>
      <p:ext uri="{BB962C8B-B14F-4D97-AF65-F5344CB8AC3E}">
        <p14:creationId xmlns:p14="http://schemas.microsoft.com/office/powerpoint/2010/main" val="29116153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9700" y="177800"/>
            <a:ext cx="11747500" cy="3454400"/>
          </a:xfrm>
          <a:prstGeom prst="rect">
            <a:avLst/>
          </a:prstGeom>
        </p:spPr>
      </p:pic>
    </p:spTree>
    <p:extLst>
      <p:ext uri="{BB962C8B-B14F-4D97-AF65-F5344CB8AC3E}">
        <p14:creationId xmlns:p14="http://schemas.microsoft.com/office/powerpoint/2010/main" val="17440779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81000" y="736600"/>
            <a:ext cx="11620500" cy="5537200"/>
          </a:xfrm>
          <a:prstGeom prst="rect">
            <a:avLst/>
          </a:prstGeom>
        </p:spPr>
      </p:pic>
    </p:spTree>
    <p:extLst>
      <p:ext uri="{BB962C8B-B14F-4D97-AF65-F5344CB8AC3E}">
        <p14:creationId xmlns:p14="http://schemas.microsoft.com/office/powerpoint/2010/main" val="21976898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16000" y="215900"/>
            <a:ext cx="10414000" cy="6273800"/>
          </a:xfrm>
          <a:prstGeom prst="rect">
            <a:avLst/>
          </a:prstGeom>
        </p:spPr>
      </p:pic>
    </p:spTree>
    <p:extLst>
      <p:ext uri="{BB962C8B-B14F-4D97-AF65-F5344CB8AC3E}">
        <p14:creationId xmlns:p14="http://schemas.microsoft.com/office/powerpoint/2010/main" val="32408046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6700" y="254000"/>
            <a:ext cx="11620500" cy="6223000"/>
          </a:xfrm>
          <a:prstGeom prst="rect">
            <a:avLst/>
          </a:prstGeom>
        </p:spPr>
      </p:pic>
    </p:spTree>
    <p:extLst>
      <p:ext uri="{BB962C8B-B14F-4D97-AF65-F5344CB8AC3E}">
        <p14:creationId xmlns:p14="http://schemas.microsoft.com/office/powerpoint/2010/main" val="3029332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908301" y="203200"/>
            <a:ext cx="5588000" cy="6489700"/>
          </a:xfrm>
          <a:prstGeom prst="rect">
            <a:avLst/>
          </a:prstGeom>
        </p:spPr>
      </p:pic>
    </p:spTree>
    <p:extLst>
      <p:ext uri="{BB962C8B-B14F-4D97-AF65-F5344CB8AC3E}">
        <p14:creationId xmlns:p14="http://schemas.microsoft.com/office/powerpoint/2010/main" val="7252446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68300" y="88900"/>
            <a:ext cx="11353800" cy="6515100"/>
          </a:xfrm>
          <a:prstGeom prst="rect">
            <a:avLst/>
          </a:prstGeom>
        </p:spPr>
      </p:pic>
    </p:spTree>
    <p:extLst>
      <p:ext uri="{BB962C8B-B14F-4D97-AF65-F5344CB8AC3E}">
        <p14:creationId xmlns:p14="http://schemas.microsoft.com/office/powerpoint/2010/main" val="16502822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731500" y="165100"/>
            <a:ext cx="1143000" cy="765175"/>
          </a:xfrm>
          <a:prstGeom prst="rect">
            <a:avLst/>
          </a:prstGeom>
        </p:spPr>
      </p:pic>
      <p:pic>
        <p:nvPicPr>
          <p:cNvPr id="3" name="Picture 2"/>
          <p:cNvPicPr>
            <a:picLocks noChangeAspect="1"/>
          </p:cNvPicPr>
          <p:nvPr/>
        </p:nvPicPr>
        <p:blipFill>
          <a:blip r:embed="rId3"/>
          <a:stretch>
            <a:fillRect/>
          </a:stretch>
        </p:blipFill>
        <p:spPr>
          <a:xfrm>
            <a:off x="1054101" y="762001"/>
            <a:ext cx="9428162" cy="6095999"/>
          </a:xfrm>
          <a:prstGeom prst="rect">
            <a:avLst/>
          </a:prstGeom>
        </p:spPr>
      </p:pic>
    </p:spTree>
    <p:extLst>
      <p:ext uri="{BB962C8B-B14F-4D97-AF65-F5344CB8AC3E}">
        <p14:creationId xmlns:p14="http://schemas.microsoft.com/office/powerpoint/2010/main" val="142990648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03300" y="330200"/>
            <a:ext cx="9080500" cy="6045200"/>
          </a:xfrm>
          <a:prstGeom prst="rect">
            <a:avLst/>
          </a:prstGeom>
        </p:spPr>
      </p:pic>
    </p:spTree>
    <p:extLst>
      <p:ext uri="{BB962C8B-B14F-4D97-AF65-F5344CB8AC3E}">
        <p14:creationId xmlns:p14="http://schemas.microsoft.com/office/powerpoint/2010/main" val="38678339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181100" y="368300"/>
            <a:ext cx="8967787" cy="5816600"/>
          </a:xfrm>
          <a:prstGeom prst="rect">
            <a:avLst/>
          </a:prstGeom>
        </p:spPr>
      </p:pic>
    </p:spTree>
    <p:extLst>
      <p:ext uri="{BB962C8B-B14F-4D97-AF65-F5344CB8AC3E}">
        <p14:creationId xmlns:p14="http://schemas.microsoft.com/office/powerpoint/2010/main" val="33481912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0200" y="304443"/>
            <a:ext cx="11595100" cy="7109639"/>
          </a:xfrm>
          <a:prstGeom prst="rect">
            <a:avLst/>
          </a:prstGeom>
        </p:spPr>
        <p:txBody>
          <a:bodyPr wrap="square">
            <a:spAutoFit/>
          </a:bodyPr>
          <a:lstStyle/>
          <a:p>
            <a:pPr algn="r" rtl="1"/>
            <a:r>
              <a:rPr lang="ar-SA" sz="2400" b="1" dirty="0" smtClean="0">
                <a:effectLst/>
                <a:latin typeface="Times New Roman" panose="02020603050405020304" pitchFamily="18" charset="0"/>
                <a:ea typeface="Times New Roman" panose="02020603050405020304" pitchFamily="18" charset="0"/>
              </a:rPr>
              <a:t> </a:t>
            </a:r>
            <a:endParaRPr lang="en-US" sz="2000" dirty="0" smtClean="0">
              <a:effectLst/>
              <a:latin typeface="Times New Roman" panose="02020603050405020304" pitchFamily="18" charset="0"/>
              <a:ea typeface="Times New Roman" panose="02020603050405020304" pitchFamily="18" charset="0"/>
            </a:endParaRPr>
          </a:p>
          <a:p>
            <a:pPr algn="ctr" rtl="1"/>
            <a:r>
              <a:rPr lang="en-US" sz="2800" b="1" u="sng" dirty="0" smtClean="0">
                <a:effectLst/>
                <a:latin typeface="Times New Roman" panose="02020603050405020304" pitchFamily="18" charset="0"/>
                <a:ea typeface="Times New Roman" panose="02020603050405020304" pitchFamily="18" charset="0"/>
              </a:rPr>
              <a:t>References</a:t>
            </a:r>
            <a:endParaRPr lang="en-US" sz="2000" u="sng" dirty="0" smtClean="0">
              <a:effectLst/>
              <a:latin typeface="Times New Roman" panose="02020603050405020304" pitchFamily="18" charset="0"/>
              <a:ea typeface="Times New Roman" panose="02020603050405020304" pitchFamily="18" charset="0"/>
            </a:endParaRPr>
          </a:p>
          <a:p>
            <a:pPr algn="r" rtl="1"/>
            <a:r>
              <a:rPr lang="en-US" sz="2400" b="1" dirty="0" smtClean="0">
                <a:effectLst/>
                <a:latin typeface="Times New Roman" panose="02020603050405020304" pitchFamily="18" charset="0"/>
                <a:ea typeface="Times New Roman" panose="02020603050405020304" pitchFamily="18" charset="0"/>
              </a:rPr>
              <a:t> </a:t>
            </a:r>
            <a:endParaRPr lang="en-US" sz="2000" dirty="0" smtClean="0">
              <a:effectLst/>
              <a:latin typeface="Times New Roman" panose="02020603050405020304" pitchFamily="18" charset="0"/>
              <a:ea typeface="Times New Roman" panose="02020603050405020304" pitchFamily="18" charset="0"/>
            </a:endParaRPr>
          </a:p>
          <a:p>
            <a:pPr algn="r" rtl="1"/>
            <a:r>
              <a:rPr lang="ar-SA" sz="2400" b="1" u="sng" dirty="0" smtClean="0">
                <a:effectLst/>
                <a:latin typeface="Times New Roman" panose="02020603050405020304" pitchFamily="18" charset="0"/>
                <a:ea typeface="Times New Roman" panose="02020603050405020304" pitchFamily="18" charset="0"/>
              </a:rPr>
              <a:t>العربية</a:t>
            </a:r>
            <a:r>
              <a:rPr lang="ar-SA" sz="2400" b="1" dirty="0" smtClean="0">
                <a:effectLst/>
                <a:latin typeface="Times New Roman" panose="02020603050405020304" pitchFamily="18" charset="0"/>
                <a:ea typeface="Times New Roman" panose="02020603050405020304" pitchFamily="18" charset="0"/>
              </a:rPr>
              <a:t>:</a:t>
            </a:r>
            <a:endParaRPr lang="en-US" sz="2000" dirty="0" smtClean="0">
              <a:effectLst/>
              <a:latin typeface="Times New Roman" panose="02020603050405020304" pitchFamily="18" charset="0"/>
              <a:ea typeface="Times New Roman" panose="02020603050405020304" pitchFamily="18" charset="0"/>
            </a:endParaRPr>
          </a:p>
          <a:p>
            <a:pPr marL="342900" marR="0" lvl="0" indent="-342900" algn="r" rtl="1">
              <a:spcBef>
                <a:spcPts val="0"/>
              </a:spcBef>
              <a:spcAft>
                <a:spcPts val="0"/>
              </a:spcAft>
              <a:buFont typeface="+mj-lt"/>
              <a:buAutoNum type="arabicPeriod"/>
            </a:pPr>
            <a:r>
              <a:rPr lang="ar-SA" sz="2400" b="1" dirty="0" smtClean="0">
                <a:effectLst/>
                <a:latin typeface="Times New Roman" panose="02020603050405020304" pitchFamily="18" charset="0"/>
                <a:ea typeface="Times New Roman" panose="02020603050405020304" pitchFamily="18" charset="0"/>
              </a:rPr>
              <a:t>جزاع،عبد ذياب (</a:t>
            </a:r>
            <a:r>
              <a:rPr lang="ar-SA" sz="2400" b="1" dirty="0">
                <a:latin typeface="Times New Roman" panose="02020603050405020304" pitchFamily="18" charset="0"/>
                <a:ea typeface="Times New Roman" panose="02020603050405020304" pitchFamily="18" charset="0"/>
              </a:rPr>
              <a:t>1988)، ،"بحوث العمليات</a:t>
            </a:r>
            <a:r>
              <a:rPr lang="ar-SA" sz="2400" b="1" dirty="0" smtClean="0">
                <a:latin typeface="Times New Roman" panose="02020603050405020304" pitchFamily="18" charset="0"/>
                <a:ea typeface="Times New Roman" panose="02020603050405020304" pitchFamily="18" charset="0"/>
              </a:rPr>
              <a:t>".مطبعة جامعة بغداد.</a:t>
            </a:r>
            <a:endParaRPr lang="ar-SA" sz="2400" b="1" dirty="0" smtClean="0">
              <a:effectLst/>
              <a:latin typeface="Times New Roman" panose="02020603050405020304" pitchFamily="18" charset="0"/>
              <a:ea typeface="Times New Roman" panose="02020603050405020304" pitchFamily="18" charset="0"/>
            </a:endParaRPr>
          </a:p>
          <a:p>
            <a:pPr marL="342900" marR="0" lvl="0" indent="-342900" algn="r" rtl="1">
              <a:spcBef>
                <a:spcPts val="0"/>
              </a:spcBef>
              <a:spcAft>
                <a:spcPts val="0"/>
              </a:spcAft>
              <a:buFont typeface="+mj-lt"/>
              <a:buAutoNum type="arabicPeriod"/>
            </a:pPr>
            <a:r>
              <a:rPr lang="ar-SA" sz="2400" b="1" dirty="0" smtClean="0">
                <a:effectLst/>
                <a:latin typeface="Times New Roman" panose="02020603050405020304" pitchFamily="18" charset="0"/>
                <a:ea typeface="Times New Roman" panose="02020603050405020304" pitchFamily="18" charset="0"/>
              </a:rPr>
              <a:t>الفتال،حميد ناصر و الجواد،دلال صادق (2008)،"بحوث العمليات".هيئة التعليم التقني.دار اليازوري العلمية للنشر والتوزيع.</a:t>
            </a:r>
            <a:endParaRPr lang="en-US" sz="2000" dirty="0" smtClean="0">
              <a:effectLst/>
              <a:latin typeface="Times New Roman" panose="02020603050405020304" pitchFamily="18" charset="0"/>
              <a:ea typeface="Times New Roman" panose="02020603050405020304" pitchFamily="18" charset="0"/>
            </a:endParaRPr>
          </a:p>
          <a:p>
            <a:pPr marL="342900" marR="0" lvl="0" indent="-342900" algn="r" rtl="1">
              <a:spcBef>
                <a:spcPts val="0"/>
              </a:spcBef>
              <a:spcAft>
                <a:spcPts val="0"/>
              </a:spcAft>
              <a:buFont typeface="+mj-lt"/>
              <a:buAutoNum type="arabicPeriod"/>
            </a:pPr>
            <a:r>
              <a:rPr lang="ar-SA" sz="2400" b="1" dirty="0" smtClean="0">
                <a:effectLst/>
                <a:latin typeface="Times New Roman" panose="02020603050405020304" pitchFamily="18" charset="0"/>
                <a:ea typeface="Times New Roman" panose="02020603050405020304" pitchFamily="18" charset="0"/>
              </a:rPr>
              <a:t>الرسام، د فاوق هلال (2000)،"بحوث العمليات".هيئة المعاهد الفنية .</a:t>
            </a:r>
            <a:endParaRPr lang="en-US" sz="2000" dirty="0" smtClean="0">
              <a:effectLst/>
              <a:latin typeface="Times New Roman" panose="02020603050405020304" pitchFamily="18" charset="0"/>
              <a:ea typeface="Times New Roman" panose="02020603050405020304" pitchFamily="18" charset="0"/>
            </a:endParaRPr>
          </a:p>
          <a:p>
            <a:pPr marL="342900" marR="0" lvl="0" indent="-342900" algn="r" rtl="1">
              <a:spcBef>
                <a:spcPts val="0"/>
              </a:spcBef>
              <a:spcAft>
                <a:spcPts val="0"/>
              </a:spcAft>
              <a:buFont typeface="+mj-lt"/>
              <a:buAutoNum type="arabicPeriod"/>
            </a:pPr>
            <a:r>
              <a:rPr lang="ar-SA" sz="2400" b="1" dirty="0" smtClean="0">
                <a:effectLst/>
                <a:latin typeface="Times New Roman" panose="02020603050405020304" pitchFamily="18" charset="0"/>
                <a:ea typeface="Times New Roman" panose="02020603050405020304" pitchFamily="18" charset="0"/>
              </a:rPr>
              <a:t>الشمرتي ،حامد سعد (2010)، "بحوث العمليات ، مفهوما وتطبيقا". مطبعة الذاكرة-بغداد.</a:t>
            </a:r>
            <a:endParaRPr lang="en-US" sz="2000" dirty="0" smtClean="0">
              <a:effectLst/>
              <a:latin typeface="Times New Roman" panose="02020603050405020304" pitchFamily="18" charset="0"/>
              <a:ea typeface="Times New Roman" panose="02020603050405020304" pitchFamily="18" charset="0"/>
            </a:endParaRPr>
          </a:p>
          <a:p>
            <a:pPr algn="r" rtl="1"/>
            <a:r>
              <a:rPr lang="ar-SA" sz="2400" b="1" dirty="0" smtClean="0">
                <a:effectLst/>
                <a:latin typeface="Times New Roman" panose="02020603050405020304" pitchFamily="18" charset="0"/>
                <a:ea typeface="Times New Roman" panose="02020603050405020304" pitchFamily="18" charset="0"/>
              </a:rPr>
              <a:t> </a:t>
            </a:r>
            <a:endParaRPr lang="en-US" sz="2400" b="1" dirty="0" smtClean="0">
              <a:effectLst/>
              <a:latin typeface="Times New Roman" panose="02020603050405020304" pitchFamily="18" charset="0"/>
              <a:ea typeface="Times New Roman" panose="02020603050405020304" pitchFamily="18" charset="0"/>
            </a:endParaRPr>
          </a:p>
          <a:p>
            <a:pPr algn="r" rtl="1"/>
            <a:endParaRPr lang="en-US" sz="2000" dirty="0" smtClean="0">
              <a:effectLst/>
              <a:latin typeface="Times New Roman" panose="02020603050405020304" pitchFamily="18" charset="0"/>
              <a:ea typeface="Times New Roman" panose="02020603050405020304" pitchFamily="18" charset="0"/>
            </a:endParaRPr>
          </a:p>
          <a:p>
            <a:pPr algn="r" rtl="1"/>
            <a:r>
              <a:rPr lang="ar-SA" sz="2400" b="1" u="sng" dirty="0" smtClean="0">
                <a:effectLst/>
                <a:latin typeface="Times New Roman" panose="02020603050405020304" pitchFamily="18" charset="0"/>
                <a:ea typeface="Times New Roman" panose="02020603050405020304" pitchFamily="18" charset="0"/>
              </a:rPr>
              <a:t>الاجنبية</a:t>
            </a:r>
            <a:r>
              <a:rPr lang="ar-SA" sz="2400" b="1" dirty="0" smtClean="0">
                <a:effectLst/>
                <a:latin typeface="Times New Roman" panose="02020603050405020304" pitchFamily="18" charset="0"/>
                <a:ea typeface="Times New Roman" panose="02020603050405020304" pitchFamily="18" charset="0"/>
              </a:rPr>
              <a:t>:</a:t>
            </a:r>
            <a:endParaRPr lang="en-US" sz="2000" dirty="0" smtClean="0">
              <a:effectLst/>
              <a:latin typeface="Times New Roman" panose="02020603050405020304" pitchFamily="18" charset="0"/>
              <a:ea typeface="Times New Roman" panose="02020603050405020304" pitchFamily="18" charset="0"/>
            </a:endParaRPr>
          </a:p>
          <a:p>
            <a:r>
              <a:rPr lang="en-US" sz="2400" b="1" dirty="0" smtClean="0">
                <a:effectLst/>
                <a:latin typeface="Times New Roman" panose="02020603050405020304" pitchFamily="18" charset="0"/>
                <a:ea typeface="Times New Roman" panose="02020603050405020304" pitchFamily="18" charset="0"/>
              </a:rPr>
              <a:t>1-Hillier,F.S and </a:t>
            </a:r>
            <a:r>
              <a:rPr lang="en-US" sz="2400" b="1" dirty="0" err="1" smtClean="0">
                <a:effectLst/>
                <a:latin typeface="Times New Roman" panose="02020603050405020304" pitchFamily="18" charset="0"/>
                <a:ea typeface="Times New Roman" panose="02020603050405020304" pitchFamily="18" charset="0"/>
              </a:rPr>
              <a:t>Lieberman,G.J</a:t>
            </a:r>
            <a:r>
              <a:rPr lang="en-US" sz="2400" b="1" dirty="0" smtClean="0">
                <a:effectLst/>
                <a:latin typeface="Times New Roman" panose="02020603050405020304" pitchFamily="18" charset="0"/>
                <a:ea typeface="Times New Roman" panose="02020603050405020304" pitchFamily="18" charset="0"/>
              </a:rPr>
              <a:t>,(2001),”Introduction to Operation Research”,</a:t>
            </a:r>
            <a:r>
              <a:rPr lang="en-US" sz="2400" b="1" dirty="0" err="1" smtClean="0">
                <a:effectLst/>
                <a:latin typeface="Times New Roman" panose="02020603050405020304" pitchFamily="18" charset="0"/>
                <a:ea typeface="Times New Roman" panose="02020603050405020304" pitchFamily="18" charset="0"/>
              </a:rPr>
              <a:t>McGraw-Hill,</a:t>
            </a:r>
            <a:r>
              <a:rPr lang="en-US" sz="2400" b="1" dirty="0" smtClean="0">
                <a:effectLst/>
                <a:latin typeface="Times New Roman" panose="02020603050405020304" pitchFamily="18" charset="0"/>
                <a:ea typeface="Times New Roman" panose="02020603050405020304" pitchFamily="18" charset="0"/>
              </a:rPr>
              <a:t>seventh edition.</a:t>
            </a:r>
            <a:endParaRPr lang="en-US" sz="2000" dirty="0" smtClean="0">
              <a:effectLst/>
              <a:latin typeface="Times New Roman" panose="02020603050405020304" pitchFamily="18" charset="0"/>
              <a:ea typeface="Times New Roman" panose="02020603050405020304" pitchFamily="18" charset="0"/>
            </a:endParaRPr>
          </a:p>
          <a:p>
            <a:r>
              <a:rPr lang="en-US" sz="2400" b="1" dirty="0" smtClean="0">
                <a:effectLst/>
                <a:latin typeface="Times New Roman" panose="02020603050405020304" pitchFamily="18" charset="0"/>
                <a:ea typeface="Times New Roman" panose="02020603050405020304" pitchFamily="18" charset="0"/>
              </a:rPr>
              <a:t>2- </a:t>
            </a:r>
            <a:r>
              <a:rPr lang="en-US" sz="2400" b="1" dirty="0" err="1" smtClean="0">
                <a:effectLst/>
                <a:latin typeface="Times New Roman" panose="02020603050405020304" pitchFamily="18" charset="0"/>
                <a:ea typeface="Times New Roman" panose="02020603050405020304" pitchFamily="18" charset="0"/>
              </a:rPr>
              <a:t>Taha,A</a:t>
            </a:r>
            <a:r>
              <a:rPr lang="en-US" sz="2400" b="1" dirty="0" smtClean="0">
                <a:effectLst/>
                <a:latin typeface="Times New Roman" panose="02020603050405020304" pitchFamily="18" charset="0"/>
                <a:ea typeface="Times New Roman" panose="02020603050405020304" pitchFamily="18" charset="0"/>
              </a:rPr>
              <a:t>.,(2007),” Operation Research, An Introduction", Pearson Prentice Hall, eight  edition.</a:t>
            </a:r>
            <a:endParaRPr lang="en-US" sz="2000" dirty="0" smtClean="0">
              <a:effectLst/>
              <a:latin typeface="Times New Roman" panose="02020603050405020304" pitchFamily="18" charset="0"/>
              <a:ea typeface="Times New Roman" panose="02020603050405020304" pitchFamily="18" charset="0"/>
            </a:endParaRPr>
          </a:p>
          <a:p>
            <a:r>
              <a:rPr lang="en-US" sz="2400" b="1" dirty="0" smtClean="0">
                <a:effectLst/>
                <a:latin typeface="Times New Roman" panose="02020603050405020304" pitchFamily="18" charset="0"/>
                <a:ea typeface="Times New Roman" panose="02020603050405020304" pitchFamily="18" charset="0"/>
              </a:rPr>
              <a:t> </a:t>
            </a:r>
            <a:endParaRPr lang="en-US" sz="2000" dirty="0" smtClean="0">
              <a:effectLst/>
              <a:latin typeface="Times New Roman" panose="02020603050405020304" pitchFamily="18" charset="0"/>
              <a:ea typeface="Times New Roman" panose="02020603050405020304" pitchFamily="18" charset="0"/>
            </a:endParaRPr>
          </a:p>
          <a:p>
            <a:pPr algn="r" rtl="1"/>
            <a:r>
              <a:rPr lang="ar-SA" sz="2400" b="1" dirty="0" smtClean="0">
                <a:effectLst/>
                <a:latin typeface="Times New Roman" panose="02020603050405020304" pitchFamily="18" charset="0"/>
                <a:ea typeface="Times New Roman" panose="02020603050405020304" pitchFamily="18" charset="0"/>
              </a:rPr>
              <a:t> </a:t>
            </a:r>
            <a:endParaRPr lang="en-US" sz="2000" dirty="0" smtClean="0">
              <a:effectLst/>
              <a:latin typeface="Times New Roman" panose="02020603050405020304" pitchFamily="18" charset="0"/>
              <a:ea typeface="Times New Roman" panose="02020603050405020304" pitchFamily="18" charset="0"/>
            </a:endParaRPr>
          </a:p>
          <a:p>
            <a:pPr algn="r" rtl="1"/>
            <a:r>
              <a:rPr lang="en-US" sz="2400" b="1" dirty="0" smtClean="0">
                <a:effectLst/>
                <a:latin typeface="Times New Roman" panose="02020603050405020304" pitchFamily="18" charset="0"/>
                <a:ea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23351540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12800" y="444500"/>
            <a:ext cx="9893300" cy="5740399"/>
          </a:xfrm>
          <a:prstGeom prst="rect">
            <a:avLst/>
          </a:prstGeom>
        </p:spPr>
      </p:pic>
    </p:spTree>
    <p:extLst>
      <p:ext uri="{BB962C8B-B14F-4D97-AF65-F5344CB8AC3E}">
        <p14:creationId xmlns:p14="http://schemas.microsoft.com/office/powerpoint/2010/main" val="13840041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800" y="1879601"/>
            <a:ext cx="10515600" cy="2033588"/>
          </a:xfrm>
          <a:ln>
            <a:solidFill>
              <a:srgbClr val="FF0000"/>
            </a:solidFill>
          </a:ln>
        </p:spPr>
        <p:txBody>
          <a:bodyPr>
            <a:noAutofit/>
          </a:bodyPr>
          <a:lstStyle/>
          <a:p>
            <a:pPr algn="ctr"/>
            <a:r>
              <a:rPr lang="ar-SA" sz="6000" b="1" dirty="0" smtClean="0">
                <a:solidFill>
                  <a:srgbClr val="0070C0"/>
                </a:solidFill>
              </a:rPr>
              <a:t>البرمجة الخطية</a:t>
            </a:r>
            <a:br>
              <a:rPr lang="ar-SA" sz="6000" b="1" dirty="0" smtClean="0">
                <a:solidFill>
                  <a:srgbClr val="0070C0"/>
                </a:solidFill>
              </a:rPr>
            </a:br>
            <a:r>
              <a:rPr lang="en-US" sz="6000" b="1" dirty="0" smtClean="0">
                <a:solidFill>
                  <a:srgbClr val="0070C0"/>
                </a:solidFill>
              </a:rPr>
              <a:t>Linear Programming (LP)</a:t>
            </a:r>
            <a:endParaRPr lang="en-US" sz="6000" b="1" dirty="0">
              <a:solidFill>
                <a:srgbClr val="0070C0"/>
              </a:solidFill>
            </a:endParaRPr>
          </a:p>
        </p:txBody>
      </p:sp>
    </p:spTree>
    <p:extLst>
      <p:ext uri="{BB962C8B-B14F-4D97-AF65-F5344CB8AC3E}">
        <p14:creationId xmlns:p14="http://schemas.microsoft.com/office/powerpoint/2010/main" val="18975590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41400" y="152400"/>
            <a:ext cx="9871075" cy="6223000"/>
          </a:xfrm>
          <a:prstGeom prst="rect">
            <a:avLst/>
          </a:prstGeom>
        </p:spPr>
      </p:pic>
    </p:spTree>
    <p:extLst>
      <p:ext uri="{BB962C8B-B14F-4D97-AF65-F5344CB8AC3E}">
        <p14:creationId xmlns:p14="http://schemas.microsoft.com/office/powerpoint/2010/main" val="5662805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74700" y="304800"/>
            <a:ext cx="10756900" cy="6273800"/>
          </a:xfrm>
          <a:prstGeom prst="rect">
            <a:avLst/>
          </a:prstGeom>
        </p:spPr>
      </p:pic>
    </p:spTree>
    <p:extLst>
      <p:ext uri="{BB962C8B-B14F-4D97-AF65-F5344CB8AC3E}">
        <p14:creationId xmlns:p14="http://schemas.microsoft.com/office/powerpoint/2010/main" val="98617680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96900" y="355600"/>
            <a:ext cx="10960100" cy="6210300"/>
          </a:xfrm>
          <a:prstGeom prst="rect">
            <a:avLst/>
          </a:prstGeom>
        </p:spPr>
      </p:pic>
    </p:spTree>
    <p:extLst>
      <p:ext uri="{BB962C8B-B14F-4D97-AF65-F5344CB8AC3E}">
        <p14:creationId xmlns:p14="http://schemas.microsoft.com/office/powerpoint/2010/main" val="98101371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09600" y="444500"/>
            <a:ext cx="11150600" cy="5702300"/>
          </a:xfrm>
          <a:prstGeom prst="rect">
            <a:avLst/>
          </a:prstGeom>
        </p:spPr>
      </p:pic>
    </p:spTree>
    <p:extLst>
      <p:ext uri="{BB962C8B-B14F-4D97-AF65-F5344CB8AC3E}">
        <p14:creationId xmlns:p14="http://schemas.microsoft.com/office/powerpoint/2010/main" val="21875671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16000" y="139701"/>
            <a:ext cx="10490199" cy="4114800"/>
          </a:xfrm>
          <a:prstGeom prst="rect">
            <a:avLst/>
          </a:prstGeom>
        </p:spPr>
      </p:pic>
      <p:pic>
        <p:nvPicPr>
          <p:cNvPr id="3" name="Picture 2"/>
          <p:cNvPicPr>
            <a:picLocks noChangeAspect="1"/>
          </p:cNvPicPr>
          <p:nvPr/>
        </p:nvPicPr>
        <p:blipFill>
          <a:blip r:embed="rId3"/>
          <a:stretch>
            <a:fillRect/>
          </a:stretch>
        </p:blipFill>
        <p:spPr>
          <a:xfrm>
            <a:off x="2009775" y="4254501"/>
            <a:ext cx="9315450" cy="2400300"/>
          </a:xfrm>
          <a:prstGeom prst="rect">
            <a:avLst/>
          </a:prstGeom>
        </p:spPr>
      </p:pic>
    </p:spTree>
    <p:extLst>
      <p:ext uri="{BB962C8B-B14F-4D97-AF65-F5344CB8AC3E}">
        <p14:creationId xmlns:p14="http://schemas.microsoft.com/office/powerpoint/2010/main" val="33872196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38200" y="304800"/>
            <a:ext cx="10198099" cy="3209925"/>
          </a:xfrm>
          <a:prstGeom prst="rect">
            <a:avLst/>
          </a:prstGeom>
        </p:spPr>
      </p:pic>
    </p:spTree>
    <p:extLst>
      <p:ext uri="{BB962C8B-B14F-4D97-AF65-F5344CB8AC3E}">
        <p14:creationId xmlns:p14="http://schemas.microsoft.com/office/powerpoint/2010/main" val="151199559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95300" y="88900"/>
            <a:ext cx="11341099" cy="4978400"/>
          </a:xfrm>
          <a:prstGeom prst="rect">
            <a:avLst/>
          </a:prstGeom>
        </p:spPr>
      </p:pic>
    </p:spTree>
    <p:extLst>
      <p:ext uri="{BB962C8B-B14F-4D97-AF65-F5344CB8AC3E}">
        <p14:creationId xmlns:p14="http://schemas.microsoft.com/office/powerpoint/2010/main" val="124644663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33400" y="114300"/>
            <a:ext cx="10794999" cy="4237037"/>
          </a:xfrm>
          <a:prstGeom prst="rect">
            <a:avLst/>
          </a:prstGeom>
        </p:spPr>
      </p:pic>
      <p:pic>
        <p:nvPicPr>
          <p:cNvPr id="3" name="Picture 2"/>
          <p:cNvPicPr>
            <a:picLocks noChangeAspect="1"/>
          </p:cNvPicPr>
          <p:nvPr/>
        </p:nvPicPr>
        <p:blipFill>
          <a:blip r:embed="rId3"/>
          <a:stretch>
            <a:fillRect/>
          </a:stretch>
        </p:blipFill>
        <p:spPr>
          <a:xfrm>
            <a:off x="889000" y="4229100"/>
            <a:ext cx="10718800" cy="2247899"/>
          </a:xfrm>
          <a:prstGeom prst="rect">
            <a:avLst/>
          </a:prstGeom>
        </p:spPr>
      </p:pic>
    </p:spTree>
    <p:extLst>
      <p:ext uri="{BB962C8B-B14F-4D97-AF65-F5344CB8AC3E}">
        <p14:creationId xmlns:p14="http://schemas.microsoft.com/office/powerpoint/2010/main" val="31103164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1300" y="335340"/>
            <a:ext cx="10909300" cy="6155531"/>
          </a:xfrm>
          <a:prstGeom prst="rect">
            <a:avLst/>
          </a:prstGeom>
        </p:spPr>
        <p:txBody>
          <a:bodyPr wrap="square">
            <a:spAutoFit/>
          </a:bodyPr>
          <a:lstStyle/>
          <a:p>
            <a:pPr algn="r" rtl="1">
              <a:spcBef>
                <a:spcPts val="600"/>
              </a:spcBef>
              <a:spcAft>
                <a:spcPts val="600"/>
              </a:spcAft>
            </a:pPr>
            <a:r>
              <a:rPr lang="ar-SA" sz="3200" b="1" u="sng" dirty="0">
                <a:latin typeface="Times New Roman" panose="02020603050405020304" pitchFamily="18" charset="0"/>
                <a:ea typeface="Times New Roman" panose="02020603050405020304" pitchFamily="18" charset="0"/>
              </a:rPr>
              <a:t>بحوث العمليات أو علم </a:t>
            </a:r>
            <a:r>
              <a:rPr lang="ar-SA" sz="3200" b="1" u="sng" dirty="0" smtClean="0">
                <a:latin typeface="Times New Roman" panose="02020603050405020304" pitchFamily="18" charset="0"/>
                <a:ea typeface="Times New Roman" panose="02020603050405020304" pitchFamily="18" charset="0"/>
              </a:rPr>
              <a:t>القرار:</a:t>
            </a:r>
          </a:p>
          <a:p>
            <a:pPr algn="justLow" rtl="1">
              <a:spcBef>
                <a:spcPts val="600"/>
              </a:spcBef>
              <a:spcAft>
                <a:spcPts val="600"/>
              </a:spcAft>
            </a:pPr>
            <a:r>
              <a:rPr lang="ar-SA" sz="3200" b="1" dirty="0">
                <a:latin typeface="Times New Roman" panose="02020603050405020304" pitchFamily="18" charset="0"/>
                <a:ea typeface="Times New Roman" panose="02020603050405020304" pitchFamily="18" charset="0"/>
              </a:rPr>
              <a:t> هو فرع من </a:t>
            </a:r>
            <a:r>
              <a:rPr lang="ar-SA" sz="3200" b="1" dirty="0" smtClean="0">
                <a:latin typeface="Times New Roman" panose="02020603050405020304" pitchFamily="18" charset="0"/>
                <a:ea typeface="Times New Roman" panose="02020603050405020304" pitchFamily="18" charset="0"/>
              </a:rPr>
              <a:t>فروع الرياضيات</a:t>
            </a:r>
            <a:r>
              <a:rPr lang="en-US" sz="3200" b="1" dirty="0" smtClean="0">
                <a:effectLst/>
                <a:latin typeface="Arial" panose="020B0604020202020204" pitchFamily="34" charset="0"/>
                <a:ea typeface="Times New Roman" panose="02020603050405020304" pitchFamily="18" charset="0"/>
              </a:rPr>
              <a:t> </a:t>
            </a:r>
            <a:r>
              <a:rPr lang="ar-SA" sz="3200" b="1" dirty="0">
                <a:latin typeface="Times New Roman" panose="02020603050405020304" pitchFamily="18" charset="0"/>
                <a:ea typeface="Times New Roman" panose="02020603050405020304" pitchFamily="18" charset="0"/>
              </a:rPr>
              <a:t>التطبيقية. يسمى البرمجة </a:t>
            </a:r>
            <a:r>
              <a:rPr lang="ar-SA" sz="3200" b="1" dirty="0" smtClean="0">
                <a:latin typeface="Times New Roman" panose="02020603050405020304" pitchFamily="18" charset="0"/>
                <a:ea typeface="Times New Roman" panose="02020603050405020304" pitchFamily="18" charset="0"/>
              </a:rPr>
              <a:t>الرياضية</a:t>
            </a:r>
            <a:r>
              <a:rPr lang="ar-SA" sz="3200" b="1" dirty="0">
                <a:latin typeface="Times New Roman" panose="02020603050405020304" pitchFamily="18" charset="0"/>
                <a:ea typeface="Times New Roman" panose="02020603050405020304" pitchFamily="18" charset="0"/>
              </a:rPr>
              <a:t> ويهتم </a:t>
            </a:r>
            <a:r>
              <a:rPr lang="ar-SA" sz="3200" b="1" dirty="0" smtClean="0">
                <a:latin typeface="Times New Roman" panose="02020603050405020304" pitchFamily="18" charset="0"/>
                <a:ea typeface="Times New Roman" panose="02020603050405020304" pitchFamily="18" charset="0"/>
              </a:rPr>
              <a:t>بتحسين</a:t>
            </a:r>
            <a:r>
              <a:rPr lang="en-US" sz="3200" b="1" dirty="0" smtClean="0">
                <a:effectLst/>
                <a:latin typeface="Arial" panose="020B0604020202020204" pitchFamily="34" charset="0"/>
                <a:ea typeface="Times New Roman" panose="02020603050405020304" pitchFamily="18" charset="0"/>
              </a:rPr>
              <a:t> </a:t>
            </a:r>
            <a:r>
              <a:rPr lang="ar-SA" sz="3200" b="1" dirty="0">
                <a:latin typeface="Times New Roman" panose="02020603050405020304" pitchFamily="18" charset="0"/>
                <a:ea typeface="Times New Roman" panose="02020603050405020304" pitchFamily="18" charset="0"/>
              </a:rPr>
              <a:t>عمليات وطرائق معينة بقصد الوصول إلى حل أمثل للمشاكل. ولبحوث العمليات تطبيقات في الهندسة والعلوم الاقتصادية والإدارية والتسويقية. تستخدم في بحوث العمليات </a:t>
            </a:r>
            <a:r>
              <a:rPr lang="ar-SA" sz="3200" b="1" dirty="0" smtClean="0">
                <a:latin typeface="Times New Roman" panose="02020603050405020304" pitchFamily="18" charset="0"/>
                <a:ea typeface="Times New Roman" panose="02020603050405020304" pitchFamily="18" charset="0"/>
              </a:rPr>
              <a:t>طرائق </a:t>
            </a:r>
            <a:r>
              <a:rPr lang="ar-SA" sz="3200" b="1" dirty="0">
                <a:latin typeface="Times New Roman" panose="02020603050405020304" pitchFamily="18" charset="0"/>
                <a:ea typeface="Times New Roman" panose="02020603050405020304" pitchFamily="18" charset="0"/>
              </a:rPr>
              <a:t>النمذجة الرياضية والتحليل الإحصائي للوصول للحل الأمثل واتخاذ القرارت. ونظرا لتنوع وكثرة تطبيقاتها، تتقاطع بحوث العمليات مع مجالات أخرى متعددة مثل الهندسة الصناعية، وإدارة العمليات، وإدارة المواصلات. تتكون بحوث العمليات من مجموعة من الأساليب (</a:t>
            </a:r>
            <a:r>
              <a:rPr lang="ar-SA" sz="3200" b="1" dirty="0" smtClean="0">
                <a:latin typeface="Times New Roman" panose="02020603050405020304" pitchFamily="18" charset="0"/>
                <a:ea typeface="Times New Roman" panose="02020603050405020304" pitchFamily="18" charset="0"/>
              </a:rPr>
              <a:t>الطرائق</a:t>
            </a:r>
            <a:r>
              <a:rPr lang="ar-SA" sz="3200" b="1" dirty="0">
                <a:latin typeface="Times New Roman" panose="02020603050405020304" pitchFamily="18" charset="0"/>
                <a:ea typeface="Times New Roman" panose="02020603050405020304" pitchFamily="18" charset="0"/>
              </a:rPr>
              <a:t>) المختلفة (مسألة النقل، البرمجة الخطية، البرمجة الشبكية،...) هذه </a:t>
            </a:r>
            <a:r>
              <a:rPr lang="ar-SA" sz="3200" b="1" dirty="0" smtClean="0">
                <a:latin typeface="Times New Roman" panose="02020603050405020304" pitchFamily="18" charset="0"/>
                <a:ea typeface="Times New Roman" panose="02020603050405020304" pitchFamily="18" charset="0"/>
              </a:rPr>
              <a:t>الطرائق </a:t>
            </a:r>
            <a:r>
              <a:rPr lang="ar-SA" sz="3200" b="1" dirty="0">
                <a:latin typeface="Times New Roman" panose="02020603050405020304" pitchFamily="18" charset="0"/>
                <a:ea typeface="Times New Roman" panose="02020603050405020304" pitchFamily="18" charset="0"/>
              </a:rPr>
              <a:t>في حد ذاتها ليست متجانسة ولا تعالج نفس الموضوعات، إلا أنها تبحث كلها في الحل الأمثل حسب نوع وطبيعة المسائل. وعادة ما يكمن الهدف في الحل الأمثل المنشود هو الحصول على أقل تكلفة ممكنة أو أكبر ربح ممكن</a:t>
            </a:r>
            <a:r>
              <a:rPr lang="en-US" sz="3200" b="1" dirty="0" smtClean="0">
                <a:effectLst/>
                <a:latin typeface="Arial" panose="020B0604020202020204" pitchFamily="34" charset="0"/>
                <a:ea typeface="Times New Roman" panose="02020603050405020304" pitchFamily="18" charset="0"/>
              </a:rPr>
              <a:t>.</a:t>
            </a:r>
            <a:endParaRPr lang="en-US" sz="32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2599114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00100" y="254001"/>
            <a:ext cx="10604500" cy="5059362"/>
          </a:xfrm>
          <a:prstGeom prst="rect">
            <a:avLst/>
          </a:prstGeom>
        </p:spPr>
      </p:pic>
    </p:spTree>
    <p:extLst>
      <p:ext uri="{BB962C8B-B14F-4D97-AF65-F5344CB8AC3E}">
        <p14:creationId xmlns:p14="http://schemas.microsoft.com/office/powerpoint/2010/main" val="276086261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60400" y="165100"/>
            <a:ext cx="11010899" cy="4694237"/>
          </a:xfrm>
          <a:prstGeom prst="rect">
            <a:avLst/>
          </a:prstGeom>
        </p:spPr>
      </p:pic>
    </p:spTree>
    <p:extLst>
      <p:ext uri="{BB962C8B-B14F-4D97-AF65-F5344CB8AC3E}">
        <p14:creationId xmlns:p14="http://schemas.microsoft.com/office/powerpoint/2010/main" val="400336216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73100" y="177800"/>
            <a:ext cx="10947399" cy="3543300"/>
          </a:xfrm>
          <a:prstGeom prst="rect">
            <a:avLst/>
          </a:prstGeom>
        </p:spPr>
      </p:pic>
      <p:pic>
        <p:nvPicPr>
          <p:cNvPr id="3" name="Picture 2"/>
          <p:cNvPicPr>
            <a:picLocks noChangeAspect="1"/>
          </p:cNvPicPr>
          <p:nvPr/>
        </p:nvPicPr>
        <p:blipFill>
          <a:blip r:embed="rId3"/>
          <a:stretch>
            <a:fillRect/>
          </a:stretch>
        </p:blipFill>
        <p:spPr>
          <a:xfrm>
            <a:off x="357187" y="3860800"/>
            <a:ext cx="11263312" cy="2819400"/>
          </a:xfrm>
          <a:prstGeom prst="rect">
            <a:avLst/>
          </a:prstGeom>
        </p:spPr>
      </p:pic>
    </p:spTree>
    <p:extLst>
      <p:ext uri="{BB962C8B-B14F-4D97-AF65-F5344CB8AC3E}">
        <p14:creationId xmlns:p14="http://schemas.microsoft.com/office/powerpoint/2010/main" val="305211100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00100" y="139700"/>
            <a:ext cx="10515600" cy="3454400"/>
          </a:xfrm>
          <a:prstGeom prst="rect">
            <a:avLst/>
          </a:prstGeom>
        </p:spPr>
      </p:pic>
      <p:pic>
        <p:nvPicPr>
          <p:cNvPr id="3" name="Picture 2"/>
          <p:cNvPicPr>
            <a:picLocks noChangeAspect="1"/>
          </p:cNvPicPr>
          <p:nvPr/>
        </p:nvPicPr>
        <p:blipFill>
          <a:blip r:embed="rId3"/>
          <a:stretch>
            <a:fillRect/>
          </a:stretch>
        </p:blipFill>
        <p:spPr>
          <a:xfrm>
            <a:off x="647700" y="3594100"/>
            <a:ext cx="10795000" cy="3138487"/>
          </a:xfrm>
          <a:prstGeom prst="rect">
            <a:avLst/>
          </a:prstGeom>
        </p:spPr>
      </p:pic>
    </p:spTree>
    <p:extLst>
      <p:ext uri="{BB962C8B-B14F-4D97-AF65-F5344CB8AC3E}">
        <p14:creationId xmlns:p14="http://schemas.microsoft.com/office/powerpoint/2010/main" val="129449221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52500" y="139700"/>
            <a:ext cx="10680700" cy="2435225"/>
          </a:xfrm>
          <a:prstGeom prst="rect">
            <a:avLst/>
          </a:prstGeom>
        </p:spPr>
      </p:pic>
    </p:spTree>
    <p:extLst>
      <p:ext uri="{BB962C8B-B14F-4D97-AF65-F5344CB8AC3E}">
        <p14:creationId xmlns:p14="http://schemas.microsoft.com/office/powerpoint/2010/main" val="24347611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50900" y="469900"/>
            <a:ext cx="10553700" cy="5727700"/>
          </a:xfrm>
          <a:prstGeom prst="rect">
            <a:avLst/>
          </a:prstGeom>
        </p:spPr>
      </p:pic>
    </p:spTree>
    <p:extLst>
      <p:ext uri="{BB962C8B-B14F-4D97-AF65-F5344CB8AC3E}">
        <p14:creationId xmlns:p14="http://schemas.microsoft.com/office/powerpoint/2010/main" val="395776724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57200" y="228600"/>
            <a:ext cx="11099800" cy="6324600"/>
          </a:xfrm>
          <a:prstGeom prst="rect">
            <a:avLst/>
          </a:prstGeom>
        </p:spPr>
      </p:pic>
    </p:spTree>
    <p:extLst>
      <p:ext uri="{BB962C8B-B14F-4D97-AF65-F5344CB8AC3E}">
        <p14:creationId xmlns:p14="http://schemas.microsoft.com/office/powerpoint/2010/main" val="23348733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03300" y="139700"/>
            <a:ext cx="9969499" cy="3340100"/>
          </a:xfrm>
          <a:prstGeom prst="rect">
            <a:avLst/>
          </a:prstGeom>
        </p:spPr>
      </p:pic>
      <p:pic>
        <p:nvPicPr>
          <p:cNvPr id="3" name="Picture 2"/>
          <p:cNvPicPr>
            <a:picLocks noChangeAspect="1"/>
          </p:cNvPicPr>
          <p:nvPr/>
        </p:nvPicPr>
        <p:blipFill>
          <a:blip r:embed="rId3"/>
          <a:stretch>
            <a:fillRect/>
          </a:stretch>
        </p:blipFill>
        <p:spPr>
          <a:xfrm>
            <a:off x="1003301" y="3924300"/>
            <a:ext cx="9969498" cy="2540000"/>
          </a:xfrm>
          <a:prstGeom prst="rect">
            <a:avLst/>
          </a:prstGeom>
        </p:spPr>
      </p:pic>
    </p:spTree>
    <p:extLst>
      <p:ext uri="{BB962C8B-B14F-4D97-AF65-F5344CB8AC3E}">
        <p14:creationId xmlns:p14="http://schemas.microsoft.com/office/powerpoint/2010/main" val="22321908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19200" y="215900"/>
            <a:ext cx="9982200" cy="4216399"/>
          </a:xfrm>
          <a:prstGeom prst="rect">
            <a:avLst/>
          </a:prstGeom>
        </p:spPr>
      </p:pic>
      <p:pic>
        <p:nvPicPr>
          <p:cNvPr id="3" name="Picture 2"/>
          <p:cNvPicPr>
            <a:picLocks noChangeAspect="1"/>
          </p:cNvPicPr>
          <p:nvPr/>
        </p:nvPicPr>
        <p:blipFill>
          <a:blip r:embed="rId3"/>
          <a:stretch>
            <a:fillRect/>
          </a:stretch>
        </p:blipFill>
        <p:spPr>
          <a:xfrm>
            <a:off x="1409700" y="4432299"/>
            <a:ext cx="9639300" cy="2352675"/>
          </a:xfrm>
          <a:prstGeom prst="rect">
            <a:avLst/>
          </a:prstGeom>
        </p:spPr>
      </p:pic>
    </p:spTree>
    <p:extLst>
      <p:ext uri="{BB962C8B-B14F-4D97-AF65-F5344CB8AC3E}">
        <p14:creationId xmlns:p14="http://schemas.microsoft.com/office/powerpoint/2010/main" val="103155535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82687" y="127001"/>
            <a:ext cx="10234613" cy="3416300"/>
          </a:xfrm>
          <a:prstGeom prst="rect">
            <a:avLst/>
          </a:prstGeom>
        </p:spPr>
      </p:pic>
      <p:pic>
        <p:nvPicPr>
          <p:cNvPr id="3" name="Picture 2"/>
          <p:cNvPicPr>
            <a:picLocks noChangeAspect="1"/>
          </p:cNvPicPr>
          <p:nvPr/>
        </p:nvPicPr>
        <p:blipFill>
          <a:blip r:embed="rId3"/>
          <a:stretch>
            <a:fillRect/>
          </a:stretch>
        </p:blipFill>
        <p:spPr>
          <a:xfrm>
            <a:off x="1182688" y="3543302"/>
            <a:ext cx="10234612" cy="3314698"/>
          </a:xfrm>
          <a:prstGeom prst="rect">
            <a:avLst/>
          </a:prstGeom>
        </p:spPr>
      </p:pic>
    </p:spTree>
    <p:extLst>
      <p:ext uri="{BB962C8B-B14F-4D97-AF65-F5344CB8AC3E}">
        <p14:creationId xmlns:p14="http://schemas.microsoft.com/office/powerpoint/2010/main" val="9464463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39801" y="254000"/>
            <a:ext cx="9980612" cy="6096000"/>
          </a:xfrm>
          <a:prstGeom prst="rect">
            <a:avLst/>
          </a:prstGeom>
        </p:spPr>
      </p:pic>
    </p:spTree>
    <p:extLst>
      <p:ext uri="{BB962C8B-B14F-4D97-AF65-F5344CB8AC3E}">
        <p14:creationId xmlns:p14="http://schemas.microsoft.com/office/powerpoint/2010/main" val="388193986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12800" y="254000"/>
            <a:ext cx="10490200" cy="1905000"/>
          </a:xfrm>
          <a:prstGeom prst="rect">
            <a:avLst/>
          </a:prstGeom>
        </p:spPr>
      </p:pic>
      <p:pic>
        <p:nvPicPr>
          <p:cNvPr id="3" name="Picture 2"/>
          <p:cNvPicPr>
            <a:picLocks noChangeAspect="1"/>
          </p:cNvPicPr>
          <p:nvPr/>
        </p:nvPicPr>
        <p:blipFill>
          <a:blip r:embed="rId3"/>
          <a:stretch>
            <a:fillRect/>
          </a:stretch>
        </p:blipFill>
        <p:spPr>
          <a:xfrm>
            <a:off x="3162300" y="1947862"/>
            <a:ext cx="4800600" cy="3767138"/>
          </a:xfrm>
          <a:prstGeom prst="rect">
            <a:avLst/>
          </a:prstGeom>
        </p:spPr>
      </p:pic>
    </p:spTree>
    <p:extLst>
      <p:ext uri="{BB962C8B-B14F-4D97-AF65-F5344CB8AC3E}">
        <p14:creationId xmlns:p14="http://schemas.microsoft.com/office/powerpoint/2010/main" val="43969110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11200" y="266700"/>
            <a:ext cx="10731499" cy="6108699"/>
          </a:xfrm>
          <a:prstGeom prst="rect">
            <a:avLst/>
          </a:prstGeom>
        </p:spPr>
      </p:pic>
    </p:spTree>
    <p:extLst>
      <p:ext uri="{BB962C8B-B14F-4D97-AF65-F5344CB8AC3E}">
        <p14:creationId xmlns:p14="http://schemas.microsoft.com/office/powerpoint/2010/main" val="243698893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43000" y="228600"/>
            <a:ext cx="10071099" cy="5805487"/>
          </a:xfrm>
          <a:prstGeom prst="rect">
            <a:avLst/>
          </a:prstGeom>
        </p:spPr>
      </p:pic>
    </p:spTree>
    <p:extLst>
      <p:ext uri="{BB962C8B-B14F-4D97-AF65-F5344CB8AC3E}">
        <p14:creationId xmlns:p14="http://schemas.microsoft.com/office/powerpoint/2010/main" val="136407324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336800" y="508000"/>
            <a:ext cx="7277100" cy="4902200"/>
          </a:xfrm>
          <a:prstGeom prst="rect">
            <a:avLst/>
          </a:prstGeom>
        </p:spPr>
      </p:pic>
    </p:spTree>
    <p:extLst>
      <p:ext uri="{BB962C8B-B14F-4D97-AF65-F5344CB8AC3E}">
        <p14:creationId xmlns:p14="http://schemas.microsoft.com/office/powerpoint/2010/main" val="142101745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49300" y="266701"/>
            <a:ext cx="10642599" cy="5511799"/>
          </a:xfrm>
          <a:prstGeom prst="rect">
            <a:avLst/>
          </a:prstGeom>
        </p:spPr>
      </p:pic>
    </p:spTree>
    <p:extLst>
      <p:ext uri="{BB962C8B-B14F-4D97-AF65-F5344CB8AC3E}">
        <p14:creationId xmlns:p14="http://schemas.microsoft.com/office/powerpoint/2010/main" val="17886800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647700" y="177800"/>
            <a:ext cx="10985500" cy="6680199"/>
          </a:xfrm>
          <a:prstGeom prst="rect">
            <a:avLst/>
          </a:prstGeom>
        </p:spPr>
      </p:pic>
    </p:spTree>
    <p:extLst>
      <p:ext uri="{BB962C8B-B14F-4D97-AF65-F5344CB8AC3E}">
        <p14:creationId xmlns:p14="http://schemas.microsoft.com/office/powerpoint/2010/main" val="386100375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25500" y="342901"/>
            <a:ext cx="10566400" cy="2832099"/>
          </a:xfrm>
          <a:prstGeom prst="rect">
            <a:avLst/>
          </a:prstGeom>
        </p:spPr>
      </p:pic>
      <p:pic>
        <p:nvPicPr>
          <p:cNvPr id="3" name="Picture 2"/>
          <p:cNvPicPr>
            <a:picLocks noChangeAspect="1"/>
          </p:cNvPicPr>
          <p:nvPr/>
        </p:nvPicPr>
        <p:blipFill>
          <a:blip r:embed="rId3"/>
          <a:stretch>
            <a:fillRect/>
          </a:stretch>
        </p:blipFill>
        <p:spPr>
          <a:xfrm>
            <a:off x="1455737" y="3289300"/>
            <a:ext cx="9305925" cy="3568700"/>
          </a:xfrm>
          <a:prstGeom prst="rect">
            <a:avLst/>
          </a:prstGeom>
        </p:spPr>
      </p:pic>
    </p:spTree>
    <p:extLst>
      <p:ext uri="{BB962C8B-B14F-4D97-AF65-F5344CB8AC3E}">
        <p14:creationId xmlns:p14="http://schemas.microsoft.com/office/powerpoint/2010/main" val="275450293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63600" y="495300"/>
            <a:ext cx="10452100" cy="5207000"/>
          </a:xfrm>
          <a:prstGeom prst="rect">
            <a:avLst/>
          </a:prstGeom>
        </p:spPr>
      </p:pic>
    </p:spTree>
    <p:extLst>
      <p:ext uri="{BB962C8B-B14F-4D97-AF65-F5344CB8AC3E}">
        <p14:creationId xmlns:p14="http://schemas.microsoft.com/office/powerpoint/2010/main" val="61299398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120900" y="444500"/>
            <a:ext cx="8610600" cy="5575300"/>
          </a:xfrm>
          <a:prstGeom prst="rect">
            <a:avLst/>
          </a:prstGeom>
        </p:spPr>
      </p:pic>
    </p:spTree>
    <p:extLst>
      <p:ext uri="{BB962C8B-B14F-4D97-AF65-F5344CB8AC3E}">
        <p14:creationId xmlns:p14="http://schemas.microsoft.com/office/powerpoint/2010/main" val="20322883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89037" y="119062"/>
            <a:ext cx="9610725" cy="4097338"/>
          </a:xfrm>
          <a:prstGeom prst="rect">
            <a:avLst/>
          </a:prstGeom>
        </p:spPr>
      </p:pic>
      <p:pic>
        <p:nvPicPr>
          <p:cNvPr id="3" name="Picture 2"/>
          <p:cNvPicPr>
            <a:picLocks noChangeAspect="1"/>
          </p:cNvPicPr>
          <p:nvPr/>
        </p:nvPicPr>
        <p:blipFill>
          <a:blip r:embed="rId3"/>
          <a:stretch>
            <a:fillRect/>
          </a:stretch>
        </p:blipFill>
        <p:spPr>
          <a:xfrm>
            <a:off x="1189037" y="4216400"/>
            <a:ext cx="10025063" cy="2514600"/>
          </a:xfrm>
          <a:prstGeom prst="rect">
            <a:avLst/>
          </a:prstGeom>
        </p:spPr>
      </p:pic>
    </p:spTree>
    <p:extLst>
      <p:ext uri="{BB962C8B-B14F-4D97-AF65-F5344CB8AC3E}">
        <p14:creationId xmlns:p14="http://schemas.microsoft.com/office/powerpoint/2010/main" val="25883047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73100" y="292100"/>
            <a:ext cx="10490199" cy="6007100"/>
          </a:xfrm>
          <a:prstGeom prst="rect">
            <a:avLst/>
          </a:prstGeom>
        </p:spPr>
      </p:pic>
    </p:spTree>
    <p:extLst>
      <p:ext uri="{BB962C8B-B14F-4D97-AF65-F5344CB8AC3E}">
        <p14:creationId xmlns:p14="http://schemas.microsoft.com/office/powerpoint/2010/main" val="134311845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60400" y="228600"/>
            <a:ext cx="10307637" cy="6299200"/>
          </a:xfrm>
          <a:prstGeom prst="rect">
            <a:avLst/>
          </a:prstGeom>
        </p:spPr>
      </p:pic>
    </p:spTree>
    <p:extLst>
      <p:ext uri="{BB962C8B-B14F-4D97-AF65-F5344CB8AC3E}">
        <p14:creationId xmlns:p14="http://schemas.microsoft.com/office/powerpoint/2010/main" val="226257137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20700" y="127000"/>
            <a:ext cx="11417300" cy="6731000"/>
          </a:xfrm>
          <a:prstGeom prst="rect">
            <a:avLst/>
          </a:prstGeom>
        </p:spPr>
      </p:pic>
    </p:spTree>
    <p:extLst>
      <p:ext uri="{BB962C8B-B14F-4D97-AF65-F5344CB8AC3E}">
        <p14:creationId xmlns:p14="http://schemas.microsoft.com/office/powerpoint/2010/main" val="392518304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52525" y="203201"/>
            <a:ext cx="9810750" cy="3687762"/>
          </a:xfrm>
          <a:prstGeom prst="rect">
            <a:avLst/>
          </a:prstGeom>
        </p:spPr>
      </p:pic>
    </p:spTree>
    <p:extLst>
      <p:ext uri="{BB962C8B-B14F-4D97-AF65-F5344CB8AC3E}">
        <p14:creationId xmlns:p14="http://schemas.microsoft.com/office/powerpoint/2010/main" val="392801742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47700" y="139700"/>
            <a:ext cx="11226799" cy="6248400"/>
          </a:xfrm>
          <a:prstGeom prst="rect">
            <a:avLst/>
          </a:prstGeom>
        </p:spPr>
      </p:pic>
    </p:spTree>
    <p:extLst>
      <p:ext uri="{BB962C8B-B14F-4D97-AF65-F5344CB8AC3E}">
        <p14:creationId xmlns:p14="http://schemas.microsoft.com/office/powerpoint/2010/main" val="158719657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35000" y="355600"/>
            <a:ext cx="11074400" cy="6070600"/>
          </a:xfrm>
          <a:prstGeom prst="rect">
            <a:avLst/>
          </a:prstGeom>
        </p:spPr>
      </p:pic>
    </p:spTree>
    <p:extLst>
      <p:ext uri="{BB962C8B-B14F-4D97-AF65-F5344CB8AC3E}">
        <p14:creationId xmlns:p14="http://schemas.microsoft.com/office/powerpoint/2010/main" val="126724068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9400" y="165100"/>
            <a:ext cx="11518899" cy="6299200"/>
          </a:xfrm>
          <a:prstGeom prst="rect">
            <a:avLst/>
          </a:prstGeom>
        </p:spPr>
      </p:pic>
    </p:spTree>
    <p:extLst>
      <p:ext uri="{BB962C8B-B14F-4D97-AF65-F5344CB8AC3E}">
        <p14:creationId xmlns:p14="http://schemas.microsoft.com/office/powerpoint/2010/main" val="312961438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90601" y="558800"/>
            <a:ext cx="10426700" cy="4541837"/>
          </a:xfrm>
          <a:prstGeom prst="rect">
            <a:avLst/>
          </a:prstGeom>
        </p:spPr>
      </p:pic>
    </p:spTree>
    <p:extLst>
      <p:ext uri="{BB962C8B-B14F-4D97-AF65-F5344CB8AC3E}">
        <p14:creationId xmlns:p14="http://schemas.microsoft.com/office/powerpoint/2010/main" val="147867325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17600" y="749300"/>
            <a:ext cx="10185400" cy="4914900"/>
          </a:xfrm>
          <a:prstGeom prst="rect">
            <a:avLst/>
          </a:prstGeom>
        </p:spPr>
      </p:pic>
    </p:spTree>
    <p:extLst>
      <p:ext uri="{BB962C8B-B14F-4D97-AF65-F5344CB8AC3E}">
        <p14:creationId xmlns:p14="http://schemas.microsoft.com/office/powerpoint/2010/main" val="270513873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54100" y="127000"/>
            <a:ext cx="9944100" cy="3813175"/>
          </a:xfrm>
          <a:prstGeom prst="rect">
            <a:avLst/>
          </a:prstGeom>
        </p:spPr>
      </p:pic>
    </p:spTree>
    <p:extLst>
      <p:ext uri="{BB962C8B-B14F-4D97-AF65-F5344CB8AC3E}">
        <p14:creationId xmlns:p14="http://schemas.microsoft.com/office/powerpoint/2010/main" val="255179385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513387" y="138112"/>
            <a:ext cx="5000625" cy="649288"/>
          </a:xfrm>
          <a:prstGeom prst="rect">
            <a:avLst/>
          </a:prstGeom>
        </p:spPr>
      </p:pic>
      <p:pic>
        <p:nvPicPr>
          <p:cNvPr id="3" name="Picture 2"/>
          <p:cNvPicPr>
            <a:picLocks noChangeAspect="1"/>
          </p:cNvPicPr>
          <p:nvPr/>
        </p:nvPicPr>
        <p:blipFill>
          <a:blip r:embed="rId3"/>
          <a:stretch>
            <a:fillRect/>
          </a:stretch>
        </p:blipFill>
        <p:spPr>
          <a:xfrm>
            <a:off x="3378200" y="876300"/>
            <a:ext cx="4838699" cy="3517900"/>
          </a:xfrm>
          <a:prstGeom prst="rect">
            <a:avLst/>
          </a:prstGeom>
        </p:spPr>
      </p:pic>
      <p:pic>
        <p:nvPicPr>
          <p:cNvPr id="4" name="Picture 3"/>
          <p:cNvPicPr>
            <a:picLocks noChangeAspect="1"/>
          </p:cNvPicPr>
          <p:nvPr/>
        </p:nvPicPr>
        <p:blipFill>
          <a:blip r:embed="rId4"/>
          <a:stretch>
            <a:fillRect/>
          </a:stretch>
        </p:blipFill>
        <p:spPr>
          <a:xfrm>
            <a:off x="4737100" y="4292600"/>
            <a:ext cx="5905500" cy="1752600"/>
          </a:xfrm>
          <a:prstGeom prst="rect">
            <a:avLst/>
          </a:prstGeom>
        </p:spPr>
      </p:pic>
    </p:spTree>
    <p:extLst>
      <p:ext uri="{BB962C8B-B14F-4D97-AF65-F5344CB8AC3E}">
        <p14:creationId xmlns:p14="http://schemas.microsoft.com/office/powerpoint/2010/main" val="37621841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42900" y="279400"/>
            <a:ext cx="11112500" cy="6248400"/>
          </a:xfrm>
          <a:prstGeom prst="rect">
            <a:avLst/>
          </a:prstGeom>
        </p:spPr>
      </p:pic>
    </p:spTree>
    <p:extLst>
      <p:ext uri="{BB962C8B-B14F-4D97-AF65-F5344CB8AC3E}">
        <p14:creationId xmlns:p14="http://schemas.microsoft.com/office/powerpoint/2010/main" val="250542947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96900" y="203200"/>
            <a:ext cx="10604500" cy="4308475"/>
          </a:xfrm>
          <a:prstGeom prst="rect">
            <a:avLst/>
          </a:prstGeom>
        </p:spPr>
      </p:pic>
    </p:spTree>
    <p:extLst>
      <p:ext uri="{BB962C8B-B14F-4D97-AF65-F5344CB8AC3E}">
        <p14:creationId xmlns:p14="http://schemas.microsoft.com/office/powerpoint/2010/main" val="143167016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19100" y="0"/>
            <a:ext cx="10744200" cy="2817812"/>
          </a:xfrm>
          <a:prstGeom prst="rect">
            <a:avLst/>
          </a:prstGeom>
        </p:spPr>
      </p:pic>
      <p:pic>
        <p:nvPicPr>
          <p:cNvPr id="3" name="Picture 2"/>
          <p:cNvPicPr>
            <a:picLocks noChangeAspect="1"/>
          </p:cNvPicPr>
          <p:nvPr/>
        </p:nvPicPr>
        <p:blipFill>
          <a:blip r:embed="rId3"/>
          <a:stretch>
            <a:fillRect/>
          </a:stretch>
        </p:blipFill>
        <p:spPr>
          <a:xfrm>
            <a:off x="419100" y="2590800"/>
            <a:ext cx="10629899" cy="2882900"/>
          </a:xfrm>
          <a:prstGeom prst="rect">
            <a:avLst/>
          </a:prstGeom>
        </p:spPr>
      </p:pic>
    </p:spTree>
    <p:extLst>
      <p:ext uri="{BB962C8B-B14F-4D97-AF65-F5344CB8AC3E}">
        <p14:creationId xmlns:p14="http://schemas.microsoft.com/office/powerpoint/2010/main" val="330477860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96900" y="266700"/>
            <a:ext cx="10998200" cy="6337299"/>
          </a:xfrm>
          <a:prstGeom prst="rect">
            <a:avLst/>
          </a:prstGeom>
        </p:spPr>
      </p:pic>
    </p:spTree>
    <p:extLst>
      <p:ext uri="{BB962C8B-B14F-4D97-AF65-F5344CB8AC3E}">
        <p14:creationId xmlns:p14="http://schemas.microsoft.com/office/powerpoint/2010/main" val="83392345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50900" y="215900"/>
            <a:ext cx="10820400" cy="6400800"/>
          </a:xfrm>
          <a:prstGeom prst="rect">
            <a:avLst/>
          </a:prstGeom>
        </p:spPr>
      </p:pic>
    </p:spTree>
    <p:extLst>
      <p:ext uri="{BB962C8B-B14F-4D97-AF65-F5344CB8AC3E}">
        <p14:creationId xmlns:p14="http://schemas.microsoft.com/office/powerpoint/2010/main" val="170430593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85800" y="355600"/>
            <a:ext cx="10515600" cy="4711700"/>
          </a:xfrm>
          <a:prstGeom prst="rect">
            <a:avLst/>
          </a:prstGeom>
        </p:spPr>
      </p:pic>
    </p:spTree>
    <p:extLst>
      <p:ext uri="{BB962C8B-B14F-4D97-AF65-F5344CB8AC3E}">
        <p14:creationId xmlns:p14="http://schemas.microsoft.com/office/powerpoint/2010/main" val="9310206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76350" y="571500"/>
            <a:ext cx="9639300" cy="3784600"/>
          </a:xfrm>
          <a:prstGeom prst="rect">
            <a:avLst/>
          </a:prstGeom>
        </p:spPr>
      </p:pic>
    </p:spTree>
    <p:extLst>
      <p:ext uri="{BB962C8B-B14F-4D97-AF65-F5344CB8AC3E}">
        <p14:creationId xmlns:p14="http://schemas.microsoft.com/office/powerpoint/2010/main" val="4214349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3200" y="609587"/>
            <a:ext cx="11722100" cy="4390113"/>
          </a:xfrm>
          <a:prstGeom prst="rect">
            <a:avLst/>
          </a:prstGeom>
        </p:spPr>
        <p:txBody>
          <a:bodyPr wrap="square">
            <a:spAutoFit/>
          </a:bodyPr>
          <a:lstStyle/>
          <a:p>
            <a:pPr algn="r" rtl="1">
              <a:lnSpc>
                <a:spcPct val="107000"/>
              </a:lnSpc>
              <a:spcBef>
                <a:spcPts val="1200"/>
              </a:spcBef>
              <a:spcAft>
                <a:spcPts val="300"/>
              </a:spcAft>
            </a:pPr>
            <a:r>
              <a:rPr lang="ar-SA" sz="5400" b="1" dirty="0">
                <a:solidFill>
                  <a:srgbClr val="000000"/>
                </a:solidFill>
                <a:latin typeface="Calibri" panose="020F0502020204030204" pitchFamily="34" charset="0"/>
                <a:ea typeface="Times New Roman" panose="02020603050405020304" pitchFamily="18" charset="0"/>
              </a:rPr>
              <a:t>تاريخ بحوث </a:t>
            </a:r>
            <a:r>
              <a:rPr lang="ar-SA" sz="5400" b="1" dirty="0" smtClean="0">
                <a:solidFill>
                  <a:srgbClr val="000000"/>
                </a:solidFill>
                <a:latin typeface="Calibri" panose="020F0502020204030204" pitchFamily="34" charset="0"/>
                <a:ea typeface="Times New Roman" panose="02020603050405020304" pitchFamily="18" charset="0"/>
              </a:rPr>
              <a:t>العمليات:</a:t>
            </a:r>
            <a:endParaRPr lang="en-US" sz="3600" b="1" dirty="0" smtClean="0">
              <a:effectLst/>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Bef>
                <a:spcPts val="600"/>
              </a:spcBef>
              <a:spcAft>
                <a:spcPts val="600"/>
              </a:spcAft>
            </a:pPr>
            <a:r>
              <a:rPr lang="ar-SA" sz="4000" b="1" dirty="0">
                <a:solidFill>
                  <a:srgbClr val="222222"/>
                </a:solidFill>
                <a:latin typeface="Calibri" panose="020F0502020204030204" pitchFamily="34" charset="0"/>
                <a:ea typeface="Times New Roman" panose="02020603050405020304" pitchFamily="18" charset="0"/>
              </a:rPr>
              <a:t>يرجع أصل الكلمة إلى الميدان العسكري ولبحوث العمليات تاريخ ليس بالقديم وتعتبر من العلوم التي ساهمت في انتصار القوات البرية والجوية </a:t>
            </a:r>
            <a:r>
              <a:rPr lang="ar-SA" sz="4000" b="1" dirty="0" smtClean="0">
                <a:solidFill>
                  <a:srgbClr val="222222"/>
                </a:solidFill>
                <a:latin typeface="Calibri" panose="020F0502020204030204" pitchFamily="34" charset="0"/>
                <a:ea typeface="Times New Roman" panose="02020603050405020304" pitchFamily="18" charset="0"/>
              </a:rPr>
              <a:t>للحلفاء إبان </a:t>
            </a:r>
            <a:r>
              <a:rPr lang="ar-SA" sz="4000" b="1" dirty="0">
                <a:solidFill>
                  <a:srgbClr val="222222"/>
                </a:solidFill>
                <a:latin typeface="Calibri" panose="020F0502020204030204" pitchFamily="34" charset="0"/>
                <a:ea typeface="Times New Roman" panose="02020603050405020304" pitchFamily="18" charset="0"/>
              </a:rPr>
              <a:t>الحرب العالمية الثانية. </a:t>
            </a:r>
            <a:r>
              <a:rPr lang="ar-SA" sz="4000" b="1" dirty="0" smtClean="0">
                <a:solidFill>
                  <a:srgbClr val="222222"/>
                </a:solidFill>
                <a:latin typeface="Calibri" panose="020F0502020204030204" pitchFamily="34" charset="0"/>
                <a:ea typeface="Times New Roman" panose="02020603050405020304" pitchFamily="18" charset="0"/>
              </a:rPr>
              <a:t>كما ان طرائق </a:t>
            </a:r>
            <a:r>
              <a:rPr lang="ar-SA" sz="4000" b="1" dirty="0">
                <a:solidFill>
                  <a:srgbClr val="222222"/>
                </a:solidFill>
                <a:latin typeface="Calibri" panose="020F0502020204030204" pitchFamily="34" charset="0"/>
                <a:ea typeface="Times New Roman" panose="02020603050405020304" pitchFamily="18" charset="0"/>
              </a:rPr>
              <a:t>بحوث العمليات قد استعملت لإعادة بناء أوروبا التي هدمت أثناء الحرب العالمية </a:t>
            </a:r>
            <a:r>
              <a:rPr lang="ar-SA" sz="4000" b="1" dirty="0" smtClean="0">
                <a:solidFill>
                  <a:srgbClr val="222222"/>
                </a:solidFill>
                <a:latin typeface="Calibri" panose="020F0502020204030204" pitchFamily="34" charset="0"/>
                <a:ea typeface="Times New Roman" panose="02020603050405020304" pitchFamily="18" charset="0"/>
              </a:rPr>
              <a:t>الثانية وفي المؤسسات العلمية والصناعية الامريكية</a:t>
            </a:r>
            <a:r>
              <a:rPr lang="en-US" sz="4000" b="1" dirty="0" smtClean="0">
                <a:solidFill>
                  <a:srgbClr val="222222"/>
                </a:solidFill>
                <a:effectLst/>
                <a:latin typeface="Arial" panose="020B0604020202020204" pitchFamily="34" charset="0"/>
                <a:ea typeface="Times New Roman" panose="02020603050405020304" pitchFamily="18" charset="0"/>
                <a:cs typeface="Arial" panose="020B0604020202020204" pitchFamily="34" charset="0"/>
              </a:rPr>
              <a:t>.</a:t>
            </a:r>
            <a:endParaRPr lang="en-US" sz="3600" b="1"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1485290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630</TotalTime>
  <Words>410</Words>
  <Application>Microsoft Office PowerPoint</Application>
  <PresentationFormat>Widescreen</PresentationFormat>
  <Paragraphs>82</Paragraphs>
  <Slides>74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74</vt:i4>
      </vt:variant>
    </vt:vector>
  </HeadingPairs>
  <TitlesOfParts>
    <vt:vector size="79" baseType="lpstr">
      <vt:lpstr>Arial</vt:lpstr>
      <vt:lpstr>Calibri</vt:lpstr>
      <vt:lpstr>Calibri Light</vt:lpstr>
      <vt:lpstr>Times New Roman</vt:lpstr>
      <vt:lpstr>Office Theme</vt:lpstr>
      <vt:lpstr>Operation Research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العوامل التي ساعدت على تطور بحوث العمليات: 1- الرواج الاقتصادي وزيادة حجم الانتاج وخاصة بعد استخدام المكننة والوسائل الالية. 2- ظهور الحاسب الالي والتطور السريع في البرامجيات. 3- حاجة المدراء الى وسائل تساعدهم في ترشيد عملية اتخاذ القرار التي دفعت الباحثين الى ابتكار العديد من الاساليب الكمية. 4- حاجة العلوم الاخرى الى اساليب بحوث العمليات مثل الهندسة والرياضيات والحاسبات وغيرها.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البرمجة الخطية Linear Programming (LP)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 (C)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 Research</dc:title>
  <dc:creator>Nashaat</dc:creator>
  <cp:lastModifiedBy>Nashaat</cp:lastModifiedBy>
  <cp:revision>45</cp:revision>
  <cp:lastPrinted>2018-10-11T21:13:16Z</cp:lastPrinted>
  <dcterms:created xsi:type="dcterms:W3CDTF">2018-09-17T20:00:00Z</dcterms:created>
  <dcterms:modified xsi:type="dcterms:W3CDTF">2018-11-14T22:50:36Z</dcterms:modified>
</cp:coreProperties>
</file>